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1"/>
  </p:notesMasterIdLst>
  <p:handoutMasterIdLst>
    <p:handoutMasterId r:id="rId182"/>
  </p:handoutMasterIdLst>
  <p:sldIdLst>
    <p:sldId id="256" r:id="rId2"/>
    <p:sldId id="461" r:id="rId3"/>
    <p:sldId id="493" r:id="rId4"/>
    <p:sldId id="466" r:id="rId5"/>
    <p:sldId id="490" r:id="rId6"/>
    <p:sldId id="467" r:id="rId7"/>
    <p:sldId id="491" r:id="rId8"/>
    <p:sldId id="492" r:id="rId9"/>
    <p:sldId id="494" r:id="rId10"/>
    <p:sldId id="468" r:id="rId11"/>
    <p:sldId id="469" r:id="rId12"/>
    <p:sldId id="470" r:id="rId13"/>
    <p:sldId id="471" r:id="rId14"/>
    <p:sldId id="472" r:id="rId15"/>
    <p:sldId id="473" r:id="rId16"/>
    <p:sldId id="474" r:id="rId17"/>
    <p:sldId id="475" r:id="rId18"/>
    <p:sldId id="477" r:id="rId19"/>
    <p:sldId id="478" r:id="rId20"/>
    <p:sldId id="479" r:id="rId21"/>
    <p:sldId id="480" r:id="rId22"/>
    <p:sldId id="488" r:id="rId23"/>
    <p:sldId id="489" r:id="rId24"/>
    <p:sldId id="462" r:id="rId25"/>
    <p:sldId id="463" r:id="rId26"/>
    <p:sldId id="496" r:id="rId27"/>
    <p:sldId id="497" r:id="rId28"/>
    <p:sldId id="498" r:id="rId29"/>
    <p:sldId id="499" r:id="rId30"/>
    <p:sldId id="500" r:id="rId31"/>
    <p:sldId id="502" r:id="rId32"/>
    <p:sldId id="501" r:id="rId33"/>
    <p:sldId id="505" r:id="rId34"/>
    <p:sldId id="506" r:id="rId35"/>
    <p:sldId id="507" r:id="rId36"/>
    <p:sldId id="508" r:id="rId37"/>
    <p:sldId id="509" r:id="rId38"/>
    <p:sldId id="514" r:id="rId39"/>
    <p:sldId id="515" r:id="rId40"/>
    <p:sldId id="516" r:id="rId41"/>
    <p:sldId id="518" r:id="rId42"/>
    <p:sldId id="520" r:id="rId43"/>
    <p:sldId id="519" r:id="rId44"/>
    <p:sldId id="522" r:id="rId45"/>
    <p:sldId id="523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4" r:id="rId56"/>
    <p:sldId id="537" r:id="rId57"/>
    <p:sldId id="535" r:id="rId58"/>
    <p:sldId id="536" r:id="rId59"/>
    <p:sldId id="538" r:id="rId60"/>
    <p:sldId id="540" r:id="rId61"/>
    <p:sldId id="541" r:id="rId62"/>
    <p:sldId id="542" r:id="rId63"/>
    <p:sldId id="543" r:id="rId64"/>
    <p:sldId id="544" r:id="rId65"/>
    <p:sldId id="545" r:id="rId66"/>
    <p:sldId id="546" r:id="rId67"/>
    <p:sldId id="547" r:id="rId68"/>
    <p:sldId id="548" r:id="rId69"/>
    <p:sldId id="549" r:id="rId70"/>
    <p:sldId id="550" r:id="rId71"/>
    <p:sldId id="551" r:id="rId72"/>
    <p:sldId id="552" r:id="rId73"/>
    <p:sldId id="553" r:id="rId74"/>
    <p:sldId id="554" r:id="rId75"/>
    <p:sldId id="555" r:id="rId76"/>
    <p:sldId id="556" r:id="rId77"/>
    <p:sldId id="557" r:id="rId78"/>
    <p:sldId id="558" r:id="rId79"/>
    <p:sldId id="559" r:id="rId80"/>
    <p:sldId id="560" r:id="rId81"/>
    <p:sldId id="561" r:id="rId82"/>
    <p:sldId id="562" r:id="rId83"/>
    <p:sldId id="563" r:id="rId84"/>
    <p:sldId id="566" r:id="rId85"/>
    <p:sldId id="564" r:id="rId86"/>
    <p:sldId id="565" r:id="rId87"/>
    <p:sldId id="620" r:id="rId88"/>
    <p:sldId id="621" r:id="rId89"/>
    <p:sldId id="622" r:id="rId90"/>
    <p:sldId id="567" r:id="rId91"/>
    <p:sldId id="576" r:id="rId92"/>
    <p:sldId id="577" r:id="rId93"/>
    <p:sldId id="578" r:id="rId94"/>
    <p:sldId id="579" r:id="rId95"/>
    <p:sldId id="580" r:id="rId96"/>
    <p:sldId id="581" r:id="rId97"/>
    <p:sldId id="582" r:id="rId98"/>
    <p:sldId id="583" r:id="rId99"/>
    <p:sldId id="584" r:id="rId100"/>
    <p:sldId id="585" r:id="rId101"/>
    <p:sldId id="586" r:id="rId102"/>
    <p:sldId id="587" r:id="rId103"/>
    <p:sldId id="588" r:id="rId104"/>
    <p:sldId id="608" r:id="rId105"/>
    <p:sldId id="609" r:id="rId106"/>
    <p:sldId id="610" r:id="rId107"/>
    <p:sldId id="611" r:id="rId108"/>
    <p:sldId id="612" r:id="rId109"/>
    <p:sldId id="615" r:id="rId110"/>
    <p:sldId id="617" r:id="rId111"/>
    <p:sldId id="618" r:id="rId112"/>
    <p:sldId id="623" r:id="rId113"/>
    <p:sldId id="624" r:id="rId114"/>
    <p:sldId id="625" r:id="rId115"/>
    <p:sldId id="626" r:id="rId116"/>
    <p:sldId id="627" r:id="rId117"/>
    <p:sldId id="628" r:id="rId118"/>
    <p:sldId id="629" r:id="rId119"/>
    <p:sldId id="630" r:id="rId120"/>
    <p:sldId id="631" r:id="rId121"/>
    <p:sldId id="632" r:id="rId122"/>
    <p:sldId id="633" r:id="rId123"/>
    <p:sldId id="634" r:id="rId124"/>
    <p:sldId id="635" r:id="rId125"/>
    <p:sldId id="636" r:id="rId126"/>
    <p:sldId id="637" r:id="rId127"/>
    <p:sldId id="638" r:id="rId128"/>
    <p:sldId id="639" r:id="rId129"/>
    <p:sldId id="640" r:id="rId130"/>
    <p:sldId id="641" r:id="rId131"/>
    <p:sldId id="642" r:id="rId132"/>
    <p:sldId id="643" r:id="rId133"/>
    <p:sldId id="644" r:id="rId134"/>
    <p:sldId id="645" r:id="rId135"/>
    <p:sldId id="646" r:id="rId136"/>
    <p:sldId id="647" r:id="rId137"/>
    <p:sldId id="648" r:id="rId138"/>
    <p:sldId id="649" r:id="rId139"/>
    <p:sldId id="650" r:id="rId140"/>
    <p:sldId id="651" r:id="rId141"/>
    <p:sldId id="652" r:id="rId142"/>
    <p:sldId id="653" r:id="rId143"/>
    <p:sldId id="654" r:id="rId144"/>
    <p:sldId id="655" r:id="rId145"/>
    <p:sldId id="656" r:id="rId146"/>
    <p:sldId id="657" r:id="rId147"/>
    <p:sldId id="658" r:id="rId148"/>
    <p:sldId id="659" r:id="rId149"/>
    <p:sldId id="660" r:id="rId150"/>
    <p:sldId id="661" r:id="rId151"/>
    <p:sldId id="662" r:id="rId152"/>
    <p:sldId id="663" r:id="rId153"/>
    <p:sldId id="665" r:id="rId154"/>
    <p:sldId id="691" r:id="rId155"/>
    <p:sldId id="692" r:id="rId156"/>
    <p:sldId id="693" r:id="rId157"/>
    <p:sldId id="694" r:id="rId158"/>
    <p:sldId id="695" r:id="rId159"/>
    <p:sldId id="697" r:id="rId160"/>
    <p:sldId id="698" r:id="rId161"/>
    <p:sldId id="699" r:id="rId162"/>
    <p:sldId id="700" r:id="rId163"/>
    <p:sldId id="701" r:id="rId164"/>
    <p:sldId id="666" r:id="rId165"/>
    <p:sldId id="667" r:id="rId166"/>
    <p:sldId id="668" r:id="rId167"/>
    <p:sldId id="669" r:id="rId168"/>
    <p:sldId id="703" r:id="rId169"/>
    <p:sldId id="704" r:id="rId170"/>
    <p:sldId id="705" r:id="rId171"/>
    <p:sldId id="706" r:id="rId172"/>
    <p:sldId id="707" r:id="rId173"/>
    <p:sldId id="708" r:id="rId174"/>
    <p:sldId id="709" r:id="rId175"/>
    <p:sldId id="710" r:id="rId176"/>
    <p:sldId id="711" r:id="rId177"/>
    <p:sldId id="712" r:id="rId178"/>
    <p:sldId id="713" r:id="rId179"/>
    <p:sldId id="687" r:id="rId18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8" autoAdjust="0"/>
    <p:restoredTop sz="95642" autoAdjust="0"/>
  </p:normalViewPr>
  <p:slideViewPr>
    <p:cSldViewPr>
      <p:cViewPr varScale="1">
        <p:scale>
          <a:sx n="110" d="100"/>
          <a:sy n="110" d="100"/>
        </p:scale>
        <p:origin x="16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7742"/>
    </p:cViewPr>
  </p:sorterViewPr>
  <p:notesViewPr>
    <p:cSldViewPr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2DD2-3A68-413A-A5F9-499E41D382FB}" type="datetimeFigureOut">
              <a:rPr lang="fr-BE" smtClean="0"/>
              <a:pPr/>
              <a:t>10-10-18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11D51-07C7-44EE-8652-C3B76A9E692A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016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8D677-1B6A-4CA8-9964-734143AB6544}" type="datetimeFigureOut">
              <a:rPr lang="fr-BE" smtClean="0"/>
              <a:pPr/>
              <a:t>10-10-18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DCAAA-5875-40C3-BDF3-1002751CE42B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96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4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bowl = un </a:t>
            </a:r>
            <a:r>
              <a:rPr lang="en-GB" baseline="0" dirty="0" err="1" smtClean="0"/>
              <a:t>bol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038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Smid</a:t>
            </a:r>
            <a:r>
              <a:rPr lang="en-GB" dirty="0" smtClean="0"/>
              <a:t> = </a:t>
            </a:r>
            <a:r>
              <a:rPr lang="en-GB" dirty="0" err="1" smtClean="0"/>
              <a:t>forgeron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258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9.37 µm </a:t>
            </a:r>
            <a:r>
              <a:rPr lang="fr-BE" dirty="0" smtClean="0">
                <a:sym typeface="Wingdings" panose="05000000000000000000" pitchFamily="2" charset="2"/>
              </a:rPr>
              <a:t> proche infrarouge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80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018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125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370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 exemple l’</a:t>
            </a:r>
            <a:r>
              <a:rPr lang="fr-BE" dirty="0" err="1" smtClean="0"/>
              <a:t>himalaya</a:t>
            </a:r>
            <a:r>
              <a:rPr lang="fr-BE" dirty="0" smtClean="0"/>
              <a:t>  et Le plateau tibétain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139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8419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DCAAA-5875-40C3-BDF3-1002751CE42B}" type="slidenum">
              <a:rPr lang="fr-BE" smtClean="0"/>
              <a:pPr/>
              <a:t>152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74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8710-327B-4747-BBFA-04016CA27392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6E84-5D4D-46E4-A9C1-BC937CF90057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5E65-7B81-436B-BFAC-617BA3DA1DD1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244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29" y="0"/>
            <a:ext cx="8229600" cy="83671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AA05-08D2-4F4B-AAF4-BEF7F4FE8394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BFC9-E992-4410-AB5F-340A1CAE39F7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FDC-636D-4AFB-9C74-547CD9ACDAC5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59DA-0A6A-4990-A00A-6FE6D0A004CB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BAFC-A46D-4F74-A266-772A3D284148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5179-B4C2-4558-AE76-27EA8620A231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8549-F024-4E9F-9F9E-5CBAE604F3D4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3F18-1EC8-4686-92D3-0B8C8E51A4D4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09634-96BF-475D-8D2F-29414F084DD9}" type="datetime1">
              <a:rPr lang="nl-BE" smtClean="0"/>
              <a:pPr/>
              <a:t>10/10/2018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AE2D-7E9C-4FCE-AF4E-8A971EE13E7B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louds c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0" y="0"/>
            <a:ext cx="91725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82" y="1268760"/>
            <a:ext cx="7772400" cy="3960439"/>
          </a:xfr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b="1" dirty="0" err="1" smtClean="0"/>
              <a:t>Topoclimatologie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dirty="0" smtClean="0"/>
              <a:t>2017-2018</a:t>
            </a:r>
            <a:r>
              <a:rPr lang="nl-BE" sz="3300" dirty="0" smtClean="0"/>
              <a:t/>
            </a:r>
            <a:br>
              <a:rPr lang="nl-BE" sz="3300" dirty="0" smtClean="0"/>
            </a:br>
            <a:r>
              <a:rPr lang="nl-BE" sz="3300" dirty="0" smtClean="0"/>
              <a:t/>
            </a:r>
            <a:br>
              <a:rPr lang="nl-BE" sz="3300" dirty="0" smtClean="0"/>
            </a:br>
            <a:r>
              <a:rPr lang="nl-BE" sz="3300" dirty="0" smtClean="0"/>
              <a:t>Matthias Vanmaercke</a:t>
            </a:r>
            <a:br>
              <a:rPr lang="nl-BE" sz="3300" dirty="0" smtClean="0"/>
            </a:br>
            <a:r>
              <a:rPr lang="nl-BE" sz="3300" dirty="0" smtClean="0"/>
              <a:t>Sebastien Doutreloup</a:t>
            </a:r>
            <a:endParaRPr lang="nl-BE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1196752"/>
            <a:ext cx="7092280" cy="4929411"/>
          </a:xfrm>
        </p:spPr>
        <p:txBody>
          <a:bodyPr>
            <a:normAutofit/>
          </a:bodyPr>
          <a:lstStyle/>
          <a:p>
            <a:r>
              <a:rPr lang="fr-FR" sz="2500" dirty="0" smtClean="0"/>
              <a:t>L'atmosphère est subdivisée en différentes couches:</a:t>
            </a:r>
          </a:p>
          <a:p>
            <a:pPr lvl="1"/>
            <a:r>
              <a:rPr lang="fr-FR" sz="2100" dirty="0" err="1" smtClean="0"/>
              <a:t>Troposhère</a:t>
            </a:r>
            <a:endParaRPr lang="fr-FR" sz="2100" dirty="0" smtClean="0"/>
          </a:p>
          <a:p>
            <a:pPr lvl="1"/>
            <a:r>
              <a:rPr lang="fr-BE" sz="2100" dirty="0" smtClean="0"/>
              <a:t>Stratosphère</a:t>
            </a:r>
          </a:p>
          <a:p>
            <a:pPr lvl="1"/>
            <a:r>
              <a:rPr lang="fr-BE" sz="2100" dirty="0" err="1" smtClean="0"/>
              <a:t>Mesosphère</a:t>
            </a:r>
            <a:endParaRPr lang="fr-BE" sz="2100" dirty="0" smtClean="0"/>
          </a:p>
          <a:p>
            <a:pPr lvl="1"/>
            <a:r>
              <a:rPr lang="fr-BE" sz="2100" dirty="0" smtClean="0"/>
              <a:t>Thermosphère</a:t>
            </a:r>
          </a:p>
          <a:p>
            <a:pPr lvl="1"/>
            <a:r>
              <a:rPr lang="fr-BE" sz="2100" dirty="0" smtClean="0"/>
              <a:t>Exosphère</a:t>
            </a:r>
          </a:p>
          <a:p>
            <a:r>
              <a:rPr lang="fr-FR" sz="2500" dirty="0" smtClean="0"/>
              <a:t>Troposphère et stratosphère: contiennent &gt;99.9% de la masse totale d'air</a:t>
            </a:r>
          </a:p>
          <a:p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901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_vs_h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1115616" y="5305904"/>
            <a:ext cx="792088" cy="129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r>
              <a:rPr lang="fr-FR" sz="2200" dirty="0" smtClean="0">
                <a:sym typeface="Wingdings" pitchFamily="2" charset="2"/>
              </a:rPr>
              <a:t>On parle de </a:t>
            </a:r>
            <a:r>
              <a:rPr lang="fr-FR" sz="2200" b="1" dirty="0" smtClean="0">
                <a:sym typeface="Wingdings" pitchFamily="2" charset="2"/>
              </a:rPr>
              <a:t>diffusion Mie </a:t>
            </a:r>
            <a:r>
              <a:rPr lang="fr-FR" sz="2200" dirty="0" smtClean="0">
                <a:sym typeface="Wingdings" pitchFamily="2" charset="2"/>
              </a:rPr>
              <a:t>lorsque la longueur d'onde est comparable au diamètre des éléments diffusants (par exemple, des aérosols, des gouttelettes de nuage)</a:t>
            </a:r>
          </a:p>
          <a:p>
            <a:r>
              <a:rPr lang="fr-FR" sz="2200" dirty="0" smtClean="0">
                <a:sym typeface="Wingdings" pitchFamily="2" charset="2"/>
              </a:rPr>
              <a:t>Dépend moins de la longueur d'onde  diffusion par nuages et les aérosols provoquent une lumière blanche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100</a:t>
            </a:fld>
            <a:endParaRPr lang="nl-BE"/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498" y="3057574"/>
            <a:ext cx="5042124" cy="3683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r>
              <a:rPr lang="fr-FR" sz="2200" dirty="0" smtClean="0">
                <a:sym typeface="Wingdings" pitchFamily="2" charset="2"/>
              </a:rPr>
              <a:t>Les pôles reçoivent moins d'énergie solaire que d'autres régions (en raison de l'angle de zénith supérieur et de la plus grande distance de déplacement dans l'atmosphère) </a:t>
            </a:r>
          </a:p>
          <a:p>
            <a:r>
              <a:rPr lang="fr-FR" sz="2200" dirty="0" smtClean="0">
                <a:sym typeface="Wingdings" pitchFamily="2" charset="2"/>
              </a:rPr>
              <a:t>Ils ont aussi une plus grande </a:t>
            </a:r>
            <a:r>
              <a:rPr lang="fr-FR" sz="2200" dirty="0" err="1" smtClean="0">
                <a:sym typeface="Wingdings" pitchFamily="2" charset="2"/>
              </a:rPr>
              <a:t>réflectance</a:t>
            </a:r>
            <a:r>
              <a:rPr lang="fr-FR" sz="2200" dirty="0" smtClean="0">
                <a:sym typeface="Wingdings" pitchFamily="2" charset="2"/>
              </a:rPr>
              <a:t>  </a:t>
            </a:r>
            <a:r>
              <a:rPr lang="fr-FR" sz="2200" b="1" dirty="0" smtClean="0">
                <a:sym typeface="Wingdings" pitchFamily="2" charset="2"/>
              </a:rPr>
              <a:t>l’albédo</a:t>
            </a:r>
          </a:p>
          <a:p>
            <a:r>
              <a:rPr lang="fr-FR" sz="2200" dirty="0" smtClean="0"/>
              <a:t>Valeurs typiques d‘albédo:</a:t>
            </a:r>
          </a:p>
          <a:p>
            <a:pPr lvl="1"/>
            <a:r>
              <a:rPr lang="fr-FR" sz="1800" dirty="0" smtClean="0"/>
              <a:t>Océans: 5-7%</a:t>
            </a:r>
          </a:p>
          <a:p>
            <a:pPr lvl="1"/>
            <a:r>
              <a:rPr lang="fr-FR" sz="1800" dirty="0" smtClean="0"/>
              <a:t>Zones végétales: 12 à 25%</a:t>
            </a:r>
          </a:p>
          <a:p>
            <a:pPr lvl="1"/>
            <a:r>
              <a:rPr lang="fr-FR" sz="1800" dirty="0" smtClean="0"/>
              <a:t>Déserts: ~ 30%</a:t>
            </a:r>
          </a:p>
          <a:p>
            <a:pPr lvl="1"/>
            <a:r>
              <a:rPr lang="fr-FR" sz="1800" dirty="0" smtClean="0"/>
              <a:t>Surfaces de neige et de glace: 60-80%</a:t>
            </a:r>
          </a:p>
          <a:p>
            <a:pPr lvl="1"/>
            <a:endParaRPr lang="fr-B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101</a:t>
            </a:fld>
            <a:endParaRPr lang="nl-BE"/>
          </a:p>
        </p:txBody>
      </p:sp>
      <p:pic>
        <p:nvPicPr>
          <p:cNvPr id="1028" name="Picture 4" descr="Image result for ice she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12976"/>
            <a:ext cx="4058413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936" cy="49294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200" dirty="0" smtClean="0"/>
              <a:t>Répartition moyenne de l'albédo planétaire (%) pour différents mois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102</a:t>
            </a:fld>
            <a:endParaRPr lang="nl-BE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5900"/>
            <a:ext cx="67341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050904" cy="4929411"/>
          </a:xfrm>
        </p:spPr>
        <p:txBody>
          <a:bodyPr>
            <a:normAutofit/>
          </a:bodyPr>
          <a:lstStyle/>
          <a:p>
            <a:r>
              <a:rPr lang="fr-FR" sz="2200" dirty="0" smtClean="0"/>
              <a:t>Rayonnement solaire absorbé moyen (W m</a:t>
            </a:r>
            <a:r>
              <a:rPr lang="fr-FR" sz="2200" baseline="30000" dirty="0" smtClean="0"/>
              <a:t>-2</a:t>
            </a:r>
            <a:r>
              <a:rPr lang="fr-FR" sz="2200" dirty="0" smtClean="0"/>
              <a:t>) pour D-J-F (haut), JJA (milieu) et toute l'année (bas)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Résultat de l'albédo et de la distance parcourue par l'atmosphère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Notez que:</a:t>
            </a:r>
          </a:p>
          <a:p>
            <a:pPr lvl="1">
              <a:buFont typeface="Wingdings"/>
              <a:buChar char="è"/>
            </a:pPr>
            <a:r>
              <a:rPr lang="fr-FR" sz="1800" dirty="0" smtClean="0"/>
              <a:t>l'hémisphère d'été reçoit plus de radiation</a:t>
            </a:r>
          </a:p>
          <a:p>
            <a:pPr lvl="1">
              <a:buFont typeface="Wingdings"/>
              <a:buChar char="è"/>
            </a:pPr>
            <a:r>
              <a:rPr lang="fr-FR" sz="1800" dirty="0" smtClean="0"/>
              <a:t>Régions polaires </a:t>
            </a:r>
            <a:r>
              <a:rPr lang="fr-FR" sz="1800" dirty="0" smtClean="0">
                <a:sym typeface="Wingdings" pitchFamily="2" charset="2"/>
              </a:rPr>
              <a:t> </a:t>
            </a:r>
            <a:r>
              <a:rPr lang="fr-FR" sz="1800" dirty="0" smtClean="0"/>
              <a:t>régions (</a:t>
            </a:r>
            <a:r>
              <a:rPr lang="fr-FR" sz="1800" dirty="0" err="1" smtClean="0"/>
              <a:t>sub</a:t>
            </a:r>
            <a:r>
              <a:rPr lang="fr-FR" sz="1800" dirty="0" smtClean="0"/>
              <a:t>) tropicales</a:t>
            </a:r>
          </a:p>
          <a:p>
            <a:pPr lvl="1">
              <a:buFont typeface="Wingdings"/>
              <a:buChar char="è"/>
            </a:pPr>
            <a:r>
              <a:rPr lang="fr-FR" sz="1800" dirty="0" smtClean="0"/>
              <a:t>Le contraste entre terre et océan près de l'équateur (effet d’albédo, mais aussi: effet de nuages)</a:t>
            </a:r>
          </a:p>
          <a:p>
            <a:pPr lvl="1">
              <a:buFont typeface="Wingdings"/>
              <a:buChar char="è"/>
            </a:pPr>
            <a:r>
              <a:rPr lang="fr-FR" sz="1800" dirty="0" smtClean="0"/>
              <a:t>le désert du Sahara</a:t>
            </a:r>
            <a:endParaRPr lang="fr-B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103</a:t>
            </a:fld>
            <a:endParaRPr lang="nl-BE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359644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35896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http://isccp.giss.nasa.gov/projects/browse_fc.html</a:t>
            </a:r>
            <a:endParaRPr lang="fr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Flux d'énergie </a:t>
            </a:r>
            <a:r>
              <a:rPr lang="fr-BE" dirty="0" smtClean="0"/>
              <a:t>convective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/>
              <a:t>Bilan énergétique moyen global à long terme </a:t>
            </a:r>
            <a:r>
              <a:rPr lang="fr-FR" sz="2200" dirty="0" smtClean="0">
                <a:sym typeface="Wingdings" panose="05000000000000000000" pitchFamily="2" charset="2"/>
              </a:rPr>
              <a:t></a:t>
            </a:r>
            <a:r>
              <a:rPr lang="fr-FR" sz="2200" dirty="0" smtClean="0"/>
              <a:t>342 </a:t>
            </a:r>
            <a:r>
              <a:rPr lang="fr-FR" sz="2200" dirty="0"/>
              <a:t>W m</a:t>
            </a:r>
            <a:r>
              <a:rPr lang="fr-FR" sz="2200" baseline="30000" dirty="0"/>
              <a:t>-2</a:t>
            </a:r>
            <a:r>
              <a:rPr lang="fr-FR" sz="2200" dirty="0"/>
              <a:t> rayonnement solaire entrant, dont:</a:t>
            </a:r>
          </a:p>
          <a:p>
            <a:r>
              <a:rPr lang="fr-FR" sz="2200" dirty="0"/>
              <a:t>107 W m</a:t>
            </a:r>
            <a:r>
              <a:rPr lang="fr-FR" sz="2200" baseline="30000" dirty="0"/>
              <a:t>-2</a:t>
            </a:r>
            <a:r>
              <a:rPr lang="fr-FR" sz="2200" dirty="0"/>
              <a:t> </a:t>
            </a:r>
            <a:r>
              <a:rPr lang="fr-FR" sz="2200" dirty="0" smtClean="0"/>
              <a:t>est reflété </a:t>
            </a:r>
            <a:r>
              <a:rPr lang="fr-FR" sz="2200" dirty="0"/>
              <a:t>par la terre et son atmosphère</a:t>
            </a:r>
          </a:p>
          <a:p>
            <a:r>
              <a:rPr lang="fr-FR" sz="2200" dirty="0"/>
              <a:t>67 W m</a:t>
            </a:r>
            <a:r>
              <a:rPr lang="fr-FR" sz="2200" baseline="30000" dirty="0"/>
              <a:t>-2</a:t>
            </a:r>
            <a:r>
              <a:rPr lang="fr-FR" sz="2200" dirty="0"/>
              <a:t> </a:t>
            </a:r>
            <a:r>
              <a:rPr lang="fr-FR" sz="2200" dirty="0" smtClean="0"/>
              <a:t>est directement </a:t>
            </a:r>
            <a:r>
              <a:rPr lang="fr-FR" sz="2200" dirty="0"/>
              <a:t>absorbé par l'atmosphère</a:t>
            </a:r>
          </a:p>
          <a:p>
            <a:r>
              <a:rPr lang="fr-FR" sz="2200" dirty="0"/>
              <a:t>168 W m</a:t>
            </a:r>
            <a:r>
              <a:rPr lang="fr-FR" sz="2200" baseline="30000" dirty="0"/>
              <a:t>-2</a:t>
            </a:r>
            <a:r>
              <a:rPr lang="fr-FR" sz="2200" dirty="0"/>
              <a:t> (49%) </a:t>
            </a:r>
            <a:r>
              <a:rPr lang="fr-FR" sz="2200" dirty="0" smtClean="0"/>
              <a:t>est absorbé </a:t>
            </a:r>
            <a:r>
              <a:rPr lang="fr-FR" sz="2200" dirty="0"/>
              <a:t>par la surface terrestre</a:t>
            </a:r>
            <a:endParaRPr lang="fr-BE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104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537" y="3281710"/>
            <a:ext cx="5794926" cy="34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Flux d'énergie </a:t>
            </a:r>
            <a:r>
              <a:rPr lang="fr-BE" dirty="0" smtClean="0"/>
              <a:t>convective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Cette énergie absorbée est transférée dans l'atmosphère sous forme </a:t>
            </a:r>
            <a:r>
              <a:rPr lang="fr-FR" sz="2000" dirty="0" smtClean="0"/>
              <a:t>de </a:t>
            </a:r>
            <a:r>
              <a:rPr lang="fr-FR" sz="2000" dirty="0"/>
              <a:t>rayonnement thermique (longue distance) (largement absorbée par l'atmosphère</a:t>
            </a:r>
            <a:r>
              <a:rPr lang="fr-FR" sz="2000" dirty="0" smtClean="0"/>
              <a:t>), mais aussi de </a:t>
            </a:r>
            <a:r>
              <a:rPr lang="fr-FR" sz="2000" b="1" dirty="0"/>
              <a:t>chaleur </a:t>
            </a:r>
            <a:r>
              <a:rPr lang="fr-FR" sz="2000" b="1" dirty="0" smtClean="0"/>
              <a:t>sensible</a:t>
            </a:r>
            <a:r>
              <a:rPr lang="fr-FR" sz="2000" dirty="0" smtClean="0"/>
              <a:t> et </a:t>
            </a:r>
            <a:r>
              <a:rPr lang="fr-FR" sz="2000" dirty="0"/>
              <a:t>de </a:t>
            </a:r>
            <a:r>
              <a:rPr lang="fr-FR" sz="2000" b="1" dirty="0"/>
              <a:t>chaleur </a:t>
            </a:r>
            <a:r>
              <a:rPr lang="fr-FR" sz="2000" b="1" dirty="0" smtClean="0"/>
              <a:t>latente 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/>
              <a:t>des flux d'énergie convectifs, en utilisant de l'air comme moyen</a:t>
            </a:r>
          </a:p>
          <a:p>
            <a:r>
              <a:rPr lang="fr-FR" sz="2000" dirty="0" smtClean="0"/>
              <a:t>Chaleur sensible: lorsque de l'air entre en contact avec un sol chaud et chauffe</a:t>
            </a:r>
          </a:p>
          <a:p>
            <a:r>
              <a:rPr lang="fr-FR" sz="2000" dirty="0" smtClean="0"/>
              <a:t>Chaleur latente: lorsque l'eau de la surface s'évapore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pas d’augmentation directe de </a:t>
            </a:r>
            <a:r>
              <a:rPr lang="fr-FR" sz="2000" dirty="0"/>
              <a:t>la température, mais lorsque l'eau se condense</a:t>
            </a:r>
            <a:endParaRPr lang="fr-BE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105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1847" y="3827752"/>
            <a:ext cx="4880306" cy="29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Flux d'énergie convective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196752"/>
            <a:ext cx="4762871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/>
              <a:t>Répartition </a:t>
            </a:r>
            <a:r>
              <a:rPr lang="fr-FR" sz="2000" dirty="0"/>
              <a:t>moyenne mondiale des flux de chaleur sensible </a:t>
            </a:r>
            <a:r>
              <a:rPr lang="fr-FR" sz="2000" dirty="0" smtClean="0"/>
              <a:t>(supérieur) et latente (inférieur)</a:t>
            </a:r>
          </a:p>
          <a:p>
            <a:r>
              <a:rPr lang="fr-FR" sz="2000" dirty="0"/>
              <a:t>Flux de chaleur sensibles: principalement dans des zones à </a:t>
            </a:r>
            <a:r>
              <a:rPr lang="fr-FR" sz="2000" dirty="0" smtClean="0"/>
              <a:t>hautes températures </a:t>
            </a:r>
            <a:r>
              <a:rPr lang="fr-FR" sz="2000" dirty="0"/>
              <a:t>de surface (par exemple déserts)</a:t>
            </a:r>
          </a:p>
          <a:p>
            <a:r>
              <a:rPr lang="fr-FR" sz="2000" dirty="0"/>
              <a:t>Flux de chaleur latente: océans et forêts tropicales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106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90108"/>
            <a:ext cx="3923928" cy="5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Flux d'énergie convective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Variations temporelles </a:t>
            </a:r>
            <a:r>
              <a:rPr lang="fr-FR" sz="2000" dirty="0" smtClean="0"/>
              <a:t>importantes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</a:t>
            </a:r>
            <a:r>
              <a:rPr lang="fr-FR" sz="2000" dirty="0"/>
              <a:t>liées aux variations saisonnières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107</a:t>
            </a:fld>
            <a:endParaRPr lang="nl-BE"/>
          </a:p>
        </p:txBody>
      </p:sp>
      <p:pic>
        <p:nvPicPr>
          <p:cNvPr id="5" name="Picture 5" descr="three_rads_web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29" y="1556792"/>
            <a:ext cx="7343799" cy="524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Flux d'énergie convective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Variations temporelles </a:t>
            </a:r>
            <a:r>
              <a:rPr lang="fr-FR" sz="2000" dirty="0" smtClean="0"/>
              <a:t>importantes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</a:t>
            </a:r>
            <a:r>
              <a:rPr lang="fr-FR" sz="2000" dirty="0"/>
              <a:t>liées aux variations saisonnières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108</a:t>
            </a:fld>
            <a:endParaRPr lang="nl-BE"/>
          </a:p>
        </p:txBody>
      </p:sp>
      <p:pic>
        <p:nvPicPr>
          <p:cNvPr id="6" name="Picture 2" descr="shtfl_web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3843680" cy="261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lhtfl_web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8" y="4193701"/>
            <a:ext cx="3843682" cy="261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etrad_web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93005"/>
            <a:ext cx="4233432" cy="28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8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bilan au </a:t>
            </a:r>
            <a:r>
              <a:rPr lang="fr-FR" dirty="0"/>
              <a:t>sommet de </a:t>
            </a:r>
            <a:r>
              <a:rPr lang="fr-FR" dirty="0" smtClean="0"/>
              <a:t>l'atmosphère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/>
              <a:t>Comme indiqué précédemment:</a:t>
            </a:r>
          </a:p>
          <a:p>
            <a:pPr lvl="1"/>
            <a:r>
              <a:rPr lang="fr-FR" sz="2200" dirty="0"/>
              <a:t>En raison de l'absence d'un moyen de transfert, tout échange d'énergie entre l'atmosphère terrestre et l'espace se produit par rayonnement</a:t>
            </a:r>
          </a:p>
          <a:p>
            <a:pPr lvl="1"/>
            <a:r>
              <a:rPr lang="fr-FR" sz="2200" dirty="0"/>
              <a:t>Équilibre global entre le rayonnement entrant et sortant</a:t>
            </a:r>
          </a:p>
          <a:p>
            <a:r>
              <a:rPr lang="fr-FR" sz="2200" dirty="0"/>
              <a:t>Cependant, localement: ces flux d'énergie ne sont pas en équilibre: </a:t>
            </a:r>
            <a:endParaRPr lang="fr-FR" sz="2200" dirty="0" smtClean="0"/>
          </a:p>
          <a:p>
            <a:pPr lvl="1"/>
            <a:r>
              <a:rPr lang="fr-FR" sz="2200" dirty="0" smtClean="0"/>
              <a:t>équateur</a:t>
            </a:r>
            <a:r>
              <a:rPr lang="fr-FR" sz="2200" dirty="0"/>
              <a:t>: surplus d'énergie de rayonnement </a:t>
            </a:r>
            <a:endParaRPr lang="fr-FR" sz="2200" dirty="0" smtClean="0"/>
          </a:p>
          <a:p>
            <a:pPr lvl="1"/>
            <a:r>
              <a:rPr lang="fr-FR" sz="2200" dirty="0" smtClean="0"/>
              <a:t>les </a:t>
            </a:r>
            <a:r>
              <a:rPr lang="fr-FR" sz="2200" dirty="0"/>
              <a:t>pôles: </a:t>
            </a:r>
            <a:r>
              <a:rPr lang="fr-FR" sz="2200" dirty="0" smtClean="0"/>
              <a:t>bilan </a:t>
            </a:r>
            <a:r>
              <a:rPr lang="fr-FR" sz="2200" dirty="0"/>
              <a:t>négatif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109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87257"/>
            <a:ext cx="9144000" cy="219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0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08" y="1268760"/>
            <a:ext cx="4570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4464496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La distinction entre ces couches est principalement basée sur les caractéristiques de température</a:t>
            </a:r>
          </a:p>
          <a:p>
            <a:r>
              <a:rPr lang="fr-FR" sz="2300" dirty="0" smtClean="0"/>
              <a:t>Couche la plus basse: la troposphère</a:t>
            </a:r>
          </a:p>
          <a:p>
            <a:r>
              <a:rPr lang="fr-FR" sz="2300" dirty="0" smtClean="0"/>
              <a:t>Épaisseur: 6-20 km. Varie avec la latitude (équateur: ~ 20km, latitudes moyennes ~ 7 km) et avec les le temps (p.ex. passage d’un système cyclonique)</a:t>
            </a:r>
          </a:p>
          <a:p>
            <a:r>
              <a:rPr lang="fr-FR" sz="2300" dirty="0" smtClean="0"/>
              <a:t>Épaisseur moyenne typique: 10 km</a:t>
            </a:r>
          </a:p>
          <a:p>
            <a:pPr>
              <a:buNone/>
            </a:pPr>
            <a:endParaRPr lang="fr-FR" sz="2300" dirty="0" smtClean="0"/>
          </a:p>
          <a:p>
            <a:endParaRPr lang="fr-FR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(Wallace &amp; Hobbs, 1976)</a:t>
            </a:r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5004048" y="4941168"/>
            <a:ext cx="3528392" cy="43204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bilan au </a:t>
            </a:r>
            <a:r>
              <a:rPr lang="fr-FR" dirty="0"/>
              <a:t>sommet de </a:t>
            </a:r>
            <a:r>
              <a:rPr lang="fr-FR" dirty="0" smtClean="0"/>
              <a:t>l'atmosphère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29" y="980728"/>
            <a:ext cx="8676671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/>
              <a:t>Moyenne zonale des composants de rayonnement au sommet de </a:t>
            </a:r>
            <a:r>
              <a:rPr lang="fr-FR" sz="2200" dirty="0" smtClean="0"/>
              <a:t>l'atmosphère:</a:t>
            </a:r>
            <a:endParaRPr lang="fr-FR" sz="2200" dirty="0"/>
          </a:p>
          <a:p>
            <a:r>
              <a:rPr lang="fr-FR" sz="2200" dirty="0"/>
              <a:t>Rayonnement absorbé: maximum à l'équateur (voir ci-dessus)</a:t>
            </a:r>
          </a:p>
          <a:p>
            <a:r>
              <a:rPr lang="fr-FR" sz="2200" dirty="0" smtClean="0"/>
              <a:t>Rayonnement émis</a:t>
            </a:r>
            <a:r>
              <a:rPr lang="fr-FR" sz="2200" dirty="0"/>
              <a:t>: deux maxima </a:t>
            </a:r>
            <a:r>
              <a:rPr lang="fr-FR" sz="2200" dirty="0" smtClean="0"/>
              <a:t>dans les régions </a:t>
            </a:r>
            <a:r>
              <a:rPr lang="fr-FR" sz="2200" dirty="0"/>
              <a:t>(~ 25 °) </a:t>
            </a: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>
                <a:sym typeface="Wingdings" panose="05000000000000000000" pitchFamily="2" charset="2"/>
              </a:rPr>
              <a:t> </a:t>
            </a:r>
            <a:r>
              <a:rPr lang="fr-FR" sz="2200" dirty="0" smtClean="0"/>
              <a:t>en </a:t>
            </a:r>
            <a:r>
              <a:rPr lang="fr-FR" sz="2200" dirty="0"/>
              <a:t>raison </a:t>
            </a:r>
            <a:r>
              <a:rPr lang="fr-FR" sz="2200" dirty="0" smtClean="0"/>
              <a:t>de </a:t>
            </a:r>
            <a:r>
              <a:rPr lang="fr-FR" sz="2200" dirty="0"/>
              <a:t>nuages à l'équateur + surfaces désertes plus chaudes</a:t>
            </a:r>
          </a:p>
          <a:p>
            <a:r>
              <a:rPr lang="fr-FR" sz="2200" dirty="0"/>
              <a:t>Effet net: excédent d'énergie à l'équateur et pénurie </a:t>
            </a:r>
            <a:r>
              <a:rPr lang="fr-FR" sz="2200" dirty="0" smtClean="0"/>
              <a:t>d’énergie aux pôles</a:t>
            </a:r>
          </a:p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110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686022"/>
            <a:ext cx="4886416" cy="3176790"/>
          </a:xfrm>
          <a:prstGeom prst="rect">
            <a:avLst/>
          </a:prstGeom>
        </p:spPr>
      </p:pic>
      <p:pic>
        <p:nvPicPr>
          <p:cNvPr id="8" name="Picture 9" descr="Meteosat_Nottingham_020316_DTOT_2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3528" y="3686022"/>
            <a:ext cx="3051522" cy="305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0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bilan au sommet de l'atmosphère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>
                <a:sym typeface="Wingdings" panose="05000000000000000000" pitchFamily="2" charset="2"/>
              </a:rPr>
              <a:t> </a:t>
            </a:r>
            <a:r>
              <a:rPr lang="fr-FR" sz="2500" dirty="0" smtClean="0"/>
              <a:t>Cela </a:t>
            </a:r>
            <a:r>
              <a:rPr lang="fr-FR" sz="2500" dirty="0"/>
              <a:t>entraîne les courants atmosphériques et océaniques </a:t>
            </a:r>
            <a:r>
              <a:rPr lang="fr-FR" sz="2500" dirty="0" smtClean="0"/>
              <a:t>(voir plus loin)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111</a:t>
            </a:fld>
            <a:endParaRPr lang="nl-B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99239"/>
            <a:ext cx="2891816" cy="31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g18_1"/>
          <p:cNvPicPr>
            <a:picLocks noChangeAspect="1" noChangeArrowheads="1"/>
          </p:cNvPicPr>
          <p:nvPr/>
        </p:nvPicPr>
        <p:blipFill>
          <a:blip r:embed="rId3" cstate="print"/>
          <a:srcRect b="6779"/>
          <a:stretch>
            <a:fillRect/>
          </a:stretch>
        </p:blipFill>
        <p:spPr bwMode="auto">
          <a:xfrm>
            <a:off x="3071328" y="2399239"/>
            <a:ext cx="6072672" cy="2861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70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112</a:t>
            </a:fld>
            <a:endParaRPr lang="nl-B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8382" y="2420888"/>
            <a:ext cx="7772400" cy="187220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buNone/>
            </a:pPr>
            <a:r>
              <a:rPr lang="fr-FR" sz="4400" b="1" dirty="0" smtClean="0">
                <a:latin typeface="+mj-lt"/>
              </a:rPr>
              <a:t>Partie </a:t>
            </a:r>
            <a:r>
              <a:rPr lang="fr-FR" sz="4400" b="1" dirty="0" smtClean="0">
                <a:latin typeface="+mj-lt"/>
              </a:rPr>
              <a:t>0-b</a:t>
            </a:r>
            <a:r>
              <a:rPr lang="fr-FR" sz="4400" b="1" dirty="0" smtClean="0">
                <a:latin typeface="+mj-lt"/>
              </a:rPr>
              <a:t>: Le climat à l'échelle globale et comment caractériser les climats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Température de surface moyenne sur la Terre (°C)</a:t>
            </a:r>
            <a:br>
              <a:rPr lang="fr-FR" sz="2500" dirty="0" smtClean="0"/>
            </a:br>
            <a:r>
              <a:rPr lang="fr-FR" sz="2500" dirty="0" smtClean="0">
                <a:sym typeface="Wingdings" pitchFamily="2" charset="2"/>
              </a:rPr>
              <a:t> Quels facteurs influencent cette distribution?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113</a:t>
            </a:fld>
            <a:endParaRPr lang="nl-BE"/>
          </a:p>
        </p:txBody>
      </p:sp>
      <p:pic>
        <p:nvPicPr>
          <p:cNvPr id="4100" name="Picture 4" descr="Image result for world mean annual temper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576" y="1985862"/>
            <a:ext cx="7271848" cy="487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14401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Précipitations annuelles de la Terre</a:t>
            </a:r>
            <a:br>
              <a:rPr lang="fr-FR" sz="2800" dirty="0" smtClean="0"/>
            </a:br>
            <a:r>
              <a:rPr lang="fr-FR" sz="2800" dirty="0" smtClean="0">
                <a:sym typeface="Wingdings" pitchFamily="2" charset="2"/>
              </a:rPr>
              <a:t> Quels facteurs influencent cette distribution?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114</a:t>
            </a:fld>
            <a:endParaRPr lang="nl-BE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082" y="1916832"/>
            <a:ext cx="841015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rayonnement solaire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115</a:t>
            </a:fld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7931224" cy="4929411"/>
          </a:xfrm>
        </p:spPr>
        <p:txBody>
          <a:bodyPr/>
          <a:lstStyle/>
          <a:p>
            <a:pPr>
              <a:buNone/>
            </a:pPr>
            <a:r>
              <a:rPr lang="fr-FR" sz="2800" dirty="0" smtClean="0"/>
              <a:t>L'intensité du rayonnement solaire: 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</a:t>
            </a:r>
            <a:r>
              <a:rPr lang="fr-FR" sz="2500" dirty="0" smtClean="0"/>
              <a:t>Varie avec la latitude et le moment de l'année</a:t>
            </a:r>
            <a:endParaRPr lang="fr-BE" sz="2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31586"/>
            <a:ext cx="9144000" cy="372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1" y="2204864"/>
            <a:ext cx="3353596" cy="301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116</a:t>
            </a:fld>
            <a:endParaRPr lang="nl-BE"/>
          </a:p>
        </p:txBody>
      </p:sp>
      <p:sp>
        <p:nvSpPr>
          <p:cNvPr id="11" name="Oval 10"/>
          <p:cNvSpPr/>
          <p:nvPr/>
        </p:nvSpPr>
        <p:spPr>
          <a:xfrm>
            <a:off x="323528" y="2276872"/>
            <a:ext cx="2952328" cy="2880320"/>
          </a:xfrm>
          <a:prstGeom prst="ellipse">
            <a:avLst/>
          </a:prstGeom>
          <a:gradFill>
            <a:gsLst>
              <a:gs pos="0">
                <a:srgbClr val="0066FF">
                  <a:alpha val="50000"/>
                </a:srgbClr>
              </a:gs>
              <a:gs pos="50000">
                <a:srgbClr val="FF0000">
                  <a:alpha val="50000"/>
                </a:srgbClr>
              </a:gs>
              <a:gs pos="100000">
                <a:srgbClr val="0066FF">
                  <a:alpha val="5000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3771900" y="105273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Le </a:t>
            </a:r>
            <a:r>
              <a:rPr lang="nl-NL" sz="2800" b="1" dirty="0" smtClean="0"/>
              <a:t>soleil </a:t>
            </a:r>
            <a:r>
              <a:rPr lang="nl-NL" sz="2800" b="1" dirty="0"/>
              <a:t>comme </a:t>
            </a:r>
            <a:r>
              <a:rPr lang="nl-NL" sz="2800" b="1" dirty="0" err="1"/>
              <a:t>moteur</a:t>
            </a:r>
            <a:endParaRPr lang="nl-NL" sz="2800" b="1" dirty="0"/>
          </a:p>
        </p:txBody>
      </p:sp>
      <p:pic>
        <p:nvPicPr>
          <p:cNvPr id="18" name="Picture 4" descr="https://upload.wikimedia.org/wikipedia/commons/thumb/b/b1/Sun.svg/2000px-Su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4048" y="1988840"/>
            <a:ext cx="3518178" cy="35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2627784" y="2420889"/>
            <a:ext cx="3096344" cy="79208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026" idx="3"/>
          </p:cNvCxnSpPr>
          <p:nvPr/>
        </p:nvCxnSpPr>
        <p:spPr>
          <a:xfrm flipH="1" flipV="1">
            <a:off x="3433627" y="3713572"/>
            <a:ext cx="1866093" cy="597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843808" y="4293096"/>
            <a:ext cx="2808312" cy="57606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35896" y="3717032"/>
            <a:ext cx="15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~1 kW/m²</a:t>
            </a:r>
            <a:endParaRPr lang="nl-NL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563888" y="2924944"/>
            <a:ext cx="15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~0.5 kW/m²</a:t>
            </a:r>
            <a:endParaRPr lang="nl-NL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635896" y="4715852"/>
            <a:ext cx="15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~0.5 kW/</a:t>
            </a:r>
            <a:r>
              <a:rPr lang="nl-NL" b="1" dirty="0" err="1" smtClean="0"/>
              <a:t>m²</a:t>
            </a:r>
            <a:endParaRPr lang="nl-NL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18857" y="1484784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/>
              <a:t>Angle</a:t>
            </a:r>
            <a:r>
              <a:rPr lang="nl-NL" sz="2000" dirty="0" smtClean="0"/>
              <a:t> </a:t>
            </a:r>
            <a:r>
              <a:rPr lang="nl-NL" sz="2000" dirty="0" err="1" smtClean="0"/>
              <a:t>d'incidence</a:t>
            </a:r>
            <a:r>
              <a:rPr lang="nl-NL" sz="2000" dirty="0" smtClean="0"/>
              <a:t>: plus grand vers les </a:t>
            </a:r>
            <a:r>
              <a:rPr lang="nl-NL" sz="2000" dirty="0" err="1" smtClean="0"/>
              <a:t>pôles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>
                <a:sym typeface="Wingdings" panose="05000000000000000000" pitchFamily="2" charset="2"/>
              </a:rPr>
              <a:t> </a:t>
            </a:r>
            <a:r>
              <a:rPr lang="nl-NL" sz="2000" dirty="0" err="1">
                <a:sym typeface="Wingdings" panose="05000000000000000000" pitchFamily="2" charset="2"/>
              </a:rPr>
              <a:t>moins</a:t>
            </a:r>
            <a:r>
              <a:rPr lang="nl-NL" sz="2000" dirty="0">
                <a:sym typeface="Wingdings" panose="05000000000000000000" pitchFamily="2" charset="2"/>
              </a:rPr>
              <a:t> </a:t>
            </a:r>
            <a:r>
              <a:rPr lang="nl-NL" sz="2000" dirty="0" smtClean="0">
                <a:sym typeface="Wingdings" panose="05000000000000000000" pitchFamily="2" charset="2"/>
              </a:rPr>
              <a:t>de </a:t>
            </a:r>
            <a:r>
              <a:rPr lang="nl-NL" sz="2000" dirty="0" err="1" smtClean="0">
                <a:sym typeface="Wingdings" panose="05000000000000000000" pitchFamily="2" charset="2"/>
              </a:rPr>
              <a:t>réchauffement</a:t>
            </a:r>
            <a:endParaRPr lang="nl-NL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918857" y="5949280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ym typeface="Wingdings" panose="05000000000000000000" pitchFamily="2" charset="2"/>
              </a:rPr>
              <a:t> </a:t>
            </a:r>
            <a:r>
              <a:rPr lang="nl-NL" sz="2000" dirty="0" err="1"/>
              <a:t>Gradient</a:t>
            </a:r>
            <a:r>
              <a:rPr lang="nl-NL" sz="2000" dirty="0"/>
              <a:t> de </a:t>
            </a:r>
            <a:r>
              <a:rPr lang="nl-NL" sz="2000" dirty="0" err="1"/>
              <a:t>température</a:t>
            </a:r>
            <a:endParaRPr lang="nl-N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666796"/>
            <a:ext cx="3872794" cy="399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117</a:t>
            </a:fld>
            <a:endParaRPr lang="nl-BE"/>
          </a:p>
        </p:txBody>
      </p:sp>
      <p:sp>
        <p:nvSpPr>
          <p:cNvPr id="18" name="TextBox 17"/>
          <p:cNvSpPr txBox="1"/>
          <p:nvPr/>
        </p:nvSpPr>
        <p:spPr>
          <a:xfrm>
            <a:off x="3918857" y="1772816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L'air</a:t>
            </a:r>
            <a:r>
              <a:rPr lang="nl-NL" sz="2000" dirty="0" smtClean="0"/>
              <a:t> </a:t>
            </a:r>
            <a:r>
              <a:rPr lang="nl-NL" sz="2000" dirty="0" err="1"/>
              <a:t>chaud</a:t>
            </a:r>
            <a:r>
              <a:rPr lang="nl-NL" sz="2000" dirty="0"/>
              <a:t> se </a:t>
            </a:r>
            <a:r>
              <a:rPr lang="nl-NL" sz="2000" dirty="0" err="1"/>
              <a:t>dilate</a:t>
            </a:r>
            <a:r>
              <a:rPr lang="nl-NL" sz="2000" dirty="0"/>
              <a:t> </a:t>
            </a:r>
            <a:r>
              <a:rPr lang="nl-NL" sz="2000" dirty="0" smtClean="0"/>
              <a:t>et </a:t>
            </a:r>
            <a:r>
              <a:rPr lang="nl-NL" sz="2000" dirty="0" err="1" smtClean="0"/>
              <a:t>monte</a:t>
            </a:r>
            <a:r>
              <a:rPr lang="nl-NL" sz="2000" dirty="0" smtClean="0"/>
              <a:t> (</a:t>
            </a:r>
            <a:r>
              <a:rPr lang="nl-NL" sz="2000" dirty="0" err="1" smtClean="0"/>
              <a:t>convection</a:t>
            </a:r>
            <a:r>
              <a:rPr lang="nl-NL" sz="2000" dirty="0" smtClean="0"/>
              <a:t>) </a:t>
            </a:r>
            <a:r>
              <a:rPr lang="fr-FR" sz="2000" dirty="0"/>
              <a:t>à la </a:t>
            </a:r>
            <a:r>
              <a:rPr lang="fr-FR" sz="2000" b="1" dirty="0"/>
              <a:t>zone de convergence </a:t>
            </a:r>
            <a:r>
              <a:rPr lang="fr-FR" sz="2000" b="1" dirty="0" smtClean="0"/>
              <a:t>intertropicale (ITCZ)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931915" y="4267209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L'air </a:t>
            </a:r>
            <a:r>
              <a:rPr lang="fr-FR" sz="2000" dirty="0"/>
              <a:t>froid descend </a:t>
            </a:r>
            <a:r>
              <a:rPr lang="fr-FR" sz="2000" dirty="0" smtClean="0"/>
              <a:t>aux pôles</a:t>
            </a:r>
            <a:endParaRPr lang="nl-NL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947886" y="2598325"/>
            <a:ext cx="522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À</a:t>
            </a:r>
            <a:r>
              <a:rPr lang="nl-BE" sz="2000" dirty="0" smtClean="0"/>
              <a:t> </a:t>
            </a:r>
            <a:r>
              <a:rPr lang="nl-BE" sz="2000" dirty="0" err="1" smtClean="0"/>
              <a:t>une</a:t>
            </a:r>
            <a:r>
              <a:rPr lang="nl-BE" sz="2000" dirty="0" smtClean="0"/>
              <a:t> </a:t>
            </a:r>
            <a:r>
              <a:rPr lang="nl-BE" sz="2000" dirty="0" err="1" smtClean="0"/>
              <a:t>altitude</a:t>
            </a:r>
            <a:r>
              <a:rPr lang="nl-BE" sz="2000" dirty="0" smtClean="0"/>
              <a:t> </a:t>
            </a:r>
            <a:r>
              <a:rPr lang="nl-BE" sz="2000" dirty="0" err="1" smtClean="0"/>
              <a:t>d'environ</a:t>
            </a:r>
            <a:r>
              <a:rPr lang="nl-BE" sz="2000" dirty="0" smtClean="0"/>
              <a:t> 17 km, </a:t>
            </a:r>
            <a:r>
              <a:rPr lang="nl-NL" sz="2000" dirty="0" err="1" smtClean="0"/>
              <a:t>l’air</a:t>
            </a:r>
            <a:r>
              <a:rPr lang="nl-NL" sz="2000" dirty="0" smtClean="0"/>
              <a:t> </a:t>
            </a:r>
            <a:r>
              <a:rPr lang="nl-NL" sz="2000" dirty="0" err="1" smtClean="0"/>
              <a:t>montant</a:t>
            </a:r>
            <a:r>
              <a:rPr lang="nl-NL" sz="2000" dirty="0" smtClean="0"/>
              <a:t> </a:t>
            </a:r>
            <a:r>
              <a:rPr lang="fr-FR" sz="2000" dirty="0" smtClean="0"/>
              <a:t>atteint </a:t>
            </a:r>
            <a:r>
              <a:rPr lang="fr-FR" sz="2000" dirty="0"/>
              <a:t>la tropopause </a:t>
            </a:r>
            <a:r>
              <a:rPr lang="fr-FR" sz="2000" dirty="0" smtClean="0"/>
              <a:t>(inversion </a:t>
            </a:r>
            <a:r>
              <a:rPr lang="fr-FR" sz="2000" dirty="0"/>
              <a:t>de température) qui bloque les courants ascendants et force l'air à </a:t>
            </a:r>
            <a:r>
              <a:rPr lang="fr-FR" sz="2000" dirty="0" smtClean="0"/>
              <a:t>se répandre horizontalement (vers le nord et le sud)</a:t>
            </a:r>
            <a:endParaRPr lang="nl-NL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918857" y="4844663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l'air </a:t>
            </a:r>
            <a:r>
              <a:rPr lang="fr-FR" sz="2000" dirty="0" smtClean="0"/>
              <a:t>descendant circule </a:t>
            </a:r>
            <a:r>
              <a:rPr lang="fr-FR" sz="2000" dirty="0"/>
              <a:t>vers l'équateur</a:t>
            </a:r>
            <a:endParaRPr lang="nl-NL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Le </a:t>
            </a:r>
            <a:r>
              <a:rPr lang="nl-NL" sz="2800" b="1" dirty="0" smtClean="0"/>
              <a:t>soleil </a:t>
            </a:r>
            <a:r>
              <a:rPr lang="nl-NL" sz="2800" b="1" dirty="0"/>
              <a:t>comme </a:t>
            </a:r>
            <a:r>
              <a:rPr lang="nl-NL" sz="2800" b="1" dirty="0" err="1"/>
              <a:t>moteur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118</a:t>
            </a:fld>
            <a:endParaRPr lang="nl-B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16" y="1628800"/>
            <a:ext cx="368472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La </a:t>
            </a:r>
            <a:r>
              <a:rPr lang="nl-NL" sz="2800" b="1" dirty="0" err="1" smtClean="0"/>
              <a:t>complication</a:t>
            </a:r>
            <a:r>
              <a:rPr lang="nl-NL" sz="2800" b="1" dirty="0" smtClean="0"/>
              <a:t> de </a:t>
            </a:r>
            <a:r>
              <a:rPr lang="nl-NL" sz="2800" b="1" dirty="0" err="1" smtClean="0"/>
              <a:t>Coriolis</a:t>
            </a:r>
            <a:endParaRPr lang="nl-NL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918857" y="1700808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Sur la base </a:t>
            </a:r>
            <a:r>
              <a:rPr lang="fr-FR" sz="2000" dirty="0"/>
              <a:t>de ces </a:t>
            </a:r>
            <a:r>
              <a:rPr lang="fr-FR" sz="2000" dirty="0" smtClean="0"/>
              <a:t>informations, il devrait y avoir </a:t>
            </a:r>
            <a:r>
              <a:rPr lang="nl-NL" sz="2000" dirty="0" smtClean="0"/>
              <a:t>deux </a:t>
            </a:r>
            <a:r>
              <a:rPr lang="nl-NL" sz="2000" dirty="0" err="1" smtClean="0"/>
              <a:t>cellules</a:t>
            </a:r>
            <a:r>
              <a:rPr lang="nl-NL" sz="2000" dirty="0" smtClean="0"/>
              <a:t> de </a:t>
            </a:r>
            <a:r>
              <a:rPr lang="nl-NL" sz="2000" dirty="0" err="1" smtClean="0"/>
              <a:t>circulation</a:t>
            </a:r>
            <a:r>
              <a:rPr lang="nl-NL" sz="2000" dirty="0" smtClean="0"/>
              <a:t> (</a:t>
            </a:r>
            <a:r>
              <a:rPr lang="fr-FR" sz="2000" dirty="0"/>
              <a:t>de l'équateur vers les </a:t>
            </a:r>
            <a:r>
              <a:rPr lang="fr-FR" sz="2000" dirty="0" smtClean="0"/>
              <a:t>pôles)</a:t>
            </a:r>
            <a:endParaRPr lang="nl-NL" sz="20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918856" y="2752465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Cependant</a:t>
            </a:r>
            <a:r>
              <a:rPr lang="fr-FR" sz="2000" dirty="0"/>
              <a:t>, en raison de la rotation de la terre (et </a:t>
            </a:r>
            <a:r>
              <a:rPr lang="fr-FR" sz="2000" dirty="0" smtClean="0"/>
              <a:t>de la force de Coriolis qui en résulte), cette </a:t>
            </a:r>
            <a:r>
              <a:rPr lang="fr-FR" sz="2000" dirty="0"/>
              <a:t>circulation </a:t>
            </a:r>
            <a:r>
              <a:rPr lang="fr-FR" sz="2000" dirty="0" smtClean="0"/>
              <a:t>devient </a:t>
            </a:r>
            <a:r>
              <a:rPr lang="fr-FR" sz="2000" dirty="0"/>
              <a:t>instable</a:t>
            </a:r>
            <a:endParaRPr lang="nl-NL" sz="2000" dirty="0" smtClean="0"/>
          </a:p>
        </p:txBody>
      </p:sp>
      <p:sp>
        <p:nvSpPr>
          <p:cNvPr id="35" name="Multiply 34"/>
          <p:cNvSpPr/>
          <p:nvPr/>
        </p:nvSpPr>
        <p:spPr>
          <a:xfrm rot="1728443">
            <a:off x="2845000" y="2068902"/>
            <a:ext cx="841455" cy="818797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Multiply 35"/>
          <p:cNvSpPr/>
          <p:nvPr/>
        </p:nvSpPr>
        <p:spPr>
          <a:xfrm rot="1728443">
            <a:off x="2772992" y="4589182"/>
            <a:ext cx="841455" cy="818797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3923928" y="3850623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C’est</a:t>
            </a:r>
            <a:r>
              <a:rPr lang="nl-NL" sz="2000" dirty="0" smtClean="0"/>
              <a:t> </a:t>
            </a:r>
            <a:r>
              <a:rPr lang="nl-NL" sz="2000" dirty="0" err="1" smtClean="0"/>
              <a:t>pourquoi</a:t>
            </a:r>
            <a:r>
              <a:rPr lang="nl-NL" sz="2000" dirty="0" smtClean="0"/>
              <a:t> </a:t>
            </a:r>
            <a:r>
              <a:rPr lang="nl-NL" sz="2000" dirty="0" err="1" smtClean="0"/>
              <a:t>l’air</a:t>
            </a:r>
            <a:r>
              <a:rPr lang="nl-NL" sz="2000" dirty="0" smtClean="0"/>
              <a:t> </a:t>
            </a:r>
            <a:r>
              <a:rPr lang="fr-FR" sz="2000" dirty="0" smtClean="0"/>
              <a:t>circule </a:t>
            </a:r>
            <a:r>
              <a:rPr lang="fr-FR" sz="2000" dirty="0"/>
              <a:t>dans </a:t>
            </a:r>
            <a:r>
              <a:rPr lang="fr-FR" sz="2000" dirty="0" smtClean="0"/>
              <a:t>plusieurs cellules, </a:t>
            </a:r>
            <a:r>
              <a:rPr lang="fr-FR" sz="2000" dirty="0"/>
              <a:t>qui tournent dans des directions différentes</a:t>
            </a:r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119</a:t>
            </a:fld>
            <a:endParaRPr lang="nl-B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16" y="1628800"/>
            <a:ext cx="368472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La </a:t>
            </a:r>
            <a:r>
              <a:rPr lang="nl-NL" sz="2800" b="1" dirty="0" err="1" smtClean="0"/>
              <a:t>complication</a:t>
            </a:r>
            <a:r>
              <a:rPr lang="nl-NL" sz="2800" b="1" dirty="0" smtClean="0"/>
              <a:t> de </a:t>
            </a:r>
            <a:r>
              <a:rPr lang="nl-NL" sz="2800" b="1" dirty="0" err="1" smtClean="0"/>
              <a:t>Coriolis</a:t>
            </a:r>
            <a:endParaRPr lang="nl-NL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918857" y="1700808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Sur la base </a:t>
            </a:r>
            <a:r>
              <a:rPr lang="fr-FR" sz="2000" dirty="0"/>
              <a:t>de ces </a:t>
            </a:r>
            <a:r>
              <a:rPr lang="fr-FR" sz="2000" dirty="0" smtClean="0"/>
              <a:t>informations, il devrait y avoir </a:t>
            </a:r>
            <a:r>
              <a:rPr lang="nl-NL" sz="2000" dirty="0" smtClean="0"/>
              <a:t>deux </a:t>
            </a:r>
            <a:r>
              <a:rPr lang="nl-NL" sz="2000" dirty="0" err="1" smtClean="0"/>
              <a:t>cellules</a:t>
            </a:r>
            <a:r>
              <a:rPr lang="nl-NL" sz="2000" dirty="0" smtClean="0"/>
              <a:t> de </a:t>
            </a:r>
            <a:r>
              <a:rPr lang="nl-NL" sz="2000" dirty="0" err="1" smtClean="0"/>
              <a:t>circulation</a:t>
            </a:r>
            <a:r>
              <a:rPr lang="nl-NL" sz="2000" dirty="0" smtClean="0"/>
              <a:t> (</a:t>
            </a:r>
            <a:r>
              <a:rPr lang="fr-FR" sz="2000" dirty="0"/>
              <a:t>de l'équateur vers les </a:t>
            </a:r>
            <a:r>
              <a:rPr lang="fr-FR" sz="2000" dirty="0" smtClean="0"/>
              <a:t>pôles)</a:t>
            </a:r>
            <a:endParaRPr lang="nl-NL" sz="20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918856" y="2752465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Cependant</a:t>
            </a:r>
            <a:r>
              <a:rPr lang="fr-FR" sz="2000" dirty="0"/>
              <a:t>, en raison de la rotation de la terre (et </a:t>
            </a:r>
            <a:r>
              <a:rPr lang="fr-FR" sz="2000" dirty="0" smtClean="0"/>
              <a:t>de la force de Coriolis qui en résulte), cette </a:t>
            </a:r>
            <a:r>
              <a:rPr lang="fr-FR" sz="2000" dirty="0"/>
              <a:t>circulation </a:t>
            </a:r>
            <a:r>
              <a:rPr lang="fr-FR" sz="2000" dirty="0" smtClean="0"/>
              <a:t>devient </a:t>
            </a:r>
            <a:r>
              <a:rPr lang="fr-FR" sz="2000" dirty="0"/>
              <a:t>instable</a:t>
            </a:r>
            <a:endParaRPr lang="nl-NL" sz="2000" dirty="0" smtClean="0"/>
          </a:p>
        </p:txBody>
      </p:sp>
      <p:sp>
        <p:nvSpPr>
          <p:cNvPr id="35" name="Multiply 34"/>
          <p:cNvSpPr/>
          <p:nvPr/>
        </p:nvSpPr>
        <p:spPr>
          <a:xfrm rot="1728443">
            <a:off x="2845000" y="2068902"/>
            <a:ext cx="841455" cy="818797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Multiply 35"/>
          <p:cNvSpPr/>
          <p:nvPr/>
        </p:nvSpPr>
        <p:spPr>
          <a:xfrm rot="1728443">
            <a:off x="2772992" y="4589182"/>
            <a:ext cx="841455" cy="818797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xtBox 36"/>
          <p:cNvSpPr txBox="1"/>
          <p:nvPr/>
        </p:nvSpPr>
        <p:spPr>
          <a:xfrm>
            <a:off x="3923928" y="3850623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C’est</a:t>
            </a:r>
            <a:r>
              <a:rPr lang="nl-NL" sz="2000" dirty="0" smtClean="0"/>
              <a:t> </a:t>
            </a:r>
            <a:r>
              <a:rPr lang="nl-NL" sz="2000" dirty="0" err="1" smtClean="0"/>
              <a:t>pourquoi</a:t>
            </a:r>
            <a:r>
              <a:rPr lang="nl-NL" sz="2000" dirty="0" smtClean="0"/>
              <a:t> </a:t>
            </a:r>
            <a:r>
              <a:rPr lang="nl-NL" sz="2000" dirty="0" err="1" smtClean="0"/>
              <a:t>l’air</a:t>
            </a:r>
            <a:r>
              <a:rPr lang="nl-NL" sz="2000" dirty="0" smtClean="0"/>
              <a:t> </a:t>
            </a:r>
            <a:r>
              <a:rPr lang="fr-FR" sz="2000" dirty="0" smtClean="0"/>
              <a:t>circule </a:t>
            </a:r>
            <a:r>
              <a:rPr lang="fr-FR" sz="2000" dirty="0"/>
              <a:t>dans </a:t>
            </a:r>
            <a:r>
              <a:rPr lang="fr-FR" sz="2000" dirty="0" smtClean="0"/>
              <a:t>plusieurs cellules, </a:t>
            </a:r>
            <a:r>
              <a:rPr lang="fr-FR" sz="2000" dirty="0"/>
              <a:t>qui tournent dans des directions différentes</a:t>
            </a:r>
            <a:endParaRPr lang="nl-NL" sz="200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3927473" y="4953362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C’est également le cas sur des </a:t>
            </a:r>
            <a:r>
              <a:rPr lang="fr-FR" sz="2000" dirty="0"/>
              <a:t>autres </a:t>
            </a:r>
            <a:r>
              <a:rPr lang="fr-FR" sz="2000" dirty="0" smtClean="0"/>
              <a:t>planètes </a:t>
            </a:r>
            <a:r>
              <a:rPr lang="nl-NL" sz="2000" dirty="0" smtClean="0"/>
              <a:t>(par </a:t>
            </a:r>
            <a:r>
              <a:rPr lang="nl-NL" sz="2000" dirty="0" err="1" smtClean="0"/>
              <a:t>exemple</a:t>
            </a:r>
            <a:r>
              <a:rPr lang="nl-NL" sz="2000" dirty="0" smtClean="0"/>
              <a:t> Jupiter)</a:t>
            </a:r>
          </a:p>
        </p:txBody>
      </p:sp>
      <p:grpSp>
        <p:nvGrpSpPr>
          <p:cNvPr id="3" name="Group 38"/>
          <p:cNvGrpSpPr/>
          <p:nvPr/>
        </p:nvGrpSpPr>
        <p:grpSpPr>
          <a:xfrm>
            <a:off x="0" y="1700808"/>
            <a:ext cx="3851920" cy="3960440"/>
            <a:chOff x="139700" y="81401"/>
            <a:chExt cx="6154774" cy="6776599"/>
          </a:xfrm>
        </p:grpSpPr>
        <p:sp>
          <p:nvSpPr>
            <p:cNvPr id="40" name="Rectangle 39"/>
            <p:cNvSpPr/>
            <p:nvPr/>
          </p:nvSpPr>
          <p:spPr>
            <a:xfrm>
              <a:off x="139700" y="81401"/>
              <a:ext cx="6154774" cy="6776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1" name="Picture 4" descr="http://www.nasa.gov/centers/goddard/images/content/387520main_92_80_1-334x312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90" y="697455"/>
              <a:ext cx="5539750" cy="517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0" y="6564252"/>
            <a:ext cx="8943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chemeClr val="bg2">
                    <a:lumMod val="50000"/>
                  </a:schemeClr>
                </a:solidFill>
              </a:rPr>
              <a:t>(Source</a:t>
            </a:r>
            <a:r>
              <a:rPr lang="nl-NL" sz="1000" dirty="0">
                <a:solidFill>
                  <a:schemeClr val="bg2">
                    <a:lumMod val="50000"/>
                  </a:schemeClr>
                </a:solidFill>
              </a:rPr>
              <a:t>: http://</a:t>
            </a:r>
            <a:r>
              <a:rPr lang="nl-NL" sz="1000" dirty="0" smtClean="0">
                <a:solidFill>
                  <a:schemeClr val="bg2">
                    <a:lumMod val="50000"/>
                  </a:schemeClr>
                </a:solidFill>
              </a:rPr>
              <a:t>www.nasa.gov/centers/goddard/multimedia/largest/edu_gifdownload.html)</a:t>
            </a:r>
            <a:endParaRPr lang="nl-NL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3898776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La plupart des phénomènes météorologiques ont lieu dans la troposphère</a:t>
            </a:r>
            <a:endParaRPr lang="fr-BE" sz="2300" dirty="0" smtClean="0"/>
          </a:p>
          <a:p>
            <a:r>
              <a:rPr lang="fr-FR" sz="2300" dirty="0" smtClean="0"/>
              <a:t>Notez que la plupart des systèmes météorologiques sont relativement « plat ».</a:t>
            </a:r>
          </a:p>
          <a:p>
            <a:r>
              <a:rPr lang="fr-FR" sz="2300" dirty="0" smtClean="0"/>
              <a:t>P.ex. De nombreux orages et systèmes météorologiques couvrent des milliers de kilomètres </a:t>
            </a:r>
            <a:r>
              <a:rPr lang="fr-FR" sz="2300" dirty="0" smtClean="0">
                <a:sym typeface="Wingdings" pitchFamily="2" charset="2"/>
              </a:rPr>
              <a:t> </a:t>
            </a:r>
            <a:r>
              <a:rPr lang="fr-FR" sz="2300" dirty="0" smtClean="0"/>
              <a:t>Rapport hauteur-largeur &lt;0.01</a:t>
            </a:r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399" y="1196752"/>
            <a:ext cx="4565383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120</a:t>
            </a:fld>
            <a:endParaRPr lang="nl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750576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8857" y="1809133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Dans le cas de la Terre, des masses d’ air chaud se mélangent avec l'air plus froid et descendent à environ 30°N et 30°S</a:t>
            </a:r>
            <a:endParaRPr lang="nl-NL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18857" y="2889253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À la </a:t>
            </a:r>
            <a:r>
              <a:rPr lang="nl-NL" sz="2000" dirty="0" err="1" smtClean="0"/>
              <a:t>surface</a:t>
            </a:r>
            <a:r>
              <a:rPr lang="nl-NL" sz="2000" dirty="0" smtClean="0"/>
              <a:t> de la </a:t>
            </a:r>
            <a:r>
              <a:rPr lang="nl-NL" sz="2000" dirty="0" err="1" smtClean="0"/>
              <a:t>terre</a:t>
            </a:r>
            <a:r>
              <a:rPr lang="nl-NL" sz="2000" dirty="0" smtClean="0"/>
              <a:t>, </a:t>
            </a:r>
            <a:r>
              <a:rPr lang="nl-NL" sz="2000" dirty="0" err="1" smtClean="0"/>
              <a:t>l’air</a:t>
            </a:r>
            <a:r>
              <a:rPr lang="nl-NL" sz="2000" dirty="0"/>
              <a:t> </a:t>
            </a:r>
            <a:r>
              <a:rPr lang="nl-NL" sz="2000" dirty="0" err="1"/>
              <a:t>est</a:t>
            </a:r>
            <a:r>
              <a:rPr lang="nl-NL" sz="2000" dirty="0"/>
              <a:t> forcé de se </a:t>
            </a:r>
            <a:r>
              <a:rPr lang="nl-NL" sz="2000" dirty="0" smtClean="0"/>
              <a:t>disperser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8857" y="3637473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ym typeface="Wingdings" panose="05000000000000000000" pitchFamily="2" charset="2"/>
              </a:rPr>
              <a:t>Une </a:t>
            </a:r>
            <a:r>
              <a:rPr lang="fr-FR" sz="2000" dirty="0">
                <a:sym typeface="Wingdings" panose="05000000000000000000" pitchFamily="2" charset="2"/>
              </a:rPr>
              <a:t>partie </a:t>
            </a:r>
            <a:r>
              <a:rPr lang="fr-FR" sz="2000" dirty="0" smtClean="0">
                <a:sym typeface="Wingdings" panose="05000000000000000000" pitchFamily="2" charset="2"/>
              </a:rPr>
              <a:t>de la masse d’air retourne vers l'équateur. Ceci crée deux cellules de circulation fermées: </a:t>
            </a:r>
            <a:r>
              <a:rPr lang="fr-FR" sz="2000" b="1" dirty="0" smtClean="0">
                <a:sym typeface="Wingdings" panose="05000000000000000000" pitchFamily="2" charset="2"/>
              </a:rPr>
              <a:t>les cellules de Hadley</a:t>
            </a:r>
            <a:endParaRPr lang="nl-NL" sz="2000" dirty="0" smtClean="0"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Les </a:t>
            </a:r>
            <a:r>
              <a:rPr lang="nl-NL" sz="2800" b="1" dirty="0" err="1" smtClean="0"/>
              <a:t>cellules</a:t>
            </a:r>
            <a:r>
              <a:rPr lang="nl-NL" sz="2800" b="1" dirty="0" smtClean="0"/>
              <a:t> de </a:t>
            </a:r>
            <a:r>
              <a:rPr lang="nl-NL" sz="2800" b="1" dirty="0" err="1" smtClean="0"/>
              <a:t>Hadley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121</a:t>
            </a:fld>
            <a:endParaRPr lang="nl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735702" cy="383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Les </a:t>
            </a:r>
            <a:r>
              <a:rPr lang="nl-NL" sz="2800" b="1" dirty="0" err="1" smtClean="0"/>
              <a:t>Fronts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Polaires</a:t>
            </a:r>
            <a:endParaRPr lang="nl-NL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18857" y="1772816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Une autre partie s’écoule vers les </a:t>
            </a:r>
            <a:r>
              <a:rPr lang="fr-FR" sz="2000" dirty="0" smtClean="0"/>
              <a:t>pôles …</a:t>
            </a:r>
            <a:endParaRPr lang="fr-F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18857" y="2285895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… et rencontre </a:t>
            </a:r>
            <a:r>
              <a:rPr lang="nl-NL" sz="2000" dirty="0" err="1"/>
              <a:t>l'air</a:t>
            </a:r>
            <a:r>
              <a:rPr lang="nl-NL" sz="2000" dirty="0"/>
              <a:t> </a:t>
            </a:r>
            <a:r>
              <a:rPr lang="nl-NL" sz="2000" dirty="0" err="1" smtClean="0"/>
              <a:t>froid</a:t>
            </a:r>
            <a:r>
              <a:rPr lang="nl-NL" sz="2000" dirty="0" smtClean="0"/>
              <a:t> </a:t>
            </a:r>
            <a:r>
              <a:rPr lang="nl-NL" sz="2000" dirty="0" err="1" smtClean="0"/>
              <a:t>qui</a:t>
            </a:r>
            <a:r>
              <a:rPr lang="nl-NL" sz="2000" dirty="0" smtClean="0"/>
              <a:t> </a:t>
            </a:r>
            <a:r>
              <a:rPr lang="nl-NL" sz="2000" dirty="0" err="1" smtClean="0"/>
              <a:t>vient</a:t>
            </a:r>
            <a:r>
              <a:rPr lang="nl-NL" sz="2000" dirty="0" smtClean="0"/>
              <a:t> des </a:t>
            </a:r>
            <a:r>
              <a:rPr lang="nl-NL" sz="2000" dirty="0" err="1" smtClean="0"/>
              <a:t>pôles</a:t>
            </a:r>
            <a:r>
              <a:rPr lang="nl-NL" sz="2000" dirty="0" smtClean="0"/>
              <a:t> (</a:t>
            </a:r>
            <a:r>
              <a:rPr lang="nl-NL" sz="2000" dirty="0" err="1" smtClean="0"/>
              <a:t>typiquement</a:t>
            </a:r>
            <a:r>
              <a:rPr lang="nl-NL" sz="2000" dirty="0" smtClean="0"/>
              <a:t> </a:t>
            </a:r>
            <a:r>
              <a:rPr lang="nl-NL" sz="2000" dirty="0" err="1" smtClean="0"/>
              <a:t>situé</a:t>
            </a:r>
            <a:r>
              <a:rPr lang="nl-NL" sz="2000" dirty="0" smtClean="0"/>
              <a:t> </a:t>
            </a:r>
            <a:r>
              <a:rPr lang="nl-NL" sz="2000" dirty="0" err="1" smtClean="0"/>
              <a:t>autour</a:t>
            </a:r>
            <a:r>
              <a:rPr lang="nl-NL" sz="2000" dirty="0" smtClean="0"/>
              <a:t> de 60°)</a:t>
            </a:r>
            <a:br>
              <a:rPr lang="nl-NL" sz="2000" dirty="0" smtClean="0"/>
            </a:br>
            <a:endParaRPr lang="nl-NL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18857" y="3191588"/>
            <a:ext cx="522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En raison de cette </a:t>
            </a:r>
            <a:r>
              <a:rPr lang="fr-FR" sz="2000" b="1" dirty="0" smtClean="0"/>
              <a:t>convergence</a:t>
            </a:r>
            <a:r>
              <a:rPr lang="fr-FR" sz="2000" dirty="0" smtClean="0"/>
              <a:t>, l'air est forcé de monter. (Notez la différence avec l'équateur, où le mécanisme principal est la convection) </a:t>
            </a:r>
            <a:endParaRPr lang="nl-NL" sz="2000" dirty="0" smtClean="0"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122</a:t>
            </a:fld>
            <a:endParaRPr lang="nl-B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2" y="1772816"/>
            <a:ext cx="3583984" cy="38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8857" y="1910911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Une</a:t>
            </a:r>
            <a:r>
              <a:rPr lang="nl-NL" sz="2000" dirty="0" smtClean="0"/>
              <a:t> </a:t>
            </a:r>
            <a:r>
              <a:rPr lang="nl-NL" sz="2000" dirty="0" err="1" smtClean="0"/>
              <a:t>fois</a:t>
            </a:r>
            <a:r>
              <a:rPr lang="nl-NL" sz="2000" dirty="0" smtClean="0"/>
              <a:t> de plus, </a:t>
            </a:r>
            <a:r>
              <a:rPr lang="nl-NL" sz="2000" dirty="0" err="1" smtClean="0"/>
              <a:t>l’air</a:t>
            </a:r>
            <a:r>
              <a:rPr lang="nl-NL" sz="2000" dirty="0" smtClean="0"/>
              <a:t> </a:t>
            </a:r>
            <a:r>
              <a:rPr lang="nl-NL" sz="2000" dirty="0" err="1" smtClean="0"/>
              <a:t>doit</a:t>
            </a:r>
            <a:r>
              <a:rPr lang="nl-NL" sz="2000" dirty="0" smtClean="0"/>
              <a:t> se disperser au niveau de la </a:t>
            </a:r>
            <a:r>
              <a:rPr lang="nl-NL" sz="2000" dirty="0" err="1" smtClean="0"/>
              <a:t>tropopause</a:t>
            </a:r>
            <a:r>
              <a:rPr lang="nl-NL" sz="2000" dirty="0" smtClean="0"/>
              <a:t> (~10 km)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8857" y="2839767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Dans </a:t>
            </a:r>
            <a:r>
              <a:rPr lang="nl-NL" sz="2000" dirty="0" err="1" smtClean="0"/>
              <a:t>chaque</a:t>
            </a:r>
            <a:r>
              <a:rPr lang="nl-NL" sz="2000" dirty="0" smtClean="0"/>
              <a:t> </a:t>
            </a:r>
            <a:r>
              <a:rPr lang="nl-NL" sz="2000" dirty="0" err="1" smtClean="0"/>
              <a:t>hémisphère</a:t>
            </a:r>
            <a:r>
              <a:rPr lang="nl-NL" sz="2000" dirty="0" smtClean="0"/>
              <a:t>, </a:t>
            </a:r>
            <a:r>
              <a:rPr lang="nl-NL" sz="2000" dirty="0" err="1" smtClean="0"/>
              <a:t>une</a:t>
            </a:r>
            <a:r>
              <a:rPr lang="nl-NL" sz="2000" dirty="0" smtClean="0"/>
              <a:t> </a:t>
            </a:r>
            <a:r>
              <a:rPr lang="nl-NL" sz="2000" dirty="0" err="1" smtClean="0"/>
              <a:t>partie</a:t>
            </a:r>
            <a:r>
              <a:rPr lang="nl-NL" sz="2000" dirty="0" smtClean="0"/>
              <a:t> </a:t>
            </a:r>
            <a:r>
              <a:rPr lang="nl-NL" sz="2000" dirty="0" err="1" smtClean="0"/>
              <a:t>s’écoule</a:t>
            </a:r>
            <a:r>
              <a:rPr lang="nl-NL" sz="2000" dirty="0" smtClean="0"/>
              <a:t> </a:t>
            </a:r>
            <a:r>
              <a:rPr lang="fr-FR" sz="2000" dirty="0"/>
              <a:t>vers </a:t>
            </a:r>
            <a:r>
              <a:rPr lang="fr-FR" sz="2000" dirty="0" smtClean="0"/>
              <a:t>l'Équateur et forme une </a:t>
            </a:r>
            <a:r>
              <a:rPr lang="fr-FR" sz="2000" b="1" dirty="0" err="1" smtClean="0"/>
              <a:t>Celulle</a:t>
            </a:r>
            <a:r>
              <a:rPr lang="fr-FR" sz="2000" b="1" dirty="0" smtClean="0"/>
              <a:t> de </a:t>
            </a:r>
            <a:r>
              <a:rPr lang="fr-FR" sz="2000" b="1" dirty="0" err="1" smtClean="0"/>
              <a:t>Ferrel</a:t>
            </a:r>
            <a:endParaRPr lang="nl-NL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918857" y="3879855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ym typeface="Wingdings" panose="05000000000000000000" pitchFamily="2" charset="2"/>
              </a:rPr>
              <a:t>L’autre partie s’écoule </a:t>
            </a:r>
            <a:r>
              <a:rPr lang="fr-FR" sz="2000" dirty="0">
                <a:sym typeface="Wingdings" panose="05000000000000000000" pitchFamily="2" charset="2"/>
              </a:rPr>
              <a:t>vers </a:t>
            </a:r>
            <a:r>
              <a:rPr lang="fr-FR" sz="2000" dirty="0" smtClean="0">
                <a:sym typeface="Wingdings" panose="05000000000000000000" pitchFamily="2" charset="2"/>
              </a:rPr>
              <a:t>le pôle </a:t>
            </a:r>
            <a:r>
              <a:rPr lang="fr-FR" sz="2000" dirty="0">
                <a:sym typeface="Wingdings" panose="05000000000000000000" pitchFamily="2" charset="2"/>
              </a:rPr>
              <a:t>et forme une </a:t>
            </a:r>
            <a:r>
              <a:rPr lang="fr-FR" sz="2000" b="1" dirty="0" err="1">
                <a:sym typeface="Wingdings" panose="05000000000000000000" pitchFamily="2" charset="2"/>
              </a:rPr>
              <a:t>Celulle</a:t>
            </a:r>
            <a:r>
              <a:rPr lang="fr-FR" sz="2000" b="1" dirty="0"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ym typeface="Wingdings" panose="05000000000000000000" pitchFamily="2" charset="2"/>
              </a:rPr>
              <a:t>Polaire</a:t>
            </a:r>
            <a:endParaRPr lang="fr-FR" sz="2000" b="1" dirty="0"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4502" y="4829090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2000" b="1" dirty="0" smtClean="0">
                <a:sym typeface="Wingdings" pitchFamily="2" charset="2"/>
              </a:rPr>
              <a:t> </a:t>
            </a:r>
            <a:r>
              <a:rPr lang="fr-FR" sz="2000" dirty="0" smtClean="0">
                <a:sym typeface="Wingdings" pitchFamily="2" charset="2"/>
              </a:rPr>
              <a:t>Au total, il ya 6 cellules de circulation</a:t>
            </a:r>
            <a:endParaRPr lang="fr-FR" sz="2000" dirty="0"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1900" y="1249596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Les </a:t>
            </a:r>
            <a:r>
              <a:rPr lang="nl-NL" sz="2800" b="1" dirty="0" err="1" smtClean="0"/>
              <a:t>cellules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Ferrel</a:t>
            </a:r>
            <a:r>
              <a:rPr lang="nl-NL" sz="2800" b="1" dirty="0" smtClean="0"/>
              <a:t> et </a:t>
            </a:r>
            <a:r>
              <a:rPr lang="nl-NL" sz="2800" b="1" dirty="0" err="1" smtClean="0"/>
              <a:t>Polaires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Cette circulation influence le modèle global des vents atmosphériques à la surface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123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1358" y="2244044"/>
            <a:ext cx="5748954" cy="4353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 smtClean="0">
                <a:solidFill>
                  <a:schemeClr val="bg1">
                    <a:lumMod val="65000"/>
                  </a:schemeClr>
                </a:solidFill>
              </a:rPr>
              <a:t>(Source: http</a:t>
            </a:r>
            <a:r>
              <a:rPr lang="nl-NL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nl-NL" sz="1000" dirty="0" smtClean="0">
                <a:solidFill>
                  <a:schemeClr val="bg1">
                    <a:lumMod val="65000"/>
                  </a:schemeClr>
                </a:solidFill>
              </a:rPr>
              <a:t>www.atmos.washington.edu/2003Q3/101/webnotes.html)</a:t>
            </a:r>
            <a:endParaRPr lang="nl-NL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124</a:t>
            </a:fld>
            <a:endParaRPr lang="nl-B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72816"/>
            <a:ext cx="3583984" cy="38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Down Arrow 96"/>
          <p:cNvSpPr/>
          <p:nvPr/>
        </p:nvSpPr>
        <p:spPr>
          <a:xfrm>
            <a:off x="1619672" y="3140968"/>
            <a:ext cx="144016" cy="57606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Up Arrow 97"/>
          <p:cNvSpPr/>
          <p:nvPr/>
        </p:nvSpPr>
        <p:spPr>
          <a:xfrm>
            <a:off x="1619672" y="3789040"/>
            <a:ext cx="144016" cy="52260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Down Arrow 98"/>
          <p:cNvSpPr/>
          <p:nvPr/>
        </p:nvSpPr>
        <p:spPr>
          <a:xfrm>
            <a:off x="1619672" y="4365105"/>
            <a:ext cx="144016" cy="43204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Up Arrow 99"/>
          <p:cNvSpPr/>
          <p:nvPr/>
        </p:nvSpPr>
        <p:spPr>
          <a:xfrm>
            <a:off x="1619673" y="2492897"/>
            <a:ext cx="144016" cy="576064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Down Arrow 100"/>
          <p:cNvSpPr/>
          <p:nvPr/>
        </p:nvSpPr>
        <p:spPr>
          <a:xfrm>
            <a:off x="1619672" y="2348880"/>
            <a:ext cx="144016" cy="9371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Up Arrow 101"/>
          <p:cNvSpPr/>
          <p:nvPr/>
        </p:nvSpPr>
        <p:spPr>
          <a:xfrm>
            <a:off x="1619673" y="4869160"/>
            <a:ext cx="144016" cy="203607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3" name="Straight Arrow Connector 102"/>
          <p:cNvCxnSpPr/>
          <p:nvPr/>
        </p:nvCxnSpPr>
        <p:spPr>
          <a:xfrm flipH="1">
            <a:off x="1475656" y="3140968"/>
            <a:ext cx="432048" cy="576064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 flipV="1">
            <a:off x="1475657" y="3717032"/>
            <a:ext cx="360039" cy="576063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1475656" y="2348880"/>
            <a:ext cx="288032" cy="144016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 flipV="1">
            <a:off x="1475656" y="4869160"/>
            <a:ext cx="360040" cy="288032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475656" y="2492896"/>
            <a:ext cx="432048" cy="645862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547664" y="4365104"/>
            <a:ext cx="360040" cy="432048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648287" y="1556792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Les </a:t>
            </a:r>
            <a:r>
              <a:rPr lang="nl-NL" sz="2000" dirty="0" err="1" smtClean="0"/>
              <a:t>vents</a:t>
            </a:r>
            <a:r>
              <a:rPr lang="nl-NL" sz="2000" dirty="0" smtClean="0"/>
              <a:t> de </a:t>
            </a:r>
            <a:r>
              <a:rPr lang="nl-NL" sz="2000" dirty="0" err="1" smtClean="0"/>
              <a:t>surfaces</a:t>
            </a:r>
            <a:r>
              <a:rPr lang="nl-NL" sz="2000" dirty="0" smtClean="0"/>
              <a:t> </a:t>
            </a:r>
            <a:r>
              <a:rPr lang="nl-NL" sz="2000" dirty="0" err="1" smtClean="0"/>
              <a:t>soufflent</a:t>
            </a:r>
            <a:r>
              <a:rPr lang="nl-NL" sz="2000" dirty="0" smtClean="0"/>
              <a:t>  vers: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918857" y="2235635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Les </a:t>
            </a:r>
            <a:r>
              <a:rPr lang="nl-NL" sz="2000" dirty="0" err="1" smtClean="0"/>
              <a:t>pôles</a:t>
            </a:r>
            <a:r>
              <a:rPr lang="nl-NL" sz="2000" dirty="0" smtClean="0"/>
              <a:t> dans les </a:t>
            </a:r>
            <a:r>
              <a:rPr lang="nl-NL" sz="2000" b="1" dirty="0" err="1" smtClean="0"/>
              <a:t>cellules</a:t>
            </a:r>
            <a:r>
              <a:rPr lang="nl-NL" sz="2000" b="1" dirty="0" smtClean="0"/>
              <a:t> de </a:t>
            </a:r>
            <a:r>
              <a:rPr lang="nl-NL" sz="2000" b="1" dirty="0" err="1" smtClean="0"/>
              <a:t>Ferrel</a:t>
            </a:r>
            <a:endParaRPr lang="nl-NL" sz="2000" dirty="0" smtClean="0"/>
          </a:p>
        </p:txBody>
      </p:sp>
      <p:sp>
        <p:nvSpPr>
          <p:cNvPr id="128" name="TextBox 127"/>
          <p:cNvSpPr txBox="1"/>
          <p:nvPr/>
        </p:nvSpPr>
        <p:spPr>
          <a:xfrm>
            <a:off x="3918857" y="1869718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L’équateur</a:t>
            </a:r>
            <a:r>
              <a:rPr lang="nl-NL" sz="2000" dirty="0" smtClean="0"/>
              <a:t> dans les </a:t>
            </a:r>
            <a:r>
              <a:rPr lang="nl-NL" sz="2000" b="1" dirty="0" err="1" smtClean="0"/>
              <a:t>cellules</a:t>
            </a:r>
            <a:r>
              <a:rPr lang="nl-NL" sz="2000" b="1" dirty="0" smtClean="0"/>
              <a:t> de </a:t>
            </a:r>
            <a:r>
              <a:rPr lang="nl-NL" sz="2000" b="1" dirty="0" err="1" smtClean="0"/>
              <a:t>Hadley</a:t>
            </a:r>
            <a:endParaRPr lang="nl-NL" sz="2000" dirty="0" smtClean="0"/>
          </a:p>
        </p:txBody>
      </p:sp>
      <p:sp>
        <p:nvSpPr>
          <p:cNvPr id="129" name="TextBox 128"/>
          <p:cNvSpPr txBox="1"/>
          <p:nvPr/>
        </p:nvSpPr>
        <p:spPr>
          <a:xfrm>
            <a:off x="3918857" y="2597585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L’équateur</a:t>
            </a:r>
            <a:r>
              <a:rPr lang="nl-NL" sz="2000" dirty="0"/>
              <a:t> dans les </a:t>
            </a:r>
            <a:r>
              <a:rPr lang="nl-NL" sz="2000" b="1" dirty="0" err="1" smtClean="0"/>
              <a:t>cellules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Polaires</a:t>
            </a:r>
            <a:endParaRPr lang="nl-NL" sz="2000" dirty="0" smtClean="0"/>
          </a:p>
        </p:txBody>
      </p:sp>
      <p:sp>
        <p:nvSpPr>
          <p:cNvPr id="130" name="TextBox 129"/>
          <p:cNvSpPr txBox="1"/>
          <p:nvPr/>
        </p:nvSpPr>
        <p:spPr>
          <a:xfrm>
            <a:off x="3648287" y="3042692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Cependant</a:t>
            </a:r>
            <a:r>
              <a:rPr lang="nl-NL" sz="2000" dirty="0" smtClean="0"/>
              <a:t>, la </a:t>
            </a:r>
            <a:r>
              <a:rPr lang="nl-NL" sz="2000" dirty="0" err="1" smtClean="0"/>
              <a:t>Terre</a:t>
            </a:r>
            <a:r>
              <a:rPr lang="nl-NL" sz="2000" dirty="0" smtClean="0"/>
              <a:t> </a:t>
            </a:r>
            <a:r>
              <a:rPr lang="nl-NL" sz="2000" dirty="0" err="1" smtClean="0"/>
              <a:t>tourne</a:t>
            </a:r>
            <a:r>
              <a:rPr lang="nl-NL" sz="2000" dirty="0"/>
              <a:t> </a:t>
            </a:r>
            <a:r>
              <a:rPr lang="nl-NL" sz="2000" dirty="0" err="1"/>
              <a:t>d'ouest</a:t>
            </a:r>
            <a:r>
              <a:rPr lang="nl-NL" sz="2000" dirty="0"/>
              <a:t> en </a:t>
            </a:r>
            <a:r>
              <a:rPr lang="nl-NL" sz="2000" dirty="0" smtClean="0"/>
              <a:t>est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655216" y="3414953"/>
            <a:ext cx="5237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La </a:t>
            </a:r>
            <a:r>
              <a:rPr lang="nl-NL" sz="2000" dirty="0" err="1"/>
              <a:t>vitesse</a:t>
            </a:r>
            <a:r>
              <a:rPr lang="nl-NL" sz="2000" dirty="0"/>
              <a:t> de </a:t>
            </a:r>
            <a:r>
              <a:rPr lang="nl-NL" sz="2000" dirty="0" err="1" smtClean="0"/>
              <a:t>rotation</a:t>
            </a:r>
            <a:r>
              <a:rPr lang="nl-NL" sz="2000" dirty="0" smtClean="0"/>
              <a:t> est maximale au niveau de </a:t>
            </a:r>
            <a:r>
              <a:rPr lang="nl-NL" sz="2000" dirty="0" err="1" smtClean="0"/>
              <a:t>l’équateur</a:t>
            </a:r>
            <a:r>
              <a:rPr lang="nl-NL" sz="2000" dirty="0" smtClean="0"/>
              <a:t> (~1670 km/h)</a:t>
            </a:r>
            <a:endParaRPr lang="nl-NL" sz="2000" dirty="0"/>
          </a:p>
        </p:txBody>
      </p:sp>
      <p:sp>
        <p:nvSpPr>
          <p:cNvPr id="132" name="Rectangle 131"/>
          <p:cNvSpPr/>
          <p:nvPr/>
        </p:nvSpPr>
        <p:spPr>
          <a:xfrm>
            <a:off x="3636166" y="4081703"/>
            <a:ext cx="4821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Le </a:t>
            </a:r>
            <a:r>
              <a:rPr lang="nl-NL" sz="2000" dirty="0" err="1" smtClean="0"/>
              <a:t>résultat</a:t>
            </a:r>
            <a:r>
              <a:rPr lang="nl-NL" sz="2000" dirty="0" smtClean="0"/>
              <a:t> </a:t>
            </a:r>
            <a:r>
              <a:rPr lang="nl-NL" sz="2000" dirty="0" err="1" smtClean="0"/>
              <a:t>est</a:t>
            </a:r>
            <a:r>
              <a:rPr lang="nl-NL" sz="2000" dirty="0" smtClean="0"/>
              <a:t> </a:t>
            </a:r>
            <a:r>
              <a:rPr lang="nl-NL" sz="2000" dirty="0" err="1" smtClean="0"/>
              <a:t>une</a:t>
            </a:r>
            <a:r>
              <a:rPr lang="nl-NL" sz="2000" dirty="0" smtClean="0"/>
              <a:t> </a:t>
            </a:r>
            <a:r>
              <a:rPr lang="nl-NL" sz="2000" b="1" dirty="0" smtClean="0"/>
              <a:t>force de </a:t>
            </a:r>
            <a:r>
              <a:rPr lang="nl-NL" sz="2000" b="1" dirty="0" err="1" smtClean="0"/>
              <a:t>Coriolis</a:t>
            </a:r>
            <a:r>
              <a:rPr lang="nl-NL" sz="2000" dirty="0" smtClean="0"/>
              <a:t>  </a:t>
            </a:r>
            <a:r>
              <a:rPr lang="nl-NL" sz="2000" dirty="0" err="1" smtClean="0"/>
              <a:t>qui</a:t>
            </a:r>
            <a:r>
              <a:rPr lang="nl-NL" sz="2000" dirty="0" smtClean="0"/>
              <a:t> </a:t>
            </a:r>
            <a:r>
              <a:rPr lang="nl-NL" sz="2000" dirty="0" err="1" smtClean="0"/>
              <a:t>dévie</a:t>
            </a:r>
            <a:r>
              <a:rPr lang="nl-NL" sz="2000" dirty="0" smtClean="0"/>
              <a:t> les </a:t>
            </a:r>
            <a:r>
              <a:rPr lang="nl-NL" sz="2000" dirty="0" err="1" smtClean="0"/>
              <a:t>vents</a:t>
            </a:r>
            <a:r>
              <a:rPr lang="nl-NL" sz="2000" dirty="0" smtClean="0"/>
              <a:t>: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913624" y="4737338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Les </a:t>
            </a:r>
            <a:r>
              <a:rPr lang="nl-NL" sz="2000" dirty="0" err="1" smtClean="0"/>
              <a:t>vents</a:t>
            </a:r>
            <a:r>
              <a:rPr lang="nl-NL" sz="2000" dirty="0" smtClean="0"/>
              <a:t> en </a:t>
            </a:r>
            <a:r>
              <a:rPr lang="nl-NL" sz="2000" dirty="0" err="1" smtClean="0"/>
              <a:t>direction</a:t>
            </a:r>
            <a:r>
              <a:rPr lang="nl-NL" sz="2000" dirty="0" smtClean="0"/>
              <a:t> des </a:t>
            </a:r>
            <a:r>
              <a:rPr lang="nl-NL" sz="2000" dirty="0" err="1" smtClean="0"/>
              <a:t>pôles</a:t>
            </a:r>
            <a:r>
              <a:rPr lang="nl-NL" sz="2000" dirty="0" smtClean="0"/>
              <a:t> </a:t>
            </a:r>
            <a:r>
              <a:rPr lang="nl-NL" sz="2000" dirty="0" err="1" smtClean="0"/>
              <a:t>semblent</a:t>
            </a:r>
            <a:r>
              <a:rPr lang="nl-NL" sz="2000" dirty="0" smtClean="0"/>
              <a:t> par rapport de la Terre </a:t>
            </a:r>
            <a:r>
              <a:rPr lang="nl-NL" sz="2000" dirty="0" err="1" smtClean="0"/>
              <a:t>être</a:t>
            </a:r>
            <a:r>
              <a:rPr lang="nl-NL" sz="2000" dirty="0" smtClean="0"/>
              <a:t> </a:t>
            </a:r>
            <a:r>
              <a:rPr lang="nl-NL" sz="2000" dirty="0" err="1" smtClean="0"/>
              <a:t>détournés</a:t>
            </a:r>
            <a:r>
              <a:rPr lang="nl-NL" sz="2000" dirty="0" smtClean="0"/>
              <a:t> vers </a:t>
            </a:r>
            <a:r>
              <a:rPr lang="nl-NL" sz="2000" dirty="0" err="1" smtClean="0"/>
              <a:t>l’Est</a:t>
            </a:r>
            <a:endParaRPr lang="nl-NL" sz="2000" dirty="0" smtClean="0"/>
          </a:p>
        </p:txBody>
      </p:sp>
      <p:sp>
        <p:nvSpPr>
          <p:cNvPr id="134" name="TextBox 133"/>
          <p:cNvSpPr txBox="1"/>
          <p:nvPr/>
        </p:nvSpPr>
        <p:spPr>
          <a:xfrm>
            <a:off x="3913623" y="5373216"/>
            <a:ext cx="522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Les </a:t>
            </a:r>
            <a:r>
              <a:rPr lang="fr-FR" sz="2000" dirty="0"/>
              <a:t>vents </a:t>
            </a:r>
            <a:r>
              <a:rPr lang="fr-FR" sz="2000" dirty="0" smtClean="0"/>
              <a:t>en </a:t>
            </a:r>
            <a:r>
              <a:rPr lang="fr-FR" sz="2000" dirty="0"/>
              <a:t>direction </a:t>
            </a:r>
            <a:r>
              <a:rPr lang="fr-FR" sz="2000" dirty="0" smtClean="0"/>
              <a:t>de l’ équateur semblent par rapport de la Terre être détournés </a:t>
            </a:r>
            <a:r>
              <a:rPr lang="fr-FR" sz="2000" dirty="0"/>
              <a:t>vers </a:t>
            </a:r>
            <a:r>
              <a:rPr lang="fr-FR" sz="2000" dirty="0" smtClean="0"/>
              <a:t>l’Ouest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 smtClean="0"/>
          </a:p>
        </p:txBody>
      </p:sp>
      <p:sp>
        <p:nvSpPr>
          <p:cNvPr id="135" name="TextBox 134"/>
          <p:cNvSpPr txBox="1"/>
          <p:nvPr/>
        </p:nvSpPr>
        <p:spPr>
          <a:xfrm>
            <a:off x="3436550" y="1124744"/>
            <a:ext cx="570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La </a:t>
            </a:r>
            <a:r>
              <a:rPr lang="nl-NL" sz="2800" b="1" dirty="0" err="1"/>
              <a:t>configuration</a:t>
            </a:r>
            <a:r>
              <a:rPr lang="nl-NL" sz="2800" b="1" dirty="0"/>
              <a:t> des </a:t>
            </a:r>
            <a:r>
              <a:rPr lang="nl-NL" sz="2800" b="1" dirty="0" err="1"/>
              <a:t>vents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125</a:t>
            </a:fld>
            <a:endParaRPr lang="nl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73834"/>
            <a:ext cx="3659844" cy="327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36550" y="1124744"/>
            <a:ext cx="570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La </a:t>
            </a:r>
            <a:r>
              <a:rPr lang="nl-NL" sz="2800" b="1" dirty="0" err="1"/>
              <a:t>configuration</a:t>
            </a:r>
            <a:r>
              <a:rPr lang="nl-NL" sz="2800" b="1" dirty="0"/>
              <a:t> des </a:t>
            </a:r>
            <a:r>
              <a:rPr lang="nl-NL" sz="2800" b="1" dirty="0" err="1"/>
              <a:t>vents</a:t>
            </a:r>
            <a:endParaRPr lang="nl-NL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556792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Ces </a:t>
            </a:r>
            <a:r>
              <a:rPr lang="fr-FR" sz="2000" dirty="0" smtClean="0"/>
              <a:t>vents </a:t>
            </a:r>
            <a:r>
              <a:rPr lang="fr-FR" sz="2000" dirty="0"/>
              <a:t>typiques </a:t>
            </a:r>
            <a:r>
              <a:rPr lang="fr-FR" sz="2000" dirty="0" smtClean="0"/>
              <a:t>sont nommés</a:t>
            </a:r>
            <a:r>
              <a:rPr lang="nl-NL" sz="2000" dirty="0" smtClean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1915234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Les </a:t>
            </a:r>
            <a:r>
              <a:rPr lang="nl-NL" sz="2000" dirty="0" err="1"/>
              <a:t>Vents</a:t>
            </a:r>
            <a:r>
              <a:rPr lang="nl-NL" sz="2000" dirty="0"/>
              <a:t> </a:t>
            </a:r>
            <a:r>
              <a:rPr lang="nl-NL" sz="2000" dirty="0" err="1"/>
              <a:t>d’Est</a:t>
            </a:r>
            <a:r>
              <a:rPr lang="nl-NL" sz="2000" dirty="0"/>
              <a:t> </a:t>
            </a:r>
            <a:r>
              <a:rPr lang="nl-NL" sz="2000" dirty="0" err="1" smtClean="0"/>
              <a:t>Polaires</a:t>
            </a:r>
            <a:r>
              <a:rPr lang="nl-NL" sz="2000" dirty="0" smtClean="0"/>
              <a:t> (venus de </a:t>
            </a:r>
            <a:r>
              <a:rPr lang="nl-NL" sz="2000" dirty="0" err="1" smtClean="0"/>
              <a:t>l’Est</a:t>
            </a:r>
            <a:r>
              <a:rPr lang="nl-NL" sz="2000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04" y="2217313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Les </a:t>
            </a:r>
            <a:r>
              <a:rPr lang="nl-NL" sz="2000" dirty="0" err="1"/>
              <a:t>Vents</a:t>
            </a:r>
            <a:r>
              <a:rPr lang="nl-NL" sz="2000" dirty="0"/>
              <a:t> </a:t>
            </a:r>
            <a:r>
              <a:rPr lang="nl-NL" sz="2000" dirty="0" err="1" smtClean="0"/>
              <a:t>d’Ouest</a:t>
            </a:r>
            <a:r>
              <a:rPr lang="nl-NL" sz="2000" dirty="0" smtClean="0"/>
              <a:t> (venus de </a:t>
            </a:r>
            <a:r>
              <a:rPr lang="nl-NL" sz="2000" dirty="0" err="1" smtClean="0"/>
              <a:t>l’Ouest</a:t>
            </a:r>
            <a:r>
              <a:rPr lang="nl-NL" sz="2000" dirty="0" smtClean="0"/>
              <a:t>)</a:t>
            </a:r>
            <a:endParaRPr lang="nl-NL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2524834"/>
            <a:ext cx="522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Les </a:t>
            </a:r>
            <a:r>
              <a:rPr lang="nl-NL" sz="2000" dirty="0" err="1" smtClean="0"/>
              <a:t>Alizés</a:t>
            </a:r>
            <a:r>
              <a:rPr lang="nl-NL" sz="2000" dirty="0" smtClean="0"/>
              <a:t> (</a:t>
            </a:r>
            <a:r>
              <a:rPr lang="nl-NL" sz="2000" dirty="0" err="1" smtClean="0"/>
              <a:t>tradewinds</a:t>
            </a:r>
            <a:r>
              <a:rPr lang="nl-NL" sz="2000" dirty="0" smtClean="0"/>
              <a:t>)</a:t>
            </a:r>
          </a:p>
        </p:txBody>
      </p:sp>
      <p:pic>
        <p:nvPicPr>
          <p:cNvPr id="11" name="Picture 2" descr="https://guampediacurrents671.files.wordpress.com/2014/05/galleon-concepc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3896784" cy="32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126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3834"/>
            <a:ext cx="3659844" cy="327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36550" y="1124744"/>
            <a:ext cx="570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La </a:t>
            </a:r>
            <a:r>
              <a:rPr lang="nl-NL" sz="2800" b="1" dirty="0" err="1"/>
              <a:t>configuration</a:t>
            </a:r>
            <a:r>
              <a:rPr lang="nl-NL" sz="2800" b="1" dirty="0"/>
              <a:t> des </a:t>
            </a:r>
            <a:r>
              <a:rPr lang="nl-NL" sz="2800" b="1" dirty="0" err="1"/>
              <a:t>vents</a:t>
            </a:r>
            <a:endParaRPr lang="nl-NL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1700808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frontières entre </a:t>
            </a:r>
            <a:r>
              <a:rPr lang="fr-FR" sz="2000" dirty="0" smtClean="0"/>
              <a:t>les cellule de Hadley </a:t>
            </a:r>
            <a:r>
              <a:rPr lang="fr-FR" sz="2000" dirty="0"/>
              <a:t>et </a:t>
            </a:r>
            <a:r>
              <a:rPr lang="fr-FR" sz="2000" dirty="0" smtClean="0"/>
              <a:t>les </a:t>
            </a:r>
            <a:r>
              <a:rPr lang="fr-FR" sz="2000" dirty="0"/>
              <a:t>cellule </a:t>
            </a:r>
            <a:r>
              <a:rPr lang="fr-FR" sz="2000" dirty="0" smtClean="0"/>
              <a:t>de </a:t>
            </a:r>
            <a:r>
              <a:rPr lang="fr-FR" sz="2000" dirty="0" err="1" smtClean="0"/>
              <a:t>Ferrel</a:t>
            </a:r>
            <a:r>
              <a:rPr lang="fr-FR" sz="2000" dirty="0" smtClean="0"/>
              <a:t> </a:t>
            </a:r>
            <a:r>
              <a:rPr lang="fr-FR" sz="2000" dirty="0"/>
              <a:t>se caractérisent par des vents très </a:t>
            </a:r>
            <a:r>
              <a:rPr lang="fr-FR" sz="2000" dirty="0" smtClean="0"/>
              <a:t>calmes </a:t>
            </a:r>
            <a:r>
              <a:rPr lang="fr-FR" sz="2000" dirty="0"/>
              <a:t>(zones anticycloniques</a:t>
            </a:r>
            <a:r>
              <a:rPr lang="fr-FR" sz="2000" dirty="0" smtClean="0"/>
              <a:t>)</a:t>
            </a:r>
            <a:endParaRPr lang="nl-NL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491880" y="2708920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/>
              <a:t>L’absence</a:t>
            </a:r>
            <a:r>
              <a:rPr lang="nl-NL" sz="2000" dirty="0" smtClean="0"/>
              <a:t> de </a:t>
            </a:r>
            <a:r>
              <a:rPr lang="nl-NL" sz="2000" dirty="0" err="1" smtClean="0"/>
              <a:t>vents</a:t>
            </a:r>
            <a:r>
              <a:rPr lang="nl-NL" sz="2000" dirty="0" smtClean="0"/>
              <a:t> </a:t>
            </a:r>
            <a:r>
              <a:rPr lang="nl-NL" sz="2000" dirty="0" err="1" smtClean="0"/>
              <a:t>était</a:t>
            </a:r>
            <a:r>
              <a:rPr lang="nl-NL" sz="2000" dirty="0" smtClean="0"/>
              <a:t> </a:t>
            </a:r>
            <a:r>
              <a:rPr lang="nl-NL" sz="2000" dirty="0" err="1" smtClean="0"/>
              <a:t>parfois</a:t>
            </a:r>
            <a:r>
              <a:rPr lang="nl-NL" sz="2000" dirty="0" smtClean="0"/>
              <a:t> c</a:t>
            </a:r>
            <a:r>
              <a:rPr lang="fr-FR" sz="2000" dirty="0" err="1" smtClean="0"/>
              <a:t>atastrophique</a:t>
            </a:r>
            <a:r>
              <a:rPr lang="fr-FR" sz="2000" dirty="0" smtClean="0"/>
              <a:t> </a:t>
            </a:r>
            <a:r>
              <a:rPr lang="fr-FR" sz="2000" dirty="0"/>
              <a:t>pour les </a:t>
            </a:r>
            <a:r>
              <a:rPr lang="fr-FR" sz="2000" dirty="0" smtClean="0"/>
              <a:t>voyages </a:t>
            </a:r>
            <a:r>
              <a:rPr lang="fr-FR" sz="2000" dirty="0"/>
              <a:t>en </a:t>
            </a:r>
            <a:r>
              <a:rPr lang="fr-FR" sz="2000" dirty="0" smtClean="0"/>
              <a:t>mer </a:t>
            </a:r>
            <a:r>
              <a:rPr lang="nl-NL" sz="2000" dirty="0">
                <a:sym typeface="Wingdings" panose="05000000000000000000" pitchFamily="2" charset="2"/>
              </a:rPr>
              <a:t> </a:t>
            </a:r>
            <a:r>
              <a:rPr lang="nl-NL" sz="2000" b="1" dirty="0" err="1">
                <a:sym typeface="Wingdings" panose="05000000000000000000" pitchFamily="2" charset="2"/>
              </a:rPr>
              <a:t>Latitudes</a:t>
            </a:r>
            <a:r>
              <a:rPr lang="nl-NL" sz="2000" b="1" dirty="0">
                <a:sym typeface="Wingdings" panose="05000000000000000000" pitchFamily="2" charset="2"/>
              </a:rPr>
              <a:t> des </a:t>
            </a:r>
            <a:r>
              <a:rPr lang="nl-NL" sz="2000" b="1" dirty="0" err="1">
                <a:sym typeface="Wingdings" panose="05000000000000000000" pitchFamily="2" charset="2"/>
              </a:rPr>
              <a:t>chevaux</a:t>
            </a:r>
            <a:endParaRPr lang="nl-NL" sz="20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3212976"/>
            <a:ext cx="2520280" cy="0"/>
          </a:xfrm>
          <a:prstGeom prst="line">
            <a:avLst/>
          </a:prstGeom>
          <a:ln w="190500">
            <a:gradFill>
              <a:gsLst>
                <a:gs pos="0">
                  <a:schemeClr val="bg1"/>
                </a:gs>
                <a:gs pos="5100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7544" y="4365104"/>
            <a:ext cx="2520280" cy="0"/>
          </a:xfrm>
          <a:prstGeom prst="line">
            <a:avLst/>
          </a:prstGeom>
          <a:ln w="190500">
            <a:gradFill>
              <a:gsLst>
                <a:gs pos="0">
                  <a:schemeClr val="bg1"/>
                </a:gs>
                <a:gs pos="5100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19872" y="5661248"/>
            <a:ext cx="5225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De </a:t>
            </a:r>
            <a:r>
              <a:rPr lang="fr-FR" sz="2000" dirty="0" smtClean="0"/>
              <a:t>même, la Convergence Intertropicale est surtout caractérisée par des </a:t>
            </a:r>
            <a:r>
              <a:rPr lang="fr-FR" sz="2000" dirty="0"/>
              <a:t>vent faibles </a:t>
            </a:r>
            <a:r>
              <a:rPr lang="fr-FR" sz="2000" dirty="0" smtClean="0"/>
              <a:t>(</a:t>
            </a:r>
            <a:r>
              <a:rPr lang="fr-FR" sz="2000" b="1" dirty="0" smtClean="0"/>
              <a:t>les Doldrums</a:t>
            </a:r>
            <a:r>
              <a:rPr lang="fr-FR" sz="2000" dirty="0" smtClean="0"/>
              <a:t>)</a:t>
            </a:r>
            <a:endParaRPr lang="nl-NL" sz="2000" b="1" dirty="0" smtClean="0"/>
          </a:p>
        </p:txBody>
      </p:sp>
      <p:pic>
        <p:nvPicPr>
          <p:cNvPr id="12" name="Picture 2" descr="http://images.8tracks.com/cover/i/001/183/264/37508.original-4266.jpg?rect=3,0,166,166&amp;q=98&amp;fm=jpg&amp;fit=m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6014"/>
            <a:ext cx="1875234" cy="18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23528" y="3789040"/>
            <a:ext cx="2808312" cy="0"/>
          </a:xfrm>
          <a:prstGeom prst="line">
            <a:avLst/>
          </a:prstGeom>
          <a:ln w="190500">
            <a:gradFill>
              <a:gsLst>
                <a:gs pos="0">
                  <a:schemeClr val="bg1"/>
                </a:gs>
                <a:gs pos="51000">
                  <a:srgbClr val="FFC000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circulation globale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BE" sz="2800" dirty="0" smtClean="0"/>
              <a:t>Coupe verticale:</a:t>
            </a:r>
          </a:p>
          <a:p>
            <a:pPr>
              <a:buNone/>
            </a:pP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127</a:t>
            </a:fld>
            <a:endParaRPr lang="nl-BE"/>
          </a:p>
        </p:txBody>
      </p:sp>
      <p:pic>
        <p:nvPicPr>
          <p:cNvPr id="5" name="Picture 5" descr="fig18_1"/>
          <p:cNvPicPr>
            <a:picLocks noChangeAspect="1" noChangeArrowheads="1"/>
          </p:cNvPicPr>
          <p:nvPr/>
        </p:nvPicPr>
        <p:blipFill>
          <a:blip r:embed="rId2" cstate="print"/>
          <a:srcRect b="6779"/>
          <a:stretch>
            <a:fillRect/>
          </a:stretch>
        </p:blipFill>
        <p:spPr bwMode="auto">
          <a:xfrm>
            <a:off x="0" y="1628800"/>
            <a:ext cx="9144000" cy="430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Température de surface moyenne sur la Terre (°C)</a:t>
            </a:r>
            <a:br>
              <a:rPr lang="fr-FR" sz="2500" dirty="0" smtClean="0"/>
            </a:b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128</a:t>
            </a:fld>
            <a:endParaRPr lang="nl-BE"/>
          </a:p>
        </p:txBody>
      </p:sp>
      <p:pic>
        <p:nvPicPr>
          <p:cNvPr id="4100" name="Picture 4" descr="Image result for world mean annual temper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576" y="1985862"/>
            <a:ext cx="7271848" cy="487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Les vents atmosphériques:</a:t>
            </a:r>
          </a:p>
          <a:p>
            <a:pPr>
              <a:buNone/>
            </a:pPr>
            <a:r>
              <a:rPr lang="fr-BE" sz="2500" dirty="0" smtClean="0">
                <a:sym typeface="Wingdings" pitchFamily="2" charset="2"/>
              </a:rPr>
              <a:t> P.ex. </a:t>
            </a:r>
            <a:r>
              <a:rPr lang="fr-FR" sz="2500" dirty="0" smtClean="0">
                <a:sym typeface="Wingdings" pitchFamily="2" charset="2"/>
              </a:rPr>
              <a:t>Les vents des régions polaires provoquent un refroidissement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129</a:t>
            </a:fld>
            <a:endParaRPr lang="nl-BE"/>
          </a:p>
        </p:txBody>
      </p:sp>
      <p:pic>
        <p:nvPicPr>
          <p:cNvPr id="5" name="Picture 5" descr="F7"/>
          <p:cNvPicPr>
            <a:picLocks noChangeAspect="1" noChangeArrowheads="1"/>
          </p:cNvPicPr>
          <p:nvPr/>
        </p:nvPicPr>
        <p:blipFill>
          <a:blip r:embed="rId2" cstate="print"/>
          <a:srcRect b="50266"/>
          <a:stretch>
            <a:fillRect/>
          </a:stretch>
        </p:blipFill>
        <p:spPr bwMode="auto">
          <a:xfrm>
            <a:off x="0" y="2708920"/>
            <a:ext cx="6104212" cy="378122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6488668"/>
            <a:ext cx="6192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smtClean="0"/>
              <a:t>Pression d'air et le vent au niveau de la mer en Janvier</a:t>
            </a:r>
            <a:endParaRPr lang="fr-BE" dirty="0"/>
          </a:p>
        </p:txBody>
      </p:sp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910" y="2996952"/>
            <a:ext cx="3011090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08" y="1268760"/>
            <a:ext cx="4570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4464496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300" dirty="0" smtClean="0"/>
              <a:t>La troposphère:</a:t>
            </a:r>
          </a:p>
          <a:p>
            <a:r>
              <a:rPr lang="fr-BE" sz="2300" dirty="0" smtClean="0"/>
              <a:t>Gradient thermique (« Lapse rate »):</a:t>
            </a:r>
          </a:p>
          <a:p>
            <a:endParaRPr lang="fr-BE" sz="2300" dirty="0" smtClean="0"/>
          </a:p>
          <a:p>
            <a:endParaRPr lang="fr-BE" sz="2300" dirty="0" smtClean="0"/>
          </a:p>
          <a:p>
            <a:r>
              <a:rPr lang="fr-FR" sz="2300" dirty="0" smtClean="0"/>
              <a:t>Avec </a:t>
            </a:r>
            <a:r>
              <a:rPr lang="fr-FR" sz="2300" i="1" dirty="0" err="1" smtClean="0"/>
              <a:t>dT</a:t>
            </a:r>
            <a:r>
              <a:rPr lang="fr-FR" sz="2300" dirty="0" smtClean="0"/>
              <a:t> le gradient de température et </a:t>
            </a:r>
            <a:r>
              <a:rPr lang="fr-FR" sz="2300" i="1" dirty="0" smtClean="0"/>
              <a:t>dz</a:t>
            </a:r>
            <a:r>
              <a:rPr lang="fr-FR" sz="2300" dirty="0" smtClean="0"/>
              <a:t> le changement d'altitude (notez le signe négatif)</a:t>
            </a:r>
            <a:endParaRPr lang="fr-BE" sz="2300" dirty="0" smtClean="0"/>
          </a:p>
          <a:p>
            <a:r>
              <a:rPr lang="fr-BE" sz="2300" dirty="0" smtClean="0"/>
              <a:t>Aussi </a:t>
            </a:r>
            <a:r>
              <a:rPr lang="az-Cyrl-AZ" sz="2300" dirty="0" smtClean="0"/>
              <a:t>Г</a:t>
            </a:r>
            <a:r>
              <a:rPr lang="fr-BE" sz="2300" dirty="0" smtClean="0"/>
              <a:t> v</a:t>
            </a:r>
            <a:r>
              <a:rPr lang="fr-FR" sz="2300" dirty="0" err="1" smtClean="0"/>
              <a:t>arie</a:t>
            </a:r>
            <a:r>
              <a:rPr lang="fr-FR" sz="2300" dirty="0" smtClean="0"/>
              <a:t> selon le lieu et le temps, mais a globalement une valeur moyenne de </a:t>
            </a:r>
            <a:r>
              <a:rPr lang="fr-FR" sz="2300" b="1" dirty="0" smtClean="0"/>
              <a:t>6.5 K/km</a:t>
            </a:r>
          </a:p>
          <a:p>
            <a:endParaRPr lang="fr-BE" sz="2300" dirty="0" smtClean="0"/>
          </a:p>
          <a:p>
            <a:endParaRPr lang="fr-BE" sz="2300" dirty="0" smtClean="0"/>
          </a:p>
          <a:p>
            <a:endParaRPr lang="fr-FR" sz="2300" dirty="0" smtClean="0"/>
          </a:p>
          <a:p>
            <a:endParaRPr lang="fr-BE" sz="2300" dirty="0" smtClean="0"/>
          </a:p>
          <a:p>
            <a:pPr>
              <a:buNone/>
            </a:pPr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(Wallace &amp; Hobbs, 1976)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004048" y="4941168"/>
            <a:ext cx="3528392" cy="43204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76872"/>
            <a:ext cx="12763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61478"/>
            <a:ext cx="6264696" cy="469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130</a:t>
            </a:fld>
            <a:endParaRPr lang="nl-B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Les vents atmosphériques:</a:t>
            </a:r>
          </a:p>
          <a:p>
            <a:pPr>
              <a:buNone/>
            </a:pPr>
            <a:r>
              <a:rPr lang="fr-BE" sz="2500" dirty="0" smtClean="0">
                <a:sym typeface="Wingdings" pitchFamily="2" charset="2"/>
              </a:rPr>
              <a:t> </a:t>
            </a:r>
            <a:r>
              <a:rPr lang="fr-FR" sz="2500" dirty="0" smtClean="0">
                <a:sym typeface="Wingdings" pitchFamily="2" charset="2"/>
              </a:rPr>
              <a:t>Impact sur le climat du Canada</a:t>
            </a:r>
            <a:endParaRPr lang="fr-BE" sz="2500" dirty="0" smtClean="0"/>
          </a:p>
          <a:p>
            <a:pPr>
              <a:buNone/>
            </a:pPr>
            <a:r>
              <a:rPr lang="fr-BE" sz="2500" dirty="0" smtClean="0"/>
              <a:t> </a:t>
            </a:r>
            <a:endParaRPr lang="fr-BE" sz="25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91880" y="270892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99992" y="270892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BE" sz="2800" dirty="0" smtClean="0"/>
              <a:t>Les vents atmosphériques:</a:t>
            </a:r>
          </a:p>
          <a:p>
            <a:pPr>
              <a:buFont typeface="Wingdings"/>
              <a:buChar char="è"/>
            </a:pPr>
            <a:r>
              <a:rPr lang="fr-FR" sz="2500" dirty="0" smtClean="0">
                <a:sym typeface="Wingdings" pitchFamily="2" charset="2"/>
              </a:rPr>
              <a:t>Les mouvements verticaux affectent également les modèles de température globale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 Généralement: </a:t>
            </a:r>
            <a:r>
              <a:rPr lang="fr-BE" sz="2500" dirty="0" smtClean="0"/>
              <a:t>air ascendant: nuages </a:t>
            </a:r>
            <a:r>
              <a:rPr lang="fr-BE" sz="2500" dirty="0" smtClean="0">
                <a:sym typeface="Wingdings" pitchFamily="2" charset="2"/>
              </a:rPr>
              <a:t> </a:t>
            </a:r>
            <a:r>
              <a:rPr lang="fr-BE" sz="2500" dirty="0" smtClean="0"/>
              <a:t>air descendant: pas des nuages</a:t>
            </a:r>
          </a:p>
          <a:p>
            <a:pPr>
              <a:buNone/>
            </a:pPr>
            <a:endParaRPr lang="fr-BE" sz="2500" dirty="0" smtClean="0"/>
          </a:p>
          <a:p>
            <a:pPr>
              <a:buNone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131</a:t>
            </a:fld>
            <a:endParaRPr lang="nl-BE"/>
          </a:p>
        </p:txBody>
      </p:sp>
      <p:pic>
        <p:nvPicPr>
          <p:cNvPr id="35842" name="Picture 2" descr="Image result for Atmospheric circulation pro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14750"/>
            <a:ext cx="72390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BE" sz="2800" dirty="0" smtClean="0"/>
              <a:t>Les vents atmosphériques:</a:t>
            </a:r>
          </a:p>
          <a:p>
            <a:pPr>
              <a:buFont typeface="Wingdings"/>
              <a:buChar char="è"/>
            </a:pPr>
            <a:r>
              <a:rPr lang="fr-FR" sz="2500" dirty="0" smtClean="0">
                <a:sym typeface="Wingdings" pitchFamily="2" charset="2"/>
              </a:rPr>
              <a:t>Les nuages influencent le rayonnement solaire (réflexion)</a:t>
            </a:r>
          </a:p>
          <a:p>
            <a:pPr>
              <a:buFont typeface="Wingdings"/>
              <a:buChar char="è"/>
            </a:pPr>
            <a:r>
              <a:rPr lang="fr-FR" sz="2500" dirty="0" smtClean="0">
                <a:sym typeface="Wingdings" pitchFamily="2" charset="2"/>
              </a:rPr>
              <a:t>Les températures les plus élevées se produisent dans les déserts subtropicaux (pas dans les régions tropiques)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132</a:t>
            </a:fld>
            <a:endParaRPr lang="nl-BE"/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83" y="3068960"/>
            <a:ext cx="82172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Courants océaniques (la </a:t>
            </a:r>
            <a:r>
              <a:rPr lang="fr-FR" sz="2800" dirty="0" smtClean="0"/>
              <a:t>circulation </a:t>
            </a:r>
            <a:r>
              <a:rPr lang="fr-FR" sz="2800" dirty="0" err="1" smtClean="0"/>
              <a:t>thermohaline</a:t>
            </a:r>
            <a:r>
              <a:rPr lang="fr-FR" sz="2800" dirty="0" smtClean="0"/>
              <a:t>):</a:t>
            </a:r>
          </a:p>
          <a:p>
            <a:pPr>
              <a:buFont typeface="Wingdings"/>
              <a:buChar char="è"/>
            </a:pPr>
            <a:r>
              <a:rPr lang="fr-FR" sz="2500" dirty="0" smtClean="0"/>
              <a:t>Entraînée par les vents de surface et les différences de densité (température et salinité)</a:t>
            </a:r>
          </a:p>
          <a:p>
            <a:pPr>
              <a:buNone/>
            </a:pPr>
            <a:r>
              <a:rPr lang="fr-BE" sz="2800" dirty="0" smtClean="0"/>
              <a:t> 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133</a:t>
            </a:fld>
            <a:endParaRPr lang="nl-BE"/>
          </a:p>
        </p:txBody>
      </p:sp>
      <p:pic>
        <p:nvPicPr>
          <p:cNvPr id="223236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515447"/>
            <a:ext cx="5040560" cy="4251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Courants océaniques (la </a:t>
            </a:r>
            <a:r>
              <a:rPr lang="fr-FR" sz="2800" dirty="0" smtClean="0"/>
              <a:t>circulation </a:t>
            </a:r>
            <a:r>
              <a:rPr lang="fr-FR" sz="2800" dirty="0" err="1" smtClean="0"/>
              <a:t>thermohaline</a:t>
            </a:r>
            <a:r>
              <a:rPr lang="fr-FR" sz="2800" dirty="0" smtClean="0"/>
              <a:t>):</a:t>
            </a:r>
          </a:p>
          <a:p>
            <a:pPr>
              <a:buFont typeface="Wingdings"/>
              <a:buChar char="è"/>
            </a:pPr>
            <a:r>
              <a:rPr lang="fr-FR" sz="2500" dirty="0" smtClean="0"/>
              <a:t>Entraînée par les vents de surface et les différences de densité (température et salinité)</a:t>
            </a:r>
          </a:p>
          <a:p>
            <a:pPr>
              <a:buFont typeface="Wingdings"/>
              <a:buChar char="è"/>
            </a:pPr>
            <a:r>
              <a:rPr lang="fr-FR" sz="2500" dirty="0" smtClean="0"/>
              <a:t>Transport de chaleur de l'équateur vers les pôles</a:t>
            </a:r>
          </a:p>
          <a:p>
            <a:pPr>
              <a:buNone/>
            </a:pPr>
            <a:r>
              <a:rPr lang="fr-BE" sz="2800" dirty="0" smtClean="0"/>
              <a:t> 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134</a:t>
            </a:fld>
            <a:endParaRPr lang="nl-BE"/>
          </a:p>
        </p:txBody>
      </p:sp>
      <p:pic>
        <p:nvPicPr>
          <p:cNvPr id="5" name="Picture 6" descr="thermohaline_circulation_conveyor_belt_bi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02728" y="3284984"/>
            <a:ext cx="5941272" cy="3573016"/>
          </a:xfrm>
          <a:prstGeom prst="rect">
            <a:avLst/>
          </a:prstGeom>
          <a:noFill/>
        </p:spPr>
      </p:pic>
      <p:pic>
        <p:nvPicPr>
          <p:cNvPr id="32770" name="Picture 2" descr="https://upload.wikimedia.org/wikipedia/commons/thumb/a/a6/Conveyor_belt.svg/343px-Conveyor_belt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26707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135</a:t>
            </a:fld>
            <a:endParaRPr lang="nl-B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courants océaniques (la </a:t>
            </a:r>
            <a:r>
              <a:rPr lang="fr-FR" sz="2800" dirty="0" smtClean="0"/>
              <a:t>circulation </a:t>
            </a:r>
            <a:r>
              <a:rPr lang="fr-FR" sz="2800" dirty="0" err="1" smtClean="0"/>
              <a:t>thermohaline</a:t>
            </a:r>
            <a:r>
              <a:rPr lang="fr-FR" sz="2800" dirty="0" smtClean="0"/>
              <a:t>):</a:t>
            </a:r>
          </a:p>
          <a:p>
            <a:pPr>
              <a:buFont typeface="Wingdings"/>
              <a:buChar char="è"/>
            </a:pPr>
            <a:r>
              <a:rPr lang="fr-FR" sz="2500" dirty="0" smtClean="0"/>
              <a:t>Le Gulf Stream (courant du golfe)</a:t>
            </a:r>
          </a:p>
          <a:p>
            <a:pPr>
              <a:buNone/>
            </a:pP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34818" name="Picture 2" descr="https://upload.wikimedia.org/wikipedia/commons/1/19/Golfstr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854128"/>
            <a:ext cx="2952328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5342359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75656" y="3573016"/>
            <a:ext cx="504056" cy="5040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5652120" y="5805264"/>
            <a:ext cx="331236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 smtClean="0"/>
              <a:t>Températures de surface dans l'ouest de l'Atlantique Nord. La masse continentale nord-américaine est noire et bleu foncé (froid), alors que le Gulf Stream est rouge (chaud). Source: NASA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136</a:t>
            </a:fld>
            <a:endParaRPr lang="nl-B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courants océaniques (la </a:t>
            </a:r>
            <a:r>
              <a:rPr lang="fr-FR" sz="2800" dirty="0" smtClean="0"/>
              <a:t>circulation </a:t>
            </a:r>
            <a:r>
              <a:rPr lang="fr-FR" sz="2800" dirty="0" err="1" smtClean="0"/>
              <a:t>thermohaline</a:t>
            </a:r>
            <a:r>
              <a:rPr lang="fr-FR" sz="2800" dirty="0" smtClean="0"/>
              <a:t>):</a:t>
            </a:r>
          </a:p>
          <a:p>
            <a:pPr>
              <a:buFont typeface="Wingdings"/>
              <a:buChar char="è"/>
            </a:pPr>
            <a:r>
              <a:rPr lang="fr-FR" sz="2500" dirty="0" smtClean="0"/>
              <a:t>Le Gulf Stream (courant du golfe): Impact sur le climat belge</a:t>
            </a:r>
          </a:p>
          <a:p>
            <a:pPr>
              <a:buNone/>
            </a:pP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61478"/>
            <a:ext cx="6264696" cy="469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491880" y="270892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99992" y="2708920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Répartition des terres et de l'eau: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 </a:t>
            </a:r>
            <a:r>
              <a:rPr lang="fr-FR" sz="2500" dirty="0" smtClean="0"/>
              <a:t>Continents montrent une plus grande variation de température que les océans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137</a:t>
            </a:fld>
            <a:endParaRPr lang="nl-BE"/>
          </a:p>
        </p:txBody>
      </p:sp>
      <p:pic>
        <p:nvPicPr>
          <p:cNvPr id="6146" name="Picture 2" descr="Image result for world inter-annual temperature vari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564904"/>
            <a:ext cx="6611472" cy="4297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dppt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8420" y="3517722"/>
            <a:ext cx="5355580" cy="33402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Répartition des terres et de l'eau: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</a:t>
            </a:r>
            <a:r>
              <a:rPr lang="fr-FR" sz="2500" dirty="0" smtClean="0"/>
              <a:t>La capacité thermique massique de l’eau: 4186 K/kg/K </a:t>
            </a:r>
            <a:br>
              <a:rPr lang="fr-FR" sz="2500" dirty="0" smtClean="0"/>
            </a:br>
            <a:r>
              <a:rPr lang="fr-FR" sz="2500" dirty="0" smtClean="0"/>
              <a:t>(</a:t>
            </a:r>
            <a:r>
              <a:rPr lang="fr-FR" sz="2500" dirty="0" smtClean="0">
                <a:sym typeface="Wingdings" pitchFamily="2" charset="2"/>
              </a:rPr>
              <a:t> p.ex. sable: 835 J/kg/K)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La lumière du soleil pénètre plus profondément dans l'eau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L'eau conduit mieux la chaleur par des processus de mélange et diffusion</a:t>
            </a:r>
            <a:endParaRPr lang="fr-FR" sz="2500" dirty="0" smtClean="0"/>
          </a:p>
          <a:p>
            <a:pPr>
              <a:buNone/>
            </a:pP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138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499992" cy="337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800" dirty="0" smtClean="0"/>
              <a:t>L’altitude:</a:t>
            </a:r>
          </a:p>
          <a:p>
            <a:pPr>
              <a:buFont typeface="Wingdings"/>
              <a:buChar char="è"/>
            </a:pPr>
            <a:r>
              <a:rPr lang="fr-FR" sz="2500" dirty="0" smtClean="0">
                <a:sym typeface="Wingdings" pitchFamily="2" charset="2"/>
              </a:rPr>
              <a:t>la pression diminue avec l’altitude</a:t>
            </a:r>
          </a:p>
          <a:p>
            <a:pPr>
              <a:buFont typeface="Wingdings"/>
              <a:buChar char="è"/>
            </a:pPr>
            <a:r>
              <a:rPr lang="fr-FR" sz="2500" dirty="0" smtClean="0">
                <a:sym typeface="Wingdings" pitchFamily="2" charset="2"/>
              </a:rPr>
              <a:t>Quand une bulle d'air doit monter: Décompression adiabatique (Expansion de l’air sans échange de chaleur avec l'environnement)</a:t>
            </a:r>
          </a:p>
          <a:p>
            <a:pPr>
              <a:buNone/>
            </a:pPr>
            <a:r>
              <a:rPr lang="fr-FR" sz="2800" dirty="0" smtClean="0">
                <a:sym typeface="Wingdings" pitchFamily="2" charset="2"/>
              </a:rPr>
              <a:t></a:t>
            </a:r>
            <a:r>
              <a:rPr lang="fr-FR" sz="2500" dirty="0" smtClean="0">
                <a:sym typeface="Wingdings" pitchFamily="2" charset="2"/>
              </a:rPr>
              <a:t>L'énergie nécessaire est </a:t>
            </a:r>
            <a:br>
              <a:rPr lang="fr-FR" sz="2500" dirty="0" smtClean="0">
                <a:sym typeface="Wingdings" pitchFamily="2" charset="2"/>
              </a:rPr>
            </a:br>
            <a:r>
              <a:rPr lang="fr-FR" sz="2500" dirty="0" smtClean="0">
                <a:sym typeface="Wingdings" pitchFamily="2" charset="2"/>
              </a:rPr>
              <a:t>retiré de l'air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 Refroidissement de l'air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139</a:t>
            </a:fld>
            <a:endParaRPr lang="nl-BE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8344" y="3933056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186808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La tropopause: au sommet de la troposphère</a:t>
            </a:r>
          </a:p>
          <a:p>
            <a:r>
              <a:rPr lang="fr-FR" sz="2300" dirty="0" smtClean="0"/>
              <a:t>Changement abrupt du gradient thermique (</a:t>
            </a:r>
            <a:r>
              <a:rPr lang="az-Cyrl-AZ" sz="2300" dirty="0" smtClean="0"/>
              <a:t>Г</a:t>
            </a:r>
            <a:r>
              <a:rPr lang="nl-BE" sz="2300" dirty="0" smtClean="0"/>
              <a:t>)</a:t>
            </a:r>
            <a:r>
              <a:rPr lang="fr-FR" sz="2300" dirty="0" smtClean="0"/>
              <a:t>: reste constant pendant env. 10 km (couche isotherme)</a:t>
            </a:r>
          </a:p>
          <a:p>
            <a:r>
              <a:rPr lang="fr-FR" sz="2300" dirty="0" smtClean="0"/>
              <a:t>Au-dessus de cette couche, le gradient augmente avec l'altitude jusqu'à ~ 50 km (inversion)</a:t>
            </a:r>
            <a:endParaRPr lang="fr-BE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pic>
        <p:nvPicPr>
          <p:cNvPr id="6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08" y="1268760"/>
            <a:ext cx="4570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404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(Wallace &amp; Hobbs, 1976)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004048" y="4869160"/>
            <a:ext cx="3528392" cy="21602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sz="2800" dirty="0" smtClean="0"/>
              <a:t>Albédo:</a:t>
            </a:r>
          </a:p>
          <a:p>
            <a:pPr>
              <a:buNone/>
            </a:pPr>
            <a:r>
              <a:rPr lang="fr-FR" sz="2500" dirty="0" smtClean="0">
                <a:sym typeface="Wingdings" pitchFamily="2" charset="2"/>
              </a:rPr>
              <a:t> </a:t>
            </a:r>
            <a:r>
              <a:rPr lang="fr-FR" sz="2500" dirty="0" smtClean="0"/>
              <a:t>la fraction du rayonnement solaire à la surface de la Terre qui est réfléchie par la surface de la Terre 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140</a:t>
            </a:fld>
            <a:endParaRPr lang="nl-BE"/>
          </a:p>
        </p:txBody>
      </p:sp>
      <p:sp>
        <p:nvSpPr>
          <p:cNvPr id="5" name="Rectangle 4"/>
          <p:cNvSpPr/>
          <p:nvPr/>
        </p:nvSpPr>
        <p:spPr>
          <a:xfrm>
            <a:off x="0" y="6608385"/>
            <a:ext cx="197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 smtClean="0"/>
              <a:t>http://www.globalbedo.org/</a:t>
            </a:r>
            <a:endParaRPr lang="fr-BE" sz="1200" dirty="0"/>
          </a:p>
        </p:txBody>
      </p:sp>
      <p:pic>
        <p:nvPicPr>
          <p:cNvPr id="44034" name="Picture 2" descr="http://www.globalbedo.org/images/world_map_1260x595_with_lege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84906"/>
            <a:ext cx="8496944" cy="4012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Température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Facteurs principaux influençant la variation saisonnière de la température de la terre:</a:t>
            </a:r>
          </a:p>
          <a:p>
            <a:r>
              <a:rPr lang="fr-FR" sz="2300" dirty="0" smtClean="0"/>
              <a:t>Répartition des terres et de l'eau</a:t>
            </a:r>
          </a:p>
          <a:p>
            <a:r>
              <a:rPr lang="fr-FR" sz="2300" dirty="0" smtClean="0"/>
              <a:t>L'intensité du rayonnement solaire pour une latitude donnée</a:t>
            </a:r>
          </a:p>
          <a:p>
            <a:r>
              <a:rPr lang="fr-FR" sz="2300" dirty="0" smtClean="0"/>
              <a:t>Variations des courants océaniques</a:t>
            </a:r>
          </a:p>
          <a:p>
            <a:r>
              <a:rPr lang="fr-FR" sz="2300" dirty="0" smtClean="0"/>
              <a:t>Vents atmosphériques: </a:t>
            </a:r>
            <a:br>
              <a:rPr lang="fr-FR" sz="2300" dirty="0" smtClean="0"/>
            </a:br>
            <a:r>
              <a:rPr lang="fr-FR" sz="2300" dirty="0" smtClean="0"/>
              <a:t>variations de la position </a:t>
            </a:r>
            <a:br>
              <a:rPr lang="fr-FR" sz="2300" dirty="0" smtClean="0"/>
            </a:br>
            <a:r>
              <a:rPr lang="fr-FR" sz="2300" dirty="0" smtClean="0"/>
              <a:t>des zones basse et </a:t>
            </a:r>
            <a:br>
              <a:rPr lang="fr-FR" sz="2300" dirty="0" smtClean="0"/>
            </a:br>
            <a:r>
              <a:rPr lang="fr-FR" sz="2300" dirty="0" smtClean="0"/>
              <a:t>haute pression</a:t>
            </a:r>
          </a:p>
          <a:p>
            <a:r>
              <a:rPr lang="fr-FR" sz="2300" dirty="0" smtClean="0"/>
              <a:t>Albédo (végétation, </a:t>
            </a:r>
            <a:br>
              <a:rPr lang="fr-FR" sz="2300" dirty="0" smtClean="0"/>
            </a:br>
            <a:r>
              <a:rPr lang="fr-FR" sz="2300" dirty="0" smtClean="0"/>
              <a:t>neige)</a:t>
            </a:r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141</a:t>
            </a:fld>
            <a:endParaRPr lang="nl-BE" dirty="0"/>
          </a:p>
        </p:txBody>
      </p:sp>
      <p:pic>
        <p:nvPicPr>
          <p:cNvPr id="6" name="Picture 2" descr="Image result for world inter-annual temperature vari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8616" y="3429000"/>
            <a:ext cx="5275384" cy="3428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152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Variation spatiale et saisonnière importante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142</a:t>
            </a:fld>
            <a:endParaRPr lang="nl-BE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5528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1877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500" dirty="0" smtClean="0"/>
              <a:t>Facteurs influents:</a:t>
            </a:r>
          </a:p>
          <a:p>
            <a:r>
              <a:rPr lang="fr-BE" sz="2500" dirty="0" smtClean="0"/>
              <a:t>La circulation globale de l’atmosphère</a:t>
            </a:r>
          </a:p>
          <a:p>
            <a:r>
              <a:rPr lang="fr-BE" sz="2500" dirty="0" smtClean="0"/>
              <a:t>Les vents atmosphériques / </a:t>
            </a:r>
            <a:r>
              <a:rPr lang="fr-FR" sz="2500" dirty="0" smtClean="0"/>
              <a:t>Répartition des terres et de l'eau</a:t>
            </a:r>
            <a:endParaRPr lang="fr-BE" sz="2500" dirty="0" smtClean="0"/>
          </a:p>
          <a:p>
            <a:r>
              <a:rPr lang="nl-BE" sz="2500" dirty="0" err="1" smtClean="0"/>
              <a:t>Chaînes</a:t>
            </a:r>
            <a:r>
              <a:rPr lang="nl-BE" sz="2500" dirty="0" smtClean="0"/>
              <a:t> de </a:t>
            </a:r>
            <a:r>
              <a:rPr lang="nl-BE" sz="2500" dirty="0" err="1" smtClean="0"/>
              <a:t>montagnes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143</a:t>
            </a:fld>
            <a:endParaRPr lang="nl-B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694"/>
            <a:ext cx="4600985" cy="356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8454"/>
            <a:ext cx="4572000" cy="353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144</a:t>
            </a:fld>
            <a:endParaRPr lang="nl-B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4188"/>
            <a:ext cx="4122592" cy="42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39952" y="1988840"/>
            <a:ext cx="5004048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nl-BE" sz="2000" dirty="0" smtClean="0">
                <a:latin typeface="Helvetica" pitchFamily="34" charset="0"/>
              </a:rPr>
              <a:t>Air </a:t>
            </a:r>
            <a:r>
              <a:rPr lang="nl-BE" sz="2000" dirty="0" err="1" smtClean="0">
                <a:latin typeface="Helvetica" pitchFamily="34" charset="0"/>
              </a:rPr>
              <a:t>montant</a:t>
            </a:r>
            <a:endParaRPr lang="nl-BE" sz="2000" dirty="0">
              <a:latin typeface="Helvetica" pitchFamily="34" charset="0"/>
            </a:endParaRPr>
          </a:p>
          <a:p>
            <a:pPr>
              <a:spcBef>
                <a:spcPct val="25000"/>
              </a:spcBef>
            </a:pPr>
            <a:r>
              <a:rPr lang="nl-BE" sz="2000" dirty="0" smtClean="0">
                <a:latin typeface="Helvetica" pitchFamily="34" charset="0"/>
                <a:sym typeface="Wingdings" pitchFamily="2" charset="2"/>
              </a:rPr>
              <a:t> </a:t>
            </a:r>
            <a:r>
              <a:rPr lang="nl-BE" sz="2000" dirty="0" err="1" smtClean="0">
                <a:latin typeface="Helvetica" pitchFamily="34" charset="0"/>
              </a:rPr>
              <a:t>Réduction</a:t>
            </a:r>
            <a:r>
              <a:rPr lang="nl-BE" sz="2000" dirty="0" smtClean="0">
                <a:latin typeface="Helvetica" pitchFamily="34" charset="0"/>
              </a:rPr>
              <a:t> de la </a:t>
            </a:r>
            <a:r>
              <a:rPr lang="nl-BE" sz="2000" dirty="0" err="1" smtClean="0">
                <a:latin typeface="Helvetica" pitchFamily="34" charset="0"/>
              </a:rPr>
              <a:t>pression</a:t>
            </a:r>
            <a:endParaRPr lang="nl-BE" sz="2000" dirty="0">
              <a:latin typeface="Helvetica" pitchFamily="34" charset="0"/>
            </a:endParaRPr>
          </a:p>
          <a:p>
            <a:pPr>
              <a:spcBef>
                <a:spcPct val="25000"/>
              </a:spcBef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 Dilatation de l’air montant</a:t>
            </a:r>
          </a:p>
          <a:p>
            <a:pPr>
              <a:spcBef>
                <a:spcPct val="25000"/>
              </a:spcBef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 Décompression adiabatique</a:t>
            </a:r>
          </a:p>
          <a:p>
            <a:pPr>
              <a:spcBef>
                <a:spcPct val="25000"/>
              </a:spcBef>
              <a:buFont typeface="Wingdings"/>
              <a:buChar char="è"/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Travail d'une force sur l'air environnant</a:t>
            </a:r>
          </a:p>
          <a:p>
            <a:pPr>
              <a:spcBef>
                <a:spcPct val="25000"/>
              </a:spcBef>
              <a:buFont typeface="Wingdings"/>
              <a:buChar char="è"/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L'énergie qui est nécessaire à cet effet </a:t>
            </a:r>
            <a:br>
              <a:rPr lang="fr-FR" sz="2000" dirty="0" smtClean="0">
                <a:latin typeface="Helvetica" pitchFamily="34" charset="0"/>
                <a:sym typeface="Wingdings" pitchFamily="2" charset="2"/>
              </a:rPr>
            </a:b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est retiré de l'air</a:t>
            </a:r>
          </a:p>
          <a:p>
            <a:pPr>
              <a:spcBef>
                <a:spcPct val="25000"/>
              </a:spcBef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Refroidissement de l'air</a:t>
            </a:r>
          </a:p>
          <a:p>
            <a:pPr>
              <a:spcBef>
                <a:spcPct val="25000"/>
              </a:spcBef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Condensation de l’eau (Formule de Clapeyron) </a:t>
            </a:r>
          </a:p>
          <a:p>
            <a:pPr>
              <a:spcBef>
                <a:spcPct val="25000"/>
              </a:spcBef>
            </a:pPr>
            <a:r>
              <a:rPr lang="fr-FR" sz="2000" dirty="0" smtClean="0">
                <a:latin typeface="Helvetica" pitchFamily="34" charset="0"/>
                <a:sym typeface="Wingdings" pitchFamily="2" charset="2"/>
              </a:rPr>
              <a:t> Nuages (et précipitations)</a:t>
            </a:r>
            <a:endParaRPr lang="en-US" sz="2000" dirty="0">
              <a:latin typeface="Helvetica" pitchFamily="34" charset="0"/>
            </a:endParaRPr>
          </a:p>
          <a:p>
            <a:pPr>
              <a:spcBef>
                <a:spcPct val="25000"/>
              </a:spcBef>
              <a:buFontTx/>
              <a:buChar char="•"/>
            </a:pPr>
            <a:endParaRPr lang="nl-BE" sz="2000" dirty="0"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052736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La circulation globale de l’atmosphère: </a:t>
            </a:r>
          </a:p>
          <a:p>
            <a:r>
              <a:rPr lang="fr-BE" sz="2800" dirty="0" smtClean="0">
                <a:sym typeface="Wingdings" pitchFamily="2" charset="2"/>
              </a:rPr>
              <a:t> </a:t>
            </a:r>
            <a:r>
              <a:rPr lang="fr-BE" sz="2800" dirty="0" smtClean="0"/>
              <a:t>Impact sur les précipitations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145</a:t>
            </a:fld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918857" y="1974319"/>
            <a:ext cx="5225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2000" dirty="0" smtClean="0"/>
              <a:t>	Notez </a:t>
            </a:r>
            <a:r>
              <a:rPr lang="fr-FR" sz="2000" dirty="0"/>
              <a:t>la différence dans le mécanisme </a:t>
            </a:r>
            <a:r>
              <a:rPr lang="fr-FR" sz="2000" dirty="0" smtClean="0"/>
              <a:t>d'entraînement et, par conséquence, les régimes des pluies dominantes: </a:t>
            </a:r>
            <a:br>
              <a:rPr lang="fr-FR" sz="2000" dirty="0" smtClean="0"/>
            </a:br>
            <a:r>
              <a:rPr lang="fr-FR" sz="2000" dirty="0" smtClean="0">
                <a:sym typeface="Wingdings" panose="05000000000000000000" pitchFamily="2" charset="2"/>
              </a:rPr>
              <a:t> Équateur: </a:t>
            </a:r>
            <a:r>
              <a:rPr lang="fr-FR" sz="2000" dirty="0">
                <a:sym typeface="Wingdings" panose="05000000000000000000" pitchFamily="2" charset="2"/>
              </a:rPr>
              <a:t>principalement des </a:t>
            </a:r>
            <a:r>
              <a:rPr lang="fr-FR" sz="2000" dirty="0" smtClean="0">
                <a:sym typeface="Wingdings" panose="05000000000000000000" pitchFamily="2" charset="2"/>
              </a:rPr>
              <a:t>averses orageuses</a:t>
            </a:r>
            <a:br>
              <a:rPr lang="fr-FR" sz="2000" dirty="0" smtClean="0">
                <a:sym typeface="Wingdings" panose="05000000000000000000" pitchFamily="2" charset="2"/>
              </a:rPr>
            </a:br>
            <a:r>
              <a:rPr lang="fr-FR" sz="2000" dirty="0" smtClean="0">
                <a:sym typeface="Wingdings" panose="05000000000000000000" pitchFamily="2" charset="2"/>
              </a:rPr>
              <a:t> Latitudes moyennes: les pluies frontales dominent</a:t>
            </a:r>
            <a:endParaRPr lang="nl-NL" sz="2000" dirty="0" smtClean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4188"/>
            <a:ext cx="4122592" cy="42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1052736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La circulation globale de l’atmosphère: </a:t>
            </a:r>
          </a:p>
          <a:p>
            <a:r>
              <a:rPr lang="fr-BE" sz="2800" dirty="0" smtClean="0">
                <a:sym typeface="Wingdings" pitchFamily="2" charset="2"/>
              </a:rPr>
              <a:t> </a:t>
            </a:r>
            <a:r>
              <a:rPr lang="fr-BE" sz="2800" dirty="0" smtClean="0"/>
              <a:t>Impact sur les précipitations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146</a:t>
            </a:fld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3923928" y="2172652"/>
            <a:ext cx="522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Des </a:t>
            </a:r>
            <a:r>
              <a:rPr lang="nl-NL" sz="2000" dirty="0" err="1"/>
              <a:t>masses</a:t>
            </a:r>
            <a:r>
              <a:rPr lang="nl-NL" sz="2000" dirty="0"/>
              <a:t> </a:t>
            </a:r>
            <a:r>
              <a:rPr lang="nl-NL" sz="2000" dirty="0" err="1"/>
              <a:t>d'air</a:t>
            </a:r>
            <a:r>
              <a:rPr lang="nl-NL" sz="2000" dirty="0"/>
              <a:t> </a:t>
            </a:r>
            <a:r>
              <a:rPr lang="nl-NL" sz="2000" dirty="0" err="1"/>
              <a:t>descendantes</a:t>
            </a:r>
            <a:r>
              <a:rPr lang="nl-NL" sz="2000" dirty="0"/>
              <a:t> </a:t>
            </a:r>
            <a:r>
              <a:rPr lang="nl-NL" sz="2000" dirty="0" smtClean="0"/>
              <a:t> </a:t>
            </a:r>
            <a:r>
              <a:rPr lang="nl-NL" sz="2000" dirty="0" err="1" smtClean="0"/>
              <a:t>forment</a:t>
            </a:r>
            <a:r>
              <a:rPr lang="nl-NL" sz="2000" dirty="0" smtClean="0"/>
              <a:t> des zones </a:t>
            </a:r>
            <a:r>
              <a:rPr lang="nl-NL" sz="2000" dirty="0" err="1" smtClean="0"/>
              <a:t>anticycloniques</a:t>
            </a:r>
            <a:r>
              <a:rPr lang="nl-NL" sz="2000" dirty="0" smtClean="0"/>
              <a:t> (haute </a:t>
            </a:r>
            <a:r>
              <a:rPr lang="nl-NL" sz="2000" dirty="0" err="1" smtClean="0"/>
              <a:t>pression</a:t>
            </a:r>
            <a:r>
              <a:rPr lang="nl-NL" sz="2000" dirty="0" smtClean="0"/>
              <a:t>), </a:t>
            </a:r>
            <a:r>
              <a:rPr lang="nl-NL" sz="2000" dirty="0" err="1" smtClean="0"/>
              <a:t>associées</a:t>
            </a:r>
            <a:r>
              <a:rPr lang="nl-NL" sz="2000" dirty="0" smtClean="0"/>
              <a:t> à des </a:t>
            </a:r>
            <a:r>
              <a:rPr lang="nl-NL" sz="2000" dirty="0" err="1" smtClean="0"/>
              <a:t>conditions</a:t>
            </a:r>
            <a:r>
              <a:rPr lang="nl-NL" sz="2000" dirty="0" smtClean="0"/>
              <a:t> </a:t>
            </a:r>
            <a:r>
              <a:rPr lang="nl-NL" sz="2000" dirty="0" err="1" smtClean="0"/>
              <a:t>météorologiques</a:t>
            </a:r>
            <a:r>
              <a:rPr lang="nl-NL" sz="2000" dirty="0" smtClean="0"/>
              <a:t> stables et de </a:t>
            </a:r>
            <a:r>
              <a:rPr lang="nl-NL" sz="2000" dirty="0" err="1" smtClean="0"/>
              <a:t>l’air</a:t>
            </a:r>
            <a:r>
              <a:rPr lang="nl-NL" sz="2000" dirty="0" smtClean="0"/>
              <a:t> 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7473" y="3513202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Ceci est typique des régions subtropicales et polaires (déserts)</a:t>
            </a:r>
            <a:endParaRPr lang="nl-NL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1052736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/>
              <a:t>La circulation globale de l’atmosphère: </a:t>
            </a:r>
          </a:p>
          <a:p>
            <a:r>
              <a:rPr lang="fr-BE" sz="2800" dirty="0" smtClean="0">
                <a:sym typeface="Wingdings" pitchFamily="2" charset="2"/>
              </a:rPr>
              <a:t> </a:t>
            </a:r>
            <a:r>
              <a:rPr lang="fr-BE" sz="2800" dirty="0" smtClean="0"/>
              <a:t>Impact sur les précipitations</a:t>
            </a:r>
            <a:endParaRPr lang="fr-BE" sz="2800" dirty="0"/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995936" cy="393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eteosat_Nottingham_020316_DTOT_2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44008" y="2420888"/>
            <a:ext cx="4355282" cy="43552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sz="2800" dirty="0" smtClean="0"/>
              <a:t>Généralement:</a:t>
            </a:r>
          </a:p>
          <a:p>
            <a:r>
              <a:rPr lang="fr-FR" sz="2500" dirty="0" smtClean="0"/>
              <a:t>Régions tropicales: nuageux</a:t>
            </a:r>
          </a:p>
          <a:p>
            <a:r>
              <a:rPr lang="fr-FR" sz="2500" dirty="0" smtClean="0"/>
              <a:t>Régions subtropicales: ciel clair</a:t>
            </a:r>
          </a:p>
          <a:p>
            <a:r>
              <a:rPr lang="fr-FR" sz="2500" dirty="0" err="1" smtClean="0"/>
              <a:t>Mid</a:t>
            </a:r>
            <a:r>
              <a:rPr lang="fr-FR" sz="2500" dirty="0" smtClean="0"/>
              <a:t>-latitudes: nuageux</a:t>
            </a:r>
          </a:p>
          <a:p>
            <a:r>
              <a:rPr lang="fr-FR" sz="2500" dirty="0" smtClean="0"/>
              <a:t>Régions polaires: ciel clair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147</a:t>
            </a:fld>
            <a:endParaRPr lang="nl-B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7544" y="3717032"/>
            <a:ext cx="411247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Autre facteur d'influence: les vents atmosphériques</a:t>
            </a:r>
            <a:endParaRPr lang="fr-B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148</a:t>
            </a:fld>
            <a:endParaRPr lang="nl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386" y="1700808"/>
            <a:ext cx="6751982" cy="511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Le</a:t>
            </a:r>
            <a:r>
              <a:rPr lang="nl-BE" dirty="0" smtClean="0"/>
              <a:t> </a:t>
            </a:r>
            <a:r>
              <a:rPr lang="nl-BE" dirty="0" err="1" smtClean="0"/>
              <a:t>climat</a:t>
            </a:r>
            <a:r>
              <a:rPr lang="nl-BE" dirty="0" smtClean="0"/>
              <a:t> de la </a:t>
            </a:r>
            <a:r>
              <a:rPr lang="nl-BE" dirty="0" err="1" smtClean="0"/>
              <a:t>Terre</a:t>
            </a:r>
            <a:r>
              <a:rPr lang="nl-BE" dirty="0" smtClean="0"/>
              <a:t>: </a:t>
            </a:r>
            <a:r>
              <a:rPr lang="fr-BE" dirty="0" smtClean="0"/>
              <a:t>Précipitation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149</a:t>
            </a:fld>
            <a:endParaRPr lang="nl-B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258816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Les vents atmosphériques: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La position des zones à basse pression et haute pression (c'est-à-dire: Cyclones et anticyclones)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l'air circule de zones hautes pressions à de zones basses pressions</a:t>
            </a:r>
            <a:endParaRPr lang="fr-BE" sz="2200" dirty="0" smtClean="0"/>
          </a:p>
          <a:p>
            <a:pPr>
              <a:buNone/>
            </a:pPr>
            <a:r>
              <a:rPr lang="nl-BE" sz="2200" dirty="0" smtClean="0">
                <a:sym typeface="Wingdings" pitchFamily="2" charset="2"/>
              </a:rPr>
              <a:t></a:t>
            </a:r>
            <a:r>
              <a:rPr lang="fr-FR" sz="2200" dirty="0" smtClean="0">
                <a:sym typeface="Wingdings" pitchFamily="2" charset="2"/>
              </a:rPr>
              <a:t>Quand un anticyclone est situé au-dessus de la mer ou de l'océan, cela peut fournir l'air humide (ou vice versa)</a:t>
            </a:r>
            <a:endParaRPr lang="fr-BE" sz="2200" dirty="0"/>
          </a:p>
        </p:txBody>
      </p:sp>
      <p:pic>
        <p:nvPicPr>
          <p:cNvPr id="9" name="Picture 8" descr="Fig5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8224" y="1772816"/>
            <a:ext cx="468577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186808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Cette couche de la tropopause jusqu'à la fin de cette inversion est la stratosphère</a:t>
            </a:r>
          </a:p>
          <a:p>
            <a:r>
              <a:rPr lang="fr-FR" sz="2300" dirty="0" smtClean="0"/>
              <a:t>La plupart des phénomènes météorologiques ont lieu sous la tropopause. Néanmoins, la stratosphère exerce une influence importante sur les conditions météorologiques et climatiques</a:t>
            </a:r>
          </a:p>
          <a:p>
            <a:r>
              <a:rPr lang="fr-FR" sz="2300" dirty="0" smtClean="0"/>
              <a:t>Raison de cette inversion: présence abondante d'ozone (O</a:t>
            </a:r>
            <a:r>
              <a:rPr lang="fr-FR" sz="2300" baseline="-25000" dirty="0" smtClean="0"/>
              <a:t>3</a:t>
            </a:r>
            <a:r>
              <a:rPr lang="fr-FR" sz="2300" dirty="0" smtClean="0"/>
              <a:t>)</a:t>
            </a:r>
            <a:endParaRPr lang="fr-BE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pic>
        <p:nvPicPr>
          <p:cNvPr id="6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08" y="1268760"/>
            <a:ext cx="4570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404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(Wallace &amp; Hobbs, 1976)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004048" y="3573016"/>
            <a:ext cx="3528392" cy="136815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Les vents atmosphériques:</a:t>
            </a:r>
          </a:p>
          <a:p>
            <a:r>
              <a:rPr lang="nl-BE" sz="2500" dirty="0" err="1" smtClean="0"/>
              <a:t>Anticyclone</a:t>
            </a:r>
            <a:r>
              <a:rPr lang="nl-BE" sz="2500" dirty="0" smtClean="0"/>
              <a:t> des </a:t>
            </a:r>
            <a:r>
              <a:rPr lang="nl-BE" sz="2500" dirty="0" err="1" smtClean="0"/>
              <a:t>Açores</a:t>
            </a:r>
            <a:r>
              <a:rPr lang="nl-BE" sz="2500" dirty="0" smtClean="0"/>
              <a:t> (</a:t>
            </a:r>
            <a:r>
              <a:rPr lang="nl-BE" sz="2500" dirty="0" err="1" smtClean="0"/>
              <a:t>Océan</a:t>
            </a:r>
            <a:r>
              <a:rPr lang="nl-BE" sz="2500" dirty="0" smtClean="0"/>
              <a:t> </a:t>
            </a:r>
            <a:r>
              <a:rPr lang="nl-BE" sz="2500" dirty="0" err="1" smtClean="0"/>
              <a:t>Atlantique</a:t>
            </a:r>
            <a:r>
              <a:rPr lang="nl-BE" sz="2500" dirty="0" smtClean="0"/>
              <a:t>): </a:t>
            </a:r>
            <a:r>
              <a:rPr lang="nl-BE" sz="2500" dirty="0" smtClean="0">
                <a:sym typeface="Wingdings" pitchFamily="2" charset="2"/>
              </a:rPr>
              <a:t></a:t>
            </a:r>
            <a:r>
              <a:rPr lang="fr-FR" sz="2500" dirty="0" smtClean="0">
                <a:sym typeface="Wingdings" pitchFamily="2" charset="2"/>
              </a:rPr>
              <a:t> Position grande influence sur la météo en Europe occidentale</a:t>
            </a:r>
          </a:p>
          <a:p>
            <a:r>
              <a:rPr lang="fr-FR" sz="2500" dirty="0" smtClean="0"/>
              <a:t>Différence entre la côte ouest et la côte est des États-Unis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150</a:t>
            </a:fld>
            <a:endParaRPr lang="nl-BE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0992" y="3212976"/>
            <a:ext cx="4719347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7"/>
          <p:cNvPicPr>
            <a:picLocks noChangeAspect="1" noChangeArrowheads="1"/>
          </p:cNvPicPr>
          <p:nvPr/>
        </p:nvPicPr>
        <p:blipFill>
          <a:blip r:embed="rId3" cstate="print"/>
          <a:srcRect t="50549"/>
          <a:stretch>
            <a:fillRect/>
          </a:stretch>
        </p:blipFill>
        <p:spPr bwMode="auto">
          <a:xfrm>
            <a:off x="0" y="3573016"/>
            <a:ext cx="444399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7/Effetto_rainshadow-f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743" y="1884259"/>
            <a:ext cx="8082706" cy="49655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Précipitation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BE" sz="2800" dirty="0" err="1" smtClean="0"/>
              <a:t>Chaînes</a:t>
            </a:r>
            <a:r>
              <a:rPr lang="nl-BE" sz="2800" dirty="0" smtClean="0"/>
              <a:t> de </a:t>
            </a:r>
            <a:r>
              <a:rPr lang="nl-BE" sz="2800" dirty="0" err="1" smtClean="0"/>
              <a:t>montagnes</a:t>
            </a:r>
            <a:r>
              <a:rPr lang="nl-BE" sz="2800" dirty="0" smtClean="0"/>
              <a:t>:</a:t>
            </a:r>
            <a:endParaRPr lang="fr-BE" sz="2800" dirty="0" smtClean="0"/>
          </a:p>
          <a:p>
            <a:pPr>
              <a:buNone/>
            </a:pPr>
            <a:r>
              <a:rPr lang="fr-BE" sz="2500" dirty="0" smtClean="0">
                <a:sym typeface="Wingdings" pitchFamily="2" charset="2"/>
              </a:rPr>
              <a:t> </a:t>
            </a:r>
            <a:r>
              <a:rPr lang="fr-FR" sz="2500" dirty="0" smtClean="0"/>
              <a:t>Ombre pluviométrique</a:t>
            </a:r>
          </a:p>
          <a:p>
            <a:pPr>
              <a:buNone/>
            </a:pPr>
            <a:endParaRPr lang="fr-BE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151</a:t>
            </a:fld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0" y="6627168"/>
            <a:ext cx="53823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https://fr.wikipedia.org/wiki/Ombre_pluviom%C3%A9trique#/media/File:Effetto_rainshadow-fr.png</a:t>
            </a:r>
            <a:endParaRPr lang="fr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climat de la Terre: Précipitation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152</a:t>
            </a:fld>
            <a:endParaRPr lang="nl-B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BE" sz="2800" dirty="0" err="1" smtClean="0"/>
              <a:t>Chaînes</a:t>
            </a:r>
            <a:r>
              <a:rPr lang="nl-BE" sz="2800" dirty="0" smtClean="0"/>
              <a:t> de </a:t>
            </a:r>
            <a:r>
              <a:rPr lang="nl-BE" sz="2800" dirty="0" err="1" smtClean="0"/>
              <a:t>montagnes</a:t>
            </a:r>
            <a:r>
              <a:rPr lang="nl-BE" sz="2800" dirty="0" smtClean="0"/>
              <a:t>:</a:t>
            </a:r>
            <a:endParaRPr lang="fr-BE" sz="2800" dirty="0" smtClean="0"/>
          </a:p>
          <a:p>
            <a:pPr>
              <a:buNone/>
            </a:pPr>
            <a:r>
              <a:rPr lang="fr-BE" sz="2500" dirty="0" smtClean="0">
                <a:sym typeface="Wingdings" pitchFamily="2" charset="2"/>
              </a:rPr>
              <a:t> </a:t>
            </a:r>
            <a:r>
              <a:rPr lang="fr-FR" sz="2500" dirty="0" smtClean="0"/>
              <a:t>Exemple: l'Himalaya et le plateau tibétain</a:t>
            </a:r>
          </a:p>
          <a:p>
            <a:pPr>
              <a:buNone/>
            </a:pPr>
            <a:endParaRPr lang="fr-BE" sz="2500" dirty="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86550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880320"/>
          </a:xfrm>
        </p:spPr>
        <p:txBody>
          <a:bodyPr>
            <a:normAutofit/>
          </a:bodyPr>
          <a:lstStyle/>
          <a:p>
            <a:r>
              <a:rPr lang="fr-FR" sz="2500" dirty="0" smtClean="0"/>
              <a:t>En raison des facteurs discutés, la température moyenne et les précipitations montrent des variations globales distinctes</a:t>
            </a:r>
          </a:p>
          <a:p>
            <a:r>
              <a:rPr lang="fr-FR" sz="2500" dirty="0" smtClean="0"/>
              <a:t>La variation de ces deux facteurs se reflète dans différentes zones climatiques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153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95777"/>
            <a:ext cx="4572000" cy="268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573016"/>
            <a:ext cx="445837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 </a:t>
            </a:r>
            <a:r>
              <a:rPr lang="fr-FR" sz="2500" dirty="0" smtClean="0"/>
              <a:t>graphique qui met en relation les températures et les précipitations moyennes mensuelles sur minimum 30 années</a:t>
            </a:r>
          </a:p>
          <a:p>
            <a:r>
              <a:rPr lang="fr-FR" sz="2200" dirty="0" smtClean="0"/>
              <a:t>L’axe des abscisses représente les 12 mois de l’année. L’axe est centré sur les mois d’été relatif à l’hémisphère de la station.</a:t>
            </a:r>
          </a:p>
          <a:p>
            <a:r>
              <a:rPr lang="fr-FR" sz="2200" dirty="0" smtClean="0"/>
              <a:t>P.ex.: Maastricht </a:t>
            </a:r>
            <a:r>
              <a:rPr lang="fr-FR" sz="2200" dirty="0" smtClean="0">
                <a:sym typeface="Wingdings" pitchFamily="2" charset="2"/>
              </a:rPr>
              <a:t> </a:t>
            </a:r>
            <a:r>
              <a:rPr lang="fr-FR" sz="2200" dirty="0" smtClean="0"/>
              <a:t>Sydney</a:t>
            </a:r>
            <a:endParaRPr lang="en-US" sz="2200" dirty="0" smtClean="0"/>
          </a:p>
          <a:p>
            <a:pPr>
              <a:buNone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154</a:t>
            </a:fld>
            <a:endParaRPr lang="nl-BE"/>
          </a:p>
        </p:txBody>
      </p:sp>
      <p:pic>
        <p:nvPicPr>
          <p:cNvPr id="1026" name="Picture 2" descr="Image result for diagramme ombrothermique 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014" y="3736240"/>
            <a:ext cx="2862346" cy="279699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032" y="3653613"/>
            <a:ext cx="3166960" cy="300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</a:t>
            </a:r>
            <a:endParaRPr lang="fr-FR" sz="2500" dirty="0" smtClean="0"/>
          </a:p>
          <a:p>
            <a:r>
              <a:rPr lang="fr-FR" sz="2200" dirty="0" smtClean="0"/>
              <a:t>L’axe des </a:t>
            </a:r>
            <a:r>
              <a:rPr lang="fr-FR" sz="2200" dirty="0" err="1" smtClean="0"/>
              <a:t>ordonnees</a:t>
            </a:r>
            <a:r>
              <a:rPr lang="fr-FR" sz="2200" dirty="0" smtClean="0"/>
              <a:t> de gauche </a:t>
            </a:r>
            <a:r>
              <a:rPr lang="fr-FR" sz="2200" dirty="0" err="1" smtClean="0"/>
              <a:t>represente</a:t>
            </a:r>
            <a:r>
              <a:rPr lang="fr-FR" sz="2200" dirty="0" smtClean="0"/>
              <a:t> les </a:t>
            </a:r>
            <a:r>
              <a:rPr lang="fr-FR" sz="2200" dirty="0" err="1" smtClean="0"/>
              <a:t>precipitations</a:t>
            </a:r>
            <a:r>
              <a:rPr lang="fr-FR" sz="2200" dirty="0" smtClean="0"/>
              <a:t> </a:t>
            </a:r>
            <a:r>
              <a:rPr lang="fr-FR" sz="2200" dirty="0" err="1" smtClean="0"/>
              <a:t>cumulees</a:t>
            </a:r>
            <a:r>
              <a:rPr lang="fr-FR" sz="2200" dirty="0" smtClean="0"/>
              <a:t> </a:t>
            </a:r>
            <a:r>
              <a:rPr lang="fr-FR" sz="2200" dirty="0" err="1" smtClean="0"/>
              <a:t>exprimees</a:t>
            </a:r>
            <a:r>
              <a:rPr lang="fr-FR" sz="2200" dirty="0" smtClean="0"/>
              <a:t> en </a:t>
            </a:r>
            <a:r>
              <a:rPr lang="fr-FR" sz="2200" dirty="0" err="1" smtClean="0"/>
              <a:t>millimetres</a:t>
            </a:r>
            <a:r>
              <a:rPr lang="fr-FR" sz="2200" dirty="0" smtClean="0"/>
              <a:t>. </a:t>
            </a:r>
          </a:p>
          <a:p>
            <a:r>
              <a:rPr lang="fr-FR" sz="2200" dirty="0" smtClean="0"/>
              <a:t>Si nécessaire, au-delà de 100 mm, la graduation s’effectue tous les 100 mm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155</a:t>
            </a:fld>
            <a:endParaRPr lang="nl-BE"/>
          </a:p>
        </p:txBody>
      </p:sp>
      <p:pic>
        <p:nvPicPr>
          <p:cNvPr id="1026" name="Picture 2" descr="Image result for diagramme ombrothermique 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00056"/>
            <a:ext cx="3960440" cy="387001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4644008" y="3861048"/>
            <a:ext cx="115212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</a:t>
            </a:r>
            <a:endParaRPr lang="fr-FR" sz="2500" dirty="0" smtClean="0"/>
          </a:p>
          <a:p>
            <a:r>
              <a:rPr lang="fr-FR" sz="2200" dirty="0" smtClean="0"/>
              <a:t>Les précipitations sont représentées soit par des histogrammes, soit par une surface. </a:t>
            </a:r>
          </a:p>
          <a:p>
            <a:r>
              <a:rPr lang="fr-FR" sz="2200" dirty="0" smtClean="0"/>
              <a:t>La graduation 0 mm correspond à la graduation 0°C.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156</a:t>
            </a:fld>
            <a:endParaRPr lang="nl-BE"/>
          </a:p>
        </p:txBody>
      </p:sp>
      <p:pic>
        <p:nvPicPr>
          <p:cNvPr id="1026" name="Picture 2" descr="Image result for diagramme ombrothermique 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00056"/>
            <a:ext cx="3960440" cy="3870016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699792" y="5085184"/>
            <a:ext cx="50405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68144" y="5085184"/>
            <a:ext cx="50405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</a:t>
            </a:r>
            <a:endParaRPr lang="fr-FR" sz="2500" dirty="0" smtClean="0"/>
          </a:p>
          <a:p>
            <a:r>
              <a:rPr lang="fr-FR" sz="2200" dirty="0" smtClean="0"/>
              <a:t>L’axe des ordonnées de droite représente les températures moyennes exprimées en degrés Celsius. </a:t>
            </a:r>
          </a:p>
          <a:p>
            <a:r>
              <a:rPr lang="fr-FR" sz="2200" dirty="0" smtClean="0"/>
              <a:t>L’axe s’échelonne de 0°C à 50°C, l’incrément de cet axe est de 5° (soit la moitié des valeurs de l’axe des précipitations, P=2T), le 0°C correspondant au 0 mm de l’axe des précipitations.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157</a:t>
            </a:fld>
            <a:endParaRPr lang="nl-BE"/>
          </a:p>
        </p:txBody>
      </p:sp>
      <p:pic>
        <p:nvPicPr>
          <p:cNvPr id="1026" name="Picture 2" descr="Image result for diagramme ombrothermique 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01008"/>
            <a:ext cx="3223536" cy="3149936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5796136" y="4293096"/>
            <a:ext cx="504056" cy="1296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</a:t>
            </a:r>
            <a:endParaRPr lang="fr-FR" sz="2500" dirty="0" smtClean="0"/>
          </a:p>
          <a:p>
            <a:r>
              <a:rPr lang="fr-FR" sz="2200" dirty="0" smtClean="0"/>
              <a:t>Lorsque c’est nécessaire, cet axe comporte une extension dans les valeurs négatives, dans ce cas, l’incrément est également de 5°C.</a:t>
            </a:r>
          </a:p>
          <a:p>
            <a:r>
              <a:rPr lang="fr-FR" sz="2200" dirty="0" smtClean="0"/>
              <a:t>Les températures sont représentées par une courbe.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158</a:t>
            </a:fld>
            <a:endParaRPr lang="nl-BE"/>
          </a:p>
        </p:txBody>
      </p:sp>
      <p:pic>
        <p:nvPicPr>
          <p:cNvPr id="7" name="Picture 2" descr="Image result for diagramme ombrothermique syd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01008"/>
            <a:ext cx="3223536" cy="3149936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796136" y="4293096"/>
            <a:ext cx="504056" cy="1296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ombrothermique</a:t>
            </a:r>
            <a:r>
              <a:rPr lang="en-US" sz="2500" b="1" dirty="0" smtClean="0"/>
              <a:t> (“</a:t>
            </a:r>
            <a:r>
              <a:rPr lang="en-US" sz="2500" b="1" dirty="0" err="1" smtClean="0"/>
              <a:t>climagramme</a:t>
            </a:r>
            <a:r>
              <a:rPr lang="en-US" sz="2500" b="1" dirty="0" smtClean="0"/>
              <a:t>”):</a:t>
            </a:r>
            <a:endParaRPr lang="fr-FR" sz="2500" dirty="0" smtClean="0"/>
          </a:p>
          <a:p>
            <a:r>
              <a:rPr lang="fr-FR" sz="2200" dirty="0" smtClean="0"/>
              <a:t>Grâce à cette méthode, on peut comparer n’importe quelle station météorologique avec une autre et détecter en un clin d’</a:t>
            </a:r>
            <a:r>
              <a:rPr lang="fr-FR" sz="2200" dirty="0" err="1" smtClean="0"/>
              <a:t>oeil</a:t>
            </a:r>
            <a:r>
              <a:rPr lang="fr-FR" sz="2200" dirty="0" smtClean="0"/>
              <a:t> les différences climatiques. </a:t>
            </a:r>
          </a:p>
          <a:p>
            <a:r>
              <a:rPr lang="fr-FR" sz="2200" dirty="0" smtClean="0"/>
              <a:t>De plus, on peut facilement mettre en évidence les périodes de sécheresse: un mois sec étant déterminé par un histogramme de précipitation situé sous la courbe des températures.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159</a:t>
            </a:fld>
            <a:endParaRPr lang="nl-BE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930650"/>
            <a:ext cx="61214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Cette couche d'ozone absorbe le rayonnement solaire à ondes courtes.</a:t>
            </a:r>
          </a:p>
          <a:p>
            <a:r>
              <a:rPr lang="fr-FR" sz="2300" dirty="0" smtClean="0"/>
              <a:t>Cette absorption est la cause de l'inversion de température</a:t>
            </a:r>
          </a:p>
          <a:p>
            <a:r>
              <a:rPr lang="fr-FR" sz="2300" dirty="0" smtClean="0"/>
              <a:t>Elle joue aussi un rôle crucial pour la vie sur la terre (protection contre les rayonnements nocifs)</a:t>
            </a:r>
            <a:endParaRPr lang="fr-BE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pic>
        <p:nvPicPr>
          <p:cNvPr id="32770" name="Picture 2" descr="Image result for ozon stratosphere"/>
          <p:cNvPicPr>
            <a:picLocks noChangeAspect="1" noChangeArrowheads="1"/>
          </p:cNvPicPr>
          <p:nvPr/>
        </p:nvPicPr>
        <p:blipFill>
          <a:blip r:embed="rId2" cstate="print">
            <a:lum bright="7000" contrast="7000"/>
          </a:blip>
          <a:srcRect/>
          <a:stretch>
            <a:fillRect/>
          </a:stretch>
        </p:blipFill>
        <p:spPr bwMode="auto">
          <a:xfrm>
            <a:off x="2555776" y="3117229"/>
            <a:ext cx="4104456" cy="3740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8458" y="1628800"/>
            <a:ext cx="3645542" cy="407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5482952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des vents:</a:t>
            </a:r>
          </a:p>
          <a:p>
            <a:r>
              <a:rPr lang="fr-FR" sz="2200" dirty="0" smtClean="0"/>
              <a:t>report la fréquence relative de (typiquement) 12 chaque direction de vent (N, NNE, ENE, E, ESE, SSE, S, SSW, WSW, W, WNW, NNW), soit 12 secteurs de 30° chacun</a:t>
            </a:r>
          </a:p>
          <a:p>
            <a:r>
              <a:rPr lang="fr-FR" sz="2200" dirty="0" smtClean="0"/>
              <a:t>De plus, des classes de vitesses de vent peuvent également être représentées comme les courbes différentes, représentant des vitesses de vent différentes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160</a:t>
            </a:fld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724128" y="5589240"/>
            <a:ext cx="34198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Diagramme des vents pour l’aéroport de Zaventem de 1961-1990 (Alexandre &amp; al., 1992)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8458" y="1628800"/>
            <a:ext cx="3645542" cy="407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5482952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des vents:</a:t>
            </a:r>
          </a:p>
          <a:p>
            <a:r>
              <a:rPr lang="fr-FR" sz="2200" dirty="0" smtClean="0"/>
              <a:t>Il permet d’analyser le comportement général du vent à la station, ainsi que son comportement en fonction de sa vitesse.</a:t>
            </a:r>
          </a:p>
          <a:p>
            <a:r>
              <a:rPr lang="fr-FR" sz="2200" dirty="0" smtClean="0"/>
              <a:t>P.ex. le vent dominant à cette station vient du sud-ouest ; en revanche, lors de périodes de vitesses de vent faibles, l’orientation privilégiée est plutôt le nord.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161</a:t>
            </a:fld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724128" y="5589240"/>
            <a:ext cx="34198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Diagramme des vents pour l’aéroport de Zaventem de 1961-1990 (Alexandre &amp; al., 1992)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8219256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des vents:</a:t>
            </a:r>
          </a:p>
          <a:p>
            <a:r>
              <a:rPr lang="fr-FR" sz="2000" dirty="0" err="1" smtClean="0"/>
              <a:t>Consequence</a:t>
            </a:r>
            <a:r>
              <a:rPr lang="fr-FR" sz="2000" dirty="0" smtClean="0"/>
              <a:t> directe: la piste de l’</a:t>
            </a:r>
            <a:r>
              <a:rPr lang="fr-FR" sz="2000" dirty="0" err="1" smtClean="0"/>
              <a:t>aeroport</a:t>
            </a:r>
            <a:r>
              <a:rPr lang="fr-FR" sz="2000" dirty="0" smtClean="0"/>
              <a:t> de Zaventem est </a:t>
            </a:r>
            <a:r>
              <a:rPr lang="fr-FR" sz="2000" dirty="0" err="1" smtClean="0"/>
              <a:t>orientee</a:t>
            </a:r>
            <a:r>
              <a:rPr lang="fr-FR" sz="2000" dirty="0" smtClean="0"/>
              <a:t> SW-NE </a:t>
            </a:r>
            <a:r>
              <a:rPr lang="fr-FR" sz="2000" dirty="0" err="1" smtClean="0"/>
              <a:t>etant</a:t>
            </a:r>
            <a:r>
              <a:rPr lang="fr-FR" sz="2000" dirty="0" smtClean="0"/>
              <a:t> donne que les avions doivent </a:t>
            </a:r>
            <a:r>
              <a:rPr lang="fr-FR" sz="2000" dirty="0" err="1" smtClean="0"/>
              <a:t>decoller</a:t>
            </a:r>
            <a:r>
              <a:rPr lang="fr-FR" sz="2000" dirty="0" smtClean="0"/>
              <a:t> et atterrir face au vent. </a:t>
            </a:r>
          </a:p>
          <a:p>
            <a:r>
              <a:rPr lang="fr-FR" sz="2000" dirty="0" smtClean="0"/>
              <a:t>Bruxelles est </a:t>
            </a:r>
            <a:r>
              <a:rPr lang="fr-FR" sz="2000" dirty="0" err="1" smtClean="0"/>
              <a:t>positionnee</a:t>
            </a:r>
            <a:r>
              <a:rPr lang="fr-FR" sz="2000" dirty="0" smtClean="0"/>
              <a:t> au SW par rapport a l’</a:t>
            </a:r>
            <a:r>
              <a:rPr lang="fr-FR" sz="2000" dirty="0" err="1" smtClean="0"/>
              <a:t>aeroport</a:t>
            </a:r>
            <a:r>
              <a:rPr lang="fr-FR" sz="2000" dirty="0" smtClean="0"/>
              <a:t>: la grande </a:t>
            </a:r>
            <a:r>
              <a:rPr lang="fr-FR" sz="2000" dirty="0" err="1" smtClean="0"/>
              <a:t>majorite</a:t>
            </a:r>
            <a:r>
              <a:rPr lang="fr-FR" sz="2000" dirty="0" smtClean="0"/>
              <a:t> des avions survolent </a:t>
            </a:r>
            <a:r>
              <a:rPr lang="fr-FR" sz="2000" dirty="0" err="1" smtClean="0"/>
              <a:t>inevitablement</a:t>
            </a:r>
            <a:r>
              <a:rPr lang="fr-FR" sz="2000" dirty="0" smtClean="0"/>
              <a:t> la ville.</a:t>
            </a:r>
            <a:endParaRPr lang="en-US" sz="2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162</a:t>
            </a:fld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4683216" cy="374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</a:t>
            </a:r>
            <a:r>
              <a:rPr lang="en-US" dirty="0" err="1" smtClean="0"/>
              <a:t>caractériser</a:t>
            </a:r>
            <a:r>
              <a:rPr lang="en-US" dirty="0" smtClean="0"/>
              <a:t> les </a:t>
            </a:r>
            <a:r>
              <a:rPr lang="en-US" dirty="0" err="1" smtClean="0"/>
              <a:t>climats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869"/>
            <a:ext cx="8219256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/>
              <a:t>Le </a:t>
            </a:r>
            <a:r>
              <a:rPr lang="en-US" sz="2500" b="1" dirty="0" err="1" smtClean="0"/>
              <a:t>diagramme</a:t>
            </a:r>
            <a:r>
              <a:rPr lang="en-US" sz="2500" b="1" dirty="0" smtClean="0"/>
              <a:t> des vents:</a:t>
            </a:r>
          </a:p>
          <a:p>
            <a:r>
              <a:rPr lang="fr-FR" sz="2000" dirty="0" smtClean="0"/>
              <a:t>Notez que le vent est un paramètre qui est fortement influencé par l’environnement direct de la station météorologique. </a:t>
            </a:r>
          </a:p>
          <a:p>
            <a:r>
              <a:rPr lang="fr-FR" sz="2000" dirty="0" smtClean="0"/>
              <a:t>Afin de déduire la direction dominante des vents d’une région, il faut absolument analyser le diagramme des vents de plusieurs stations (p.ex. Spa)</a:t>
            </a:r>
            <a:endParaRPr lang="en-US" sz="2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163</a:t>
            </a:fld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0" y="66083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(</a:t>
            </a:r>
            <a:r>
              <a:rPr lang="nl-BE" sz="1200" dirty="0" err="1" smtClean="0"/>
              <a:t>Doutreloup</a:t>
            </a:r>
            <a:r>
              <a:rPr lang="nl-BE" sz="1200" dirty="0" smtClean="0"/>
              <a:t>, 2016)</a:t>
            </a:r>
            <a:endParaRPr lang="en-US" sz="1200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870040"/>
            <a:ext cx="4720430" cy="358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91680" y="6304002"/>
            <a:ext cx="5958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i="1" dirty="0" smtClean="0"/>
              <a:t>Vitesse et direction moyennes du vent à 10 mètres en Belgique de 1961-1990 (Alexandre et al., 1992)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554960" cy="4929411"/>
          </a:xfrm>
        </p:spPr>
        <p:txBody>
          <a:bodyPr>
            <a:noAutofit/>
          </a:bodyPr>
          <a:lstStyle/>
          <a:p>
            <a:r>
              <a:rPr lang="fr-FR" sz="2500" dirty="0" smtClean="0"/>
              <a:t>Différentes classifications climatiques ont déjà été proposées</a:t>
            </a:r>
          </a:p>
          <a:p>
            <a:r>
              <a:rPr lang="fr-FR" sz="2500" dirty="0" smtClean="0"/>
              <a:t>La classification la plus couramment utilisée est celle proposée par le botaniste russe / allemand W. </a:t>
            </a:r>
            <a:r>
              <a:rPr lang="fr-FR" sz="2500" dirty="0" err="1" smtClean="0"/>
              <a:t>Köppen</a:t>
            </a:r>
            <a:r>
              <a:rPr lang="fr-FR" sz="2500" dirty="0" smtClean="0"/>
              <a:t> (1918), plus tard adoptée par le R. Geiger et W. </a:t>
            </a:r>
            <a:r>
              <a:rPr lang="fr-FR" sz="2500" dirty="0" err="1" smtClean="0"/>
              <a:t>Pohl</a:t>
            </a:r>
            <a:r>
              <a:rPr lang="fr-FR" sz="2500" dirty="0" smtClean="0"/>
              <a:t> (1953)</a:t>
            </a:r>
          </a:p>
          <a:p>
            <a:r>
              <a:rPr lang="fr-FR" sz="2500" dirty="0" smtClean="0"/>
              <a:t>Se basant uniquement sur la moyenne (mensuelle) de la température et des précipitations</a:t>
            </a:r>
          </a:p>
          <a:p>
            <a:r>
              <a:rPr lang="fr-FR" sz="2500" dirty="0" smtClean="0"/>
              <a:t>Délimitation de zones basées sur les relations entre variables météorologiques et types de végétation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164</a:t>
            </a:fld>
            <a:endParaRPr lang="nl-BE"/>
          </a:p>
        </p:txBody>
      </p:sp>
      <p:pic>
        <p:nvPicPr>
          <p:cNvPr id="81922" name="Picture 2" descr="Wladimir Peter Köp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996" y="1340768"/>
            <a:ext cx="2857500" cy="32480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84169" y="4581128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500" dirty="0" err="1" smtClean="0"/>
              <a:t>Wladimir</a:t>
            </a:r>
            <a:r>
              <a:rPr lang="nl-BE" sz="1500" dirty="0" smtClean="0"/>
              <a:t> Peter </a:t>
            </a:r>
            <a:r>
              <a:rPr lang="nl-BE" sz="1500" dirty="0" err="1" smtClean="0"/>
              <a:t>Köppen</a:t>
            </a:r>
            <a:r>
              <a:rPr lang="nl-BE" sz="1500" dirty="0" smtClean="0"/>
              <a:t> </a:t>
            </a:r>
            <a:br>
              <a:rPr lang="nl-BE" sz="1500" dirty="0" smtClean="0"/>
            </a:br>
            <a:r>
              <a:rPr lang="nl-BE" sz="1500" dirty="0" smtClean="0"/>
              <a:t>(1846-1940)</a:t>
            </a:r>
            <a:endParaRPr lang="fr-BE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165</a:t>
            </a:fld>
            <a:endParaRPr lang="nl-BE"/>
          </a:p>
        </p:txBody>
      </p:sp>
      <p:pic>
        <p:nvPicPr>
          <p:cNvPr id="82946" name="Picture 2" descr="https://upload.wikimedia.org/wikipedia/commons/thumb/3/32/World_Koppen_Map.png/1280px-World_Koppen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245424" cy="54625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2088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2007)</a:t>
            </a:r>
            <a:endParaRPr lang="fr-BE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166</a:t>
            </a:fld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84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</a:t>
            </a:r>
          </a:p>
          <a:p>
            <a:r>
              <a:rPr lang="fr-FR" sz="2500" dirty="0" smtClean="0"/>
              <a:t>Subdivision à trois niveaux (3 lettres):</a:t>
            </a:r>
          </a:p>
          <a:p>
            <a:pPr lvl="1"/>
            <a:r>
              <a:rPr lang="fr-FR" sz="2400" dirty="0" smtClean="0"/>
              <a:t>1</a:t>
            </a:r>
            <a:r>
              <a:rPr lang="fr-FR" sz="2400" baseline="30000" dirty="0" smtClean="0"/>
              <a:t>re</a:t>
            </a:r>
            <a:r>
              <a:rPr lang="fr-FR" sz="2400" dirty="0" smtClean="0"/>
              <a:t> lettre : type de climat</a:t>
            </a:r>
          </a:p>
          <a:p>
            <a:pPr lvl="1"/>
            <a:r>
              <a:rPr lang="nl-BE" sz="2400" dirty="0" smtClean="0"/>
              <a:t>2</a:t>
            </a:r>
            <a:r>
              <a:rPr lang="nl-BE" sz="2400" baseline="30000" dirty="0" smtClean="0"/>
              <a:t>e</a:t>
            </a:r>
            <a:r>
              <a:rPr lang="nl-BE" sz="2400" dirty="0" smtClean="0"/>
              <a:t> </a:t>
            </a:r>
            <a:r>
              <a:rPr lang="nl-BE" sz="2400" dirty="0" err="1" smtClean="0"/>
              <a:t>lettre</a:t>
            </a:r>
            <a:r>
              <a:rPr lang="nl-BE" sz="2400" dirty="0" smtClean="0"/>
              <a:t> : </a:t>
            </a:r>
            <a:r>
              <a:rPr lang="nl-BE" sz="2400" dirty="0" err="1" smtClean="0"/>
              <a:t>régime</a:t>
            </a:r>
            <a:r>
              <a:rPr lang="nl-BE" sz="2400" dirty="0" smtClean="0"/>
              <a:t> </a:t>
            </a:r>
            <a:r>
              <a:rPr lang="nl-BE" sz="2400" dirty="0" err="1" smtClean="0"/>
              <a:t>pluviométrique</a:t>
            </a:r>
            <a:endParaRPr lang="nl-BE" sz="2400" dirty="0" smtClean="0"/>
          </a:p>
          <a:p>
            <a:pPr lvl="1"/>
            <a:r>
              <a:rPr lang="fr-FR" sz="2400" dirty="0" smtClean="0"/>
              <a:t>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 lettre : variations de température</a:t>
            </a:r>
          </a:p>
          <a:p>
            <a:pPr lvl="1">
              <a:buNone/>
            </a:pPr>
            <a:endParaRPr lang="fr-BE" sz="2100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636107"/>
            <a:ext cx="4499992" cy="22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5301208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34835"/>
            <a:ext cx="2088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2007)</a:t>
            </a:r>
            <a:endParaRPr lang="fr-BE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167</a:t>
            </a:fld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84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</a:t>
            </a:r>
          </a:p>
          <a:p>
            <a:r>
              <a:rPr lang="fr-FR" sz="2500" dirty="0" smtClean="0"/>
              <a:t>1</a:t>
            </a:r>
            <a:r>
              <a:rPr lang="fr-FR" sz="2500" baseline="30000" dirty="0" smtClean="0"/>
              <a:t>re</a:t>
            </a:r>
            <a:r>
              <a:rPr lang="fr-FR" sz="2500" dirty="0" smtClean="0"/>
              <a:t> lettre : type de climat: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499992" cy="22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5301208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887" y="1196751"/>
            <a:ext cx="4582113" cy="53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168</a:t>
            </a:fld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84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</a:t>
            </a:r>
          </a:p>
          <a:p>
            <a:r>
              <a:rPr lang="nl-BE" sz="2500" dirty="0" smtClean="0"/>
              <a:t>2</a:t>
            </a:r>
            <a:r>
              <a:rPr lang="nl-BE" sz="2500" baseline="30000" dirty="0" smtClean="0"/>
              <a:t>e</a:t>
            </a:r>
            <a:r>
              <a:rPr lang="nl-BE" sz="2500" dirty="0" smtClean="0"/>
              <a:t> </a:t>
            </a:r>
            <a:r>
              <a:rPr lang="nl-BE" sz="2500" dirty="0" err="1" smtClean="0"/>
              <a:t>lettre</a:t>
            </a:r>
            <a:r>
              <a:rPr lang="nl-BE" sz="2500" dirty="0" smtClean="0"/>
              <a:t> : </a:t>
            </a:r>
            <a:r>
              <a:rPr lang="nl-BE" sz="2500" dirty="0" err="1" smtClean="0"/>
              <a:t>régime</a:t>
            </a:r>
            <a:r>
              <a:rPr lang="nl-BE" sz="2500" dirty="0" smtClean="0"/>
              <a:t> </a:t>
            </a:r>
            <a:br>
              <a:rPr lang="nl-BE" sz="2500" dirty="0" smtClean="0"/>
            </a:br>
            <a:r>
              <a:rPr lang="nl-BE" sz="2500" dirty="0" err="1" smtClean="0"/>
              <a:t>pluviométrique</a:t>
            </a:r>
            <a:endParaRPr lang="nl-BE" sz="2500" dirty="0" smtClean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499992" cy="22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5301208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1990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169</a:t>
            </a:fld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3384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</a:t>
            </a:r>
          </a:p>
          <a:p>
            <a:r>
              <a:rPr lang="fr-FR" sz="2500" dirty="0" smtClean="0"/>
              <a:t>3e lettre : variations de température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499992" cy="222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5301208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29509"/>
            <a:ext cx="4376766" cy="31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08" y="1268760"/>
            <a:ext cx="45707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4464496" cy="4929411"/>
          </a:xfrm>
        </p:spPr>
        <p:txBody>
          <a:bodyPr>
            <a:normAutofit/>
          </a:bodyPr>
          <a:lstStyle/>
          <a:p>
            <a:r>
              <a:rPr lang="fr-FR" sz="2300" dirty="0" smtClean="0"/>
              <a:t>Au-dessus de la stratosphère, on trouve d'autres couches (</a:t>
            </a:r>
            <a:r>
              <a:rPr lang="fr-FR" sz="2300" dirty="0" err="1" smtClean="0"/>
              <a:t>mesosphère</a:t>
            </a:r>
            <a:r>
              <a:rPr lang="fr-FR" sz="2300" dirty="0" smtClean="0"/>
              <a:t>, thermosphère, exosphère) avec un profil de température caractéristique</a:t>
            </a:r>
          </a:p>
          <a:p>
            <a:r>
              <a:rPr lang="fr-FR" sz="2300" dirty="0" smtClean="0"/>
              <a:t>Très peu d'influence directe sur les conditions météorologiques et climatique </a:t>
            </a:r>
            <a:r>
              <a:rPr lang="fr-FR" sz="2300" dirty="0" smtClean="0">
                <a:sym typeface="Wingdings" pitchFamily="2" charset="2"/>
              </a:rPr>
              <a:t> </a:t>
            </a:r>
            <a:r>
              <a:rPr lang="fr-FR" sz="2300" dirty="0" smtClean="0"/>
              <a:t>pas le sujet de ce cours</a:t>
            </a:r>
          </a:p>
          <a:p>
            <a:r>
              <a:rPr lang="fr-FR" sz="2300" dirty="0" smtClean="0"/>
              <a:t>Nous nous concentrerons sur la troposphère</a:t>
            </a:r>
            <a:endParaRPr lang="fr-BE" sz="2300" dirty="0" smtClean="0"/>
          </a:p>
          <a:p>
            <a:endParaRPr lang="fr-FR" sz="2300" dirty="0" smtClean="0"/>
          </a:p>
          <a:p>
            <a:endParaRPr lang="fr-BE" sz="2300" dirty="0" smtClean="0"/>
          </a:p>
          <a:p>
            <a:pPr>
              <a:buNone/>
            </a:pPr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Les couches de l'atmosphère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59492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(Wallace &amp; Hobbs, 1976)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5004048" y="1484784"/>
            <a:ext cx="3528392" cy="201622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équatorial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170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63888" y="3501008"/>
            <a:ext cx="576064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060848"/>
            <a:ext cx="2447202" cy="235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fr-FR" sz="2800" i="1" dirty="0" smtClean="0"/>
              <a:t>climat tropical humide plus proche de l'équateur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171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779912" y="3429000"/>
            <a:ext cx="1008112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348880"/>
            <a:ext cx="298868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fr-FR" sz="2800" i="1" dirty="0" smtClean="0"/>
              <a:t>climat tropical humide plus éloigné de l'équateur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172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06113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779912" y="3429000"/>
            <a:ext cx="72008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060848"/>
            <a:ext cx="2765102" cy="238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tropical sec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173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779912" y="3501008"/>
            <a:ext cx="1008112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04864"/>
            <a:ext cx="2561476" cy="24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fr-FR" sz="2800" i="1" dirty="0" smtClean="0"/>
              <a:t>climat de type méditerranéen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174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06113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79912" y="3212976"/>
            <a:ext cx="108012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636912"/>
            <a:ext cx="29241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de type </a:t>
            </a:r>
            <a:r>
              <a:rPr lang="en-US" sz="2800" i="1" dirty="0" err="1" smtClean="0"/>
              <a:t>chinois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175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56176" y="3429000"/>
            <a:ext cx="1080120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420888"/>
            <a:ext cx="29241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tempéré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océanique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176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2378121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79912" y="3212976"/>
            <a:ext cx="936104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36912"/>
            <a:ext cx="28289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tempéré</a:t>
            </a:r>
            <a:r>
              <a:rPr lang="en-US" sz="2800" i="1" dirty="0" smtClean="0"/>
              <a:t> continental</a:t>
            </a:r>
            <a:r>
              <a:rPr lang="fr-FR" sz="2800" dirty="0" smtClean="0"/>
              <a:t>)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177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6" y="2996952"/>
            <a:ext cx="1152128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492896"/>
            <a:ext cx="2943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 climatique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 Exemple (</a:t>
            </a:r>
            <a:r>
              <a:rPr lang="en-US" sz="2800" i="1" dirty="0" err="1" smtClean="0"/>
              <a:t>climat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polaire</a:t>
            </a:r>
            <a:r>
              <a:rPr lang="en-US" sz="2800" dirty="0" smtClean="0"/>
              <a:t>)</a:t>
            </a:r>
            <a:endParaRPr lang="fr-FR" sz="2800" dirty="0" smtClean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178</a:t>
            </a:fld>
            <a:endParaRPr lang="nl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524328" cy="37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031446"/>
            <a:ext cx="4499992" cy="7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3491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2007; </a:t>
            </a:r>
            <a:r>
              <a:rPr lang="nl-BE" sz="1500" dirty="0" err="1" smtClean="0"/>
              <a:t>Doutreloupe</a:t>
            </a:r>
            <a:r>
              <a:rPr lang="nl-BE" sz="1500" dirty="0" smtClean="0"/>
              <a:t>, 2016)</a:t>
            </a:r>
            <a:endParaRPr lang="fr-BE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3808" y="2852936"/>
            <a:ext cx="1512168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060848"/>
            <a:ext cx="27717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3/32/World_Koppen_Map.png/1280px-World_Koppen_Map.png"/>
          <p:cNvPicPr>
            <a:picLocks noChangeAspect="1" noChangeArrowheads="1"/>
          </p:cNvPicPr>
          <p:nvPr/>
        </p:nvPicPr>
        <p:blipFill>
          <a:blip r:embed="rId2" cstate="print">
            <a:lum bright="50000" contrast="-50000"/>
          </a:blip>
          <a:srcRect/>
          <a:stretch>
            <a:fillRect/>
          </a:stretch>
        </p:blipFill>
        <p:spPr bwMode="auto">
          <a:xfrm>
            <a:off x="467544" y="980728"/>
            <a:ext cx="8245424" cy="54625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534835"/>
            <a:ext cx="20882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(Peel et al., 2007)</a:t>
            </a:r>
            <a:endParaRPr lang="fr-BE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Classification</a:t>
            </a:r>
            <a:r>
              <a:rPr lang="nl-BE" dirty="0" smtClean="0"/>
              <a:t> </a:t>
            </a:r>
            <a:r>
              <a:rPr lang="nl-BE" dirty="0" err="1" smtClean="0"/>
              <a:t>climatique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179</a:t>
            </a:fld>
            <a:endParaRPr lang="nl-BE" dirty="0"/>
          </a:p>
        </p:txBody>
      </p:sp>
      <p:sp>
        <p:nvSpPr>
          <p:cNvPr id="8" name="Rectangle 7"/>
          <p:cNvSpPr/>
          <p:nvPr/>
        </p:nvSpPr>
        <p:spPr>
          <a:xfrm>
            <a:off x="0" y="980728"/>
            <a:ext cx="9144000" cy="547260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Classification de </a:t>
            </a:r>
            <a:r>
              <a:rPr lang="fr-FR" sz="2800" dirty="0" err="1" smtClean="0"/>
              <a:t>Köppen</a:t>
            </a:r>
            <a:r>
              <a:rPr lang="fr-FR" sz="2800" dirty="0" smtClean="0"/>
              <a:t>:</a:t>
            </a:r>
          </a:p>
          <a:p>
            <a:r>
              <a:rPr lang="fr-FR" sz="2500" dirty="0" smtClean="0"/>
              <a:t>Avantages:</a:t>
            </a:r>
          </a:p>
          <a:p>
            <a:pPr lvl="1"/>
            <a:r>
              <a:rPr lang="fr-FR" sz="2100" dirty="0" smtClean="0"/>
              <a:t>Basé uniquement sur la température et les précipitations</a:t>
            </a:r>
          </a:p>
          <a:p>
            <a:pPr lvl="1"/>
            <a:r>
              <a:rPr lang="fr-FR" sz="2100" dirty="0" smtClean="0"/>
              <a:t>Bon compromis entre simplicité et détail</a:t>
            </a:r>
          </a:p>
          <a:p>
            <a:pPr lvl="1"/>
            <a:r>
              <a:rPr lang="fr-FR" sz="2100" dirty="0" smtClean="0"/>
              <a:t>Correspondance avec la végétation / biomes</a:t>
            </a:r>
          </a:p>
          <a:p>
            <a:r>
              <a:rPr lang="fr-FR" sz="2500" dirty="0" smtClean="0"/>
              <a:t>Désavantages:</a:t>
            </a:r>
          </a:p>
          <a:p>
            <a:pPr lvl="1"/>
            <a:r>
              <a:rPr lang="fr-FR" sz="2100" dirty="0" smtClean="0"/>
              <a:t>Basé uniquement sur la température et les précipitations (mécanismes?)</a:t>
            </a:r>
          </a:p>
          <a:p>
            <a:pPr lvl="1"/>
            <a:r>
              <a:rPr lang="fr-FR" sz="2100" dirty="0" smtClean="0"/>
              <a:t>Seuils et frontières (liés aux types de végétation): souvent discutables</a:t>
            </a:r>
          </a:p>
          <a:p>
            <a:pPr lvl="1"/>
            <a:r>
              <a:rPr lang="fr-FR" sz="2100" dirty="0" smtClean="0"/>
              <a:t>Suggère des limites très nettes entre les zones climatiques</a:t>
            </a:r>
            <a:endParaRPr lang="fr-F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ux1.eiu.edu/~cfjps/1400/FIG01_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957" y="2857496"/>
            <a:ext cx="5143515" cy="38576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2500" dirty="0" smtClean="0"/>
              <a:t>Composition:</a:t>
            </a:r>
          </a:p>
          <a:p>
            <a:r>
              <a:rPr lang="pt-BR" sz="2500" dirty="0" smtClean="0"/>
              <a:t>Azote (N</a:t>
            </a:r>
            <a:r>
              <a:rPr lang="pt-BR" sz="2500" baseline="-25000" dirty="0" smtClean="0"/>
              <a:t>2</a:t>
            </a:r>
            <a:r>
              <a:rPr lang="pt-BR" sz="2500" dirty="0" smtClean="0"/>
              <a:t>): 78.08%</a:t>
            </a:r>
          </a:p>
          <a:p>
            <a:r>
              <a:rPr lang="pt-BR" sz="2500" dirty="0" smtClean="0"/>
              <a:t>Oxygène (O</a:t>
            </a:r>
            <a:r>
              <a:rPr lang="pt-BR" sz="2500" baseline="-25000" dirty="0" smtClean="0"/>
              <a:t>2</a:t>
            </a:r>
            <a:r>
              <a:rPr lang="pt-BR" sz="2500" dirty="0" smtClean="0"/>
              <a:t>): 20.95%</a:t>
            </a:r>
          </a:p>
          <a:p>
            <a:r>
              <a:rPr lang="pt-BR" sz="2500" dirty="0" smtClean="0"/>
              <a:t>Argon (Ar): 0.93% (Gaz noble)</a:t>
            </a:r>
          </a:p>
          <a:p>
            <a:r>
              <a:rPr lang="pt-BR" sz="2500" dirty="0" smtClean="0"/>
              <a:t>Autres: &lt;0.1%</a:t>
            </a:r>
            <a:br>
              <a:rPr lang="pt-BR" sz="2500" dirty="0" smtClean="0"/>
            </a:br>
            <a:r>
              <a:rPr lang="pt-BR" sz="2500" dirty="0" smtClean="0">
                <a:sym typeface="Wingdings" panose="05000000000000000000" pitchFamily="2" charset="2"/>
              </a:rPr>
              <a:t> </a:t>
            </a:r>
            <a:r>
              <a:rPr lang="fr-FR" sz="2500" dirty="0">
                <a:sym typeface="Wingdings" panose="05000000000000000000" pitchFamily="2" charset="2"/>
              </a:rPr>
              <a:t>Néanmoins, beaucoup de </a:t>
            </a:r>
            <a:r>
              <a:rPr lang="fr-FR" sz="2500" dirty="0" smtClean="0">
                <a:sym typeface="Wingdings" panose="05000000000000000000" pitchFamily="2" charset="2"/>
              </a:rPr>
              <a:t/>
            </a:r>
            <a:br>
              <a:rPr lang="fr-FR" sz="2500" dirty="0" smtClean="0">
                <a:sym typeface="Wingdings" panose="05000000000000000000" pitchFamily="2" charset="2"/>
              </a:rPr>
            </a:br>
            <a:r>
              <a:rPr lang="fr-FR" sz="2500" dirty="0" smtClean="0">
                <a:sym typeface="Wingdings" panose="05000000000000000000" pitchFamily="2" charset="2"/>
              </a:rPr>
              <a:t>ces </a:t>
            </a:r>
            <a:r>
              <a:rPr lang="fr-FR" sz="2500" dirty="0">
                <a:sym typeface="Wingdings" panose="05000000000000000000" pitchFamily="2" charset="2"/>
              </a:rPr>
              <a:t>gaz ont des influences </a:t>
            </a:r>
            <a:r>
              <a:rPr lang="fr-FR" sz="2500" dirty="0" smtClean="0">
                <a:sym typeface="Wingdings" panose="05000000000000000000" pitchFamily="2" charset="2"/>
              </a:rPr>
              <a:t/>
            </a:r>
            <a:br>
              <a:rPr lang="fr-FR" sz="2500" dirty="0" smtClean="0">
                <a:sym typeface="Wingdings" panose="05000000000000000000" pitchFamily="2" charset="2"/>
              </a:rPr>
            </a:br>
            <a:r>
              <a:rPr lang="fr-FR" sz="2500" dirty="0" smtClean="0">
                <a:sym typeface="Wingdings" panose="05000000000000000000" pitchFamily="2" charset="2"/>
              </a:rPr>
              <a:t>importantes (</a:t>
            </a:r>
            <a:r>
              <a:rPr lang="pt-BR" sz="2500" dirty="0" smtClean="0"/>
              <a:t>p.ex.: O</a:t>
            </a:r>
            <a:r>
              <a:rPr lang="pt-BR" sz="2500" baseline="-25000" dirty="0" smtClean="0"/>
              <a:t>3</a:t>
            </a:r>
            <a:r>
              <a:rPr lang="pt-BR" sz="2500" dirty="0" smtClean="0"/>
              <a:t>, </a:t>
            </a:r>
            <a:br>
              <a:rPr lang="pt-BR" sz="2500" dirty="0" smtClean="0"/>
            </a:br>
            <a:r>
              <a:rPr lang="pt-BR" sz="2500" dirty="0" smtClean="0"/>
              <a:t>CO</a:t>
            </a:r>
            <a:r>
              <a:rPr lang="pt-BR" sz="2500" baseline="-25000" dirty="0" smtClean="0"/>
              <a:t>2</a:t>
            </a:r>
            <a:r>
              <a:rPr lang="pt-BR" sz="2500" dirty="0" smtClean="0"/>
              <a:t>, CH</a:t>
            </a:r>
            <a:r>
              <a:rPr lang="pt-BR" sz="2500" baseline="-25000" dirty="0" smtClean="0"/>
              <a:t>4</a:t>
            </a:r>
            <a:r>
              <a:rPr lang="pt-BR" sz="2500" dirty="0" smtClean="0"/>
              <a:t>, H</a:t>
            </a:r>
            <a:r>
              <a:rPr lang="pt-BR" sz="2500" baseline="-25000" dirty="0" smtClean="0"/>
              <a:t>2</a:t>
            </a:r>
            <a:r>
              <a:rPr lang="pt-BR" sz="2500" dirty="0" smtClean="0"/>
              <a:t>0)</a:t>
            </a:r>
            <a:br>
              <a:rPr lang="pt-BR" sz="2500" dirty="0" smtClean="0"/>
            </a:br>
            <a:endParaRPr lang="fr-BE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18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400552" cy="4929411"/>
          </a:xfrm>
        </p:spPr>
        <p:txBody>
          <a:bodyPr>
            <a:normAutofit/>
          </a:bodyPr>
          <a:lstStyle/>
          <a:p>
            <a:r>
              <a:rPr lang="fr-BE" sz="2500" dirty="0" smtClean="0"/>
              <a:t>L’Azote, l’oxygène et l’argon </a:t>
            </a:r>
            <a:r>
              <a:rPr lang="fr-FR" sz="2500" dirty="0" smtClean="0"/>
              <a:t>sont déjà depuis longtemps dans l'atmosphère et ont une distribution homogène (concentrations plus ou moins égales dans toute l'atmosphère)</a:t>
            </a:r>
            <a:r>
              <a:rPr lang="fr-BE" sz="2500" dirty="0" smtClean="0"/>
              <a:t> </a:t>
            </a:r>
          </a:p>
          <a:p>
            <a:r>
              <a:rPr lang="fr-FR" sz="2500" dirty="0" smtClean="0"/>
              <a:t>Beaucoup des autres éléments restent plus courts dans l'atmosphère et n'ont donc pas une distribution homogène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19</a:t>
            </a:fld>
            <a:endParaRPr lang="nl-BE"/>
          </a:p>
        </p:txBody>
      </p:sp>
      <p:pic>
        <p:nvPicPr>
          <p:cNvPr id="41986" name="Picture 2" descr="Atmospheric evolution of the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040" y="1643050"/>
            <a:ext cx="420196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</a:t>
            </a:fld>
            <a:endParaRPr lang="nl-BE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" y="0"/>
            <a:ext cx="9141883" cy="685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8382" y="2780928"/>
            <a:ext cx="7772400" cy="13681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Partie </a:t>
            </a:r>
            <a:r>
              <a:rPr lang="fr-FR" dirty="0" smtClean="0"/>
              <a:t>0-a: </a:t>
            </a:r>
            <a:r>
              <a:rPr lang="fr-FR" dirty="0" smtClean="0"/>
              <a:t>Notions et concepts de </a:t>
            </a:r>
            <a:r>
              <a:rPr lang="fr-FR" dirty="0" smtClean="0"/>
              <a:t>base (</a:t>
            </a:r>
            <a:r>
              <a:rPr lang="fr-FR" dirty="0" err="1" smtClean="0"/>
              <a:t>répitition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614998" cy="49294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500" dirty="0" smtClean="0"/>
              <a:t>Par exemple l'ozone (O</a:t>
            </a:r>
            <a:r>
              <a:rPr lang="fr-FR" sz="2500" baseline="-25000" dirty="0" smtClean="0"/>
              <a:t>3</a:t>
            </a:r>
            <a:r>
              <a:rPr lang="fr-FR" sz="2500" dirty="0" smtClean="0"/>
              <a:t>):</a:t>
            </a:r>
          </a:p>
          <a:p>
            <a:r>
              <a:rPr lang="fr-FR" sz="2500" dirty="0" smtClean="0"/>
              <a:t>0 à 12 ppm (~ 0,0006%)</a:t>
            </a:r>
          </a:p>
          <a:p>
            <a:r>
              <a:rPr lang="fr-FR" sz="2500" dirty="0" smtClean="0"/>
              <a:t>Formé lorsque  le lien d'oxygène (O</a:t>
            </a:r>
            <a:r>
              <a:rPr lang="fr-FR" sz="2500" baseline="-25000" dirty="0" smtClean="0"/>
              <a:t>2</a:t>
            </a:r>
            <a:r>
              <a:rPr lang="fr-FR" sz="2500" dirty="0" smtClean="0"/>
              <a:t>) est rompu par la lumière UV</a:t>
            </a:r>
          </a:p>
          <a:p>
            <a:r>
              <a:rPr lang="fr-FR" sz="2500" dirty="0" smtClean="0"/>
              <a:t>O</a:t>
            </a:r>
            <a:r>
              <a:rPr lang="fr-FR" sz="2500" baseline="-25000" dirty="0" smtClean="0"/>
              <a:t>3</a:t>
            </a:r>
            <a:r>
              <a:rPr lang="fr-FR" sz="2500" dirty="0" smtClean="0"/>
              <a:t> est (au fil du temps) aussi décomposé par la lumière UV (c'est ça qui nous donne la protection contre les rayonnements solaire nocifs)</a:t>
            </a:r>
          </a:p>
          <a:p>
            <a:r>
              <a:rPr lang="fr-FR" sz="2500" dirty="0" smtClean="0"/>
              <a:t>En raison de cette courte durée de vie, l’ozone est principalement concentré dans la stratosphère (au-dessus: trop peu d’O</a:t>
            </a:r>
            <a:r>
              <a:rPr lang="fr-FR" sz="2500" baseline="-25000" dirty="0" smtClean="0"/>
              <a:t>2</a:t>
            </a:r>
            <a:r>
              <a:rPr lang="fr-FR" sz="2500" dirty="0" smtClean="0"/>
              <a:t>, en dessous: trop peu de lumière UV)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20</a:t>
            </a:fld>
            <a:endParaRPr lang="nl-BE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785926"/>
            <a:ext cx="2724154" cy="35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9" y="2633354"/>
            <a:ext cx="5508104" cy="38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Ozone (O</a:t>
            </a:r>
            <a:r>
              <a:rPr lang="fr-FR" sz="2500" baseline="-25000" dirty="0" smtClean="0"/>
              <a:t>3</a:t>
            </a:r>
            <a:r>
              <a:rPr lang="fr-FR" sz="2500" dirty="0" smtClean="0"/>
              <a:t>):</a:t>
            </a:r>
          </a:p>
          <a:p>
            <a:r>
              <a:rPr lang="fr-FR" sz="2000" dirty="0" smtClean="0"/>
              <a:t>Maximum à ~ 20 km (il nous protège contre les dommages cellulaires causés par la lumière UV), mais aussi à des concentrations inférieures en dessous (~10% du total) </a:t>
            </a: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toxiques pour les plantes et les animaux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21</a:t>
            </a:fld>
            <a:endParaRPr lang="nl-BE"/>
          </a:p>
        </p:txBody>
      </p:sp>
      <p:sp>
        <p:nvSpPr>
          <p:cNvPr id="6" name="Rectangle 5"/>
          <p:cNvSpPr/>
          <p:nvPr/>
        </p:nvSpPr>
        <p:spPr>
          <a:xfrm>
            <a:off x="0" y="6534835"/>
            <a:ext cx="75963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Profil vertical des concentrations d'ozone mesurées avec un ballon instrumenté à Uccle</a:t>
            </a:r>
            <a:endParaRPr lang="fr-BE" sz="1500" dirty="0"/>
          </a:p>
        </p:txBody>
      </p:sp>
      <p:pic>
        <p:nvPicPr>
          <p:cNvPr id="7" name="Picture 6" descr="USStAt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941" y="2780929"/>
            <a:ext cx="3555059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618856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Les Aérosols atmosphériques:</a:t>
            </a:r>
          </a:p>
          <a:p>
            <a:r>
              <a:rPr lang="fr-FR" sz="2000" dirty="0" smtClean="0"/>
              <a:t>de fines particules (liquides ou solides) en suspension dans l'atmosphère qui possèdent une taille pouvant varier d'une fraction de micromètre à plusieurs micromètres.</a:t>
            </a:r>
          </a:p>
          <a:p>
            <a:r>
              <a:rPr lang="fr-FR" sz="2000" dirty="0" smtClean="0"/>
              <a:t>Souvent d'origine naturelle (par exemple desserts, éruptions volcaniques)</a:t>
            </a:r>
          </a:p>
          <a:p>
            <a:r>
              <a:rPr lang="fr-FR" sz="2000" dirty="0" smtClean="0"/>
              <a:t>Peuvent rester dans l'atmosphère pour longtemps (par exemple les cendres de l'éruption de Pinatubo pourraient être détectées dans la stratosphère pendant plusieurs années)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22</a:t>
            </a:fld>
            <a:endParaRPr lang="nl-BE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23888"/>
            <a:ext cx="391795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Composition de l’atmosphère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Les Aérosols atmosphériques:</a:t>
            </a:r>
          </a:p>
          <a:p>
            <a:r>
              <a:rPr lang="fr-FR" sz="2000" dirty="0" smtClean="0"/>
              <a:t>De nombreux aérosols d'aérosols anthropiques (par ex. Suie)</a:t>
            </a:r>
          </a:p>
          <a:p>
            <a:r>
              <a:rPr lang="fr-FR" sz="2000" dirty="0" smtClean="0"/>
              <a:t>P.ex. Dioxyde de soufre (SO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): épuisé pendant certains processus de combustion </a:t>
            </a:r>
            <a:r>
              <a:rPr lang="fr-FR" sz="2000" dirty="0" smtClean="0">
                <a:sym typeface="Wingdings" pitchFamily="2" charset="2"/>
              </a:rPr>
              <a:t> peut contribuer à le phénomène de </a:t>
            </a:r>
            <a:r>
              <a:rPr lang="fr-FR" sz="2000" dirty="0" smtClean="0"/>
              <a:t>pluie acide</a:t>
            </a:r>
          </a:p>
          <a:p>
            <a:r>
              <a:rPr lang="fr-FR" sz="2000" dirty="0" smtClean="0"/>
              <a:t>Les aérosols jouent  aussi un rôle important dans la formation des nuages. </a:t>
            </a:r>
            <a:r>
              <a:rPr lang="nl-BE" sz="2000" dirty="0" smtClean="0"/>
              <a:t> 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23</a:t>
            </a:fld>
            <a:endParaRPr lang="nl-BE"/>
          </a:p>
        </p:txBody>
      </p:sp>
      <p:pic>
        <p:nvPicPr>
          <p:cNvPr id="56322" name="Picture 2" descr="Image result for roet uitst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9187" y="3429000"/>
            <a:ext cx="4373054" cy="3283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0" y="1052736"/>
            <a:ext cx="6347048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Stockage de l'eau sur la terre:</a:t>
            </a:r>
          </a:p>
          <a:p>
            <a:pPr>
              <a:buNone/>
            </a:pPr>
            <a:r>
              <a:rPr lang="fr-FR" sz="2500" dirty="0" smtClean="0"/>
              <a:t>• Glaciers et nappes glaciaires = 2%</a:t>
            </a:r>
          </a:p>
          <a:p>
            <a:pPr>
              <a:buNone/>
            </a:pPr>
            <a:r>
              <a:rPr lang="fr-FR" sz="2500" dirty="0" smtClean="0"/>
              <a:t>• Eaux de surface et souterraines = 1%</a:t>
            </a:r>
          </a:p>
          <a:p>
            <a:pPr>
              <a:buNone/>
            </a:pPr>
            <a:r>
              <a:rPr lang="en-US" sz="2500" dirty="0" smtClean="0"/>
              <a:t>• Oceans et </a:t>
            </a:r>
            <a:r>
              <a:rPr lang="en-US" sz="2500" dirty="0" err="1" smtClean="0"/>
              <a:t>mers</a:t>
            </a:r>
            <a:r>
              <a:rPr lang="en-US" sz="2500" dirty="0" smtClean="0"/>
              <a:t> = 97%</a:t>
            </a:r>
          </a:p>
          <a:p>
            <a:pPr>
              <a:buNone/>
            </a:pPr>
            <a:r>
              <a:rPr lang="en-US" sz="2500" dirty="0" smtClean="0"/>
              <a:t>• Atmosphere = &lt;0.0001%</a:t>
            </a:r>
          </a:p>
          <a:p>
            <a:pPr>
              <a:buNone/>
            </a:pPr>
            <a:endParaRPr lang="en-US" sz="2500" dirty="0" smtClean="0"/>
          </a:p>
          <a:p>
            <a:pPr>
              <a:buNone/>
            </a:pPr>
            <a:r>
              <a:rPr lang="en-US" sz="2500" dirty="0" smtClean="0">
                <a:sym typeface="Wingdings" pitchFamily="2" charset="2"/>
              </a:rPr>
              <a:t> Cycle </a:t>
            </a:r>
            <a:r>
              <a:rPr lang="en-US" sz="2500" dirty="0" err="1" smtClean="0">
                <a:sym typeface="Wingdings" pitchFamily="2" charset="2"/>
              </a:rPr>
              <a:t>hydrologique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24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052736"/>
            <a:ext cx="210209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Il existe des flux importants entre ces </a:t>
            </a:r>
            <a:r>
              <a:rPr lang="fr-FR" dirty="0" err="1" smtClean="0"/>
              <a:t>reservoirs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25</a:t>
            </a:fld>
            <a:endParaRPr lang="nl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210" y="1772624"/>
            <a:ext cx="5885126" cy="43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63688" y="6095037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 cycle hydrologique, les valeurs des flux d'eau sont en 1000 km3/an </a:t>
            </a:r>
            <a:r>
              <a:rPr lang="en-US" dirty="0" smtClean="0"/>
              <a:t>(Houghton, 2004)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Changement d’</a:t>
            </a:r>
            <a:r>
              <a:rPr lang="fr-FR" sz="2500" dirty="0" err="1" smtClean="0"/>
              <a:t>etat</a:t>
            </a:r>
            <a:r>
              <a:rPr lang="fr-FR" sz="2500" dirty="0" smtClean="0"/>
              <a:t> de la </a:t>
            </a:r>
            <a:r>
              <a:rPr lang="fr-FR" sz="2500" dirty="0" err="1" smtClean="0"/>
              <a:t>matiere</a:t>
            </a:r>
            <a:r>
              <a:rPr lang="fr-FR" sz="2500" dirty="0" smtClean="0"/>
              <a:t>:</a:t>
            </a:r>
          </a:p>
          <a:p>
            <a:r>
              <a:rPr lang="fr-FR" sz="2200" dirty="0" smtClean="0"/>
              <a:t>Vaporisation (liquide </a:t>
            </a:r>
            <a:r>
              <a:rPr lang="fr-FR" sz="2200" dirty="0" smtClean="0">
                <a:sym typeface="Wingdings" pitchFamily="2" charset="2"/>
              </a:rPr>
              <a:t> g</a:t>
            </a:r>
            <a:r>
              <a:rPr lang="fr-FR" sz="2200" dirty="0" smtClean="0"/>
              <a:t>az) coute de l‘énergie: L ≈ -2.5 x 10</a:t>
            </a:r>
            <a:r>
              <a:rPr lang="fr-FR" sz="2200" baseline="30000" dirty="0" smtClean="0"/>
              <a:t>6</a:t>
            </a:r>
            <a:r>
              <a:rPr lang="fr-FR" sz="2200" dirty="0" smtClean="0"/>
              <a:t> J kg</a:t>
            </a:r>
            <a:r>
              <a:rPr lang="fr-FR" sz="2200" baseline="30000" dirty="0" smtClean="0"/>
              <a:t>-1</a:t>
            </a:r>
          </a:p>
          <a:p>
            <a:r>
              <a:rPr lang="fr-FR" sz="2200" dirty="0" err="1" smtClean="0"/>
              <a:t>Liquefaction</a:t>
            </a:r>
            <a:r>
              <a:rPr lang="fr-FR" sz="2200" dirty="0" smtClean="0"/>
              <a:t> (gaz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liquide) gagne de l‘énergie: L ≈ 2.5 x 10</a:t>
            </a:r>
            <a:r>
              <a:rPr lang="fr-FR" sz="2200" baseline="30000" dirty="0" smtClean="0"/>
              <a:t>6</a:t>
            </a:r>
            <a:r>
              <a:rPr lang="fr-FR" sz="2200" dirty="0" smtClean="0"/>
              <a:t> J kg</a:t>
            </a:r>
            <a:r>
              <a:rPr lang="fr-FR" sz="2200" baseline="30000" dirty="0" smtClean="0"/>
              <a:t>-1</a:t>
            </a:r>
          </a:p>
          <a:p>
            <a:pPr>
              <a:buNone/>
            </a:pP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‘L’ est la chaleur de condensation latente (Varie légèrement avec la température mais peut être supposée constant dans ce cours)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26</a:t>
            </a:fld>
            <a:endParaRPr lang="nl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12976"/>
            <a:ext cx="7475319" cy="33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Changement d’état de la matière:</a:t>
            </a:r>
          </a:p>
          <a:p>
            <a:r>
              <a:rPr lang="fr-FR" sz="2200" dirty="0" smtClean="0"/>
              <a:t>fusion (solide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liquide; fonte des glace) coute de l‘énergie: </a:t>
            </a:r>
            <a:br>
              <a:rPr lang="fr-FR" sz="2200" dirty="0" smtClean="0"/>
            </a:br>
            <a:r>
              <a:rPr lang="nn-NO" sz="2200" dirty="0" smtClean="0"/>
              <a:t>ca. -0.33 x 10</a:t>
            </a:r>
            <a:r>
              <a:rPr lang="nn-NO" sz="2200" baseline="30000" dirty="0" smtClean="0"/>
              <a:t>6</a:t>
            </a:r>
            <a:r>
              <a:rPr lang="nn-NO" sz="2200" dirty="0" smtClean="0"/>
              <a:t> J kg</a:t>
            </a:r>
            <a:r>
              <a:rPr lang="nn-NO" sz="2200" baseline="30000" dirty="0" smtClean="0"/>
              <a:t>-1</a:t>
            </a:r>
          </a:p>
          <a:p>
            <a:r>
              <a:rPr lang="fr-FR" sz="2200" dirty="0" smtClean="0"/>
              <a:t>Solidification (liquide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solide; congélation) gagne de l‘énergie: </a:t>
            </a:r>
            <a:br>
              <a:rPr lang="fr-FR" sz="2200" dirty="0" smtClean="0"/>
            </a:br>
            <a:r>
              <a:rPr lang="nn-NO" sz="2200" dirty="0" smtClean="0"/>
              <a:t>ca. 0.33 x 10</a:t>
            </a:r>
            <a:r>
              <a:rPr lang="nn-NO" sz="2200" baseline="30000" dirty="0" smtClean="0"/>
              <a:t>6</a:t>
            </a:r>
            <a:r>
              <a:rPr lang="nn-NO" sz="2200" dirty="0" smtClean="0"/>
              <a:t> J kg</a:t>
            </a:r>
            <a:r>
              <a:rPr lang="nn-NO" sz="2200" baseline="30000" dirty="0" smtClean="0"/>
              <a:t>-1</a:t>
            </a:r>
            <a:endParaRPr lang="en-US" sz="22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27</a:t>
            </a:fld>
            <a:endParaRPr lang="nl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12976"/>
            <a:ext cx="7475319" cy="33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Changement d’état de la matière:</a:t>
            </a:r>
            <a:endParaRPr lang="fr-FR" sz="2200" dirty="0" smtClean="0"/>
          </a:p>
          <a:p>
            <a:r>
              <a:rPr lang="fr-FR" sz="2200" dirty="0" smtClean="0"/>
              <a:t>Sublimation (solide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gaz) coute de l‘énergie:</a:t>
            </a:r>
            <a:br>
              <a:rPr lang="fr-FR" sz="2200" dirty="0" smtClean="0"/>
            </a:br>
            <a:r>
              <a:rPr lang="fr-FR" sz="2200" dirty="0" smtClean="0"/>
              <a:t>ca. -2.83 x 10</a:t>
            </a:r>
            <a:r>
              <a:rPr lang="fr-FR" sz="2200" baseline="30000" dirty="0" smtClean="0"/>
              <a:t>6</a:t>
            </a:r>
            <a:r>
              <a:rPr lang="fr-FR" sz="2200" dirty="0" smtClean="0"/>
              <a:t> J kg</a:t>
            </a:r>
            <a:r>
              <a:rPr lang="fr-FR" sz="2200" baseline="30000" dirty="0" smtClean="0"/>
              <a:t>-1</a:t>
            </a:r>
            <a:r>
              <a:rPr lang="fr-FR" sz="2200" dirty="0" smtClean="0"/>
              <a:t> (fusion + vaporisation)</a:t>
            </a:r>
          </a:p>
          <a:p>
            <a:r>
              <a:rPr lang="fr-FR" sz="2200" dirty="0" smtClean="0"/>
              <a:t>Condensation solide (gaz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solide; congélation) gagne de l‘énergie:</a:t>
            </a:r>
            <a:br>
              <a:rPr lang="fr-FR" sz="2200" dirty="0" smtClean="0"/>
            </a:br>
            <a:r>
              <a:rPr lang="fr-FR" sz="2200" dirty="0" smtClean="0"/>
              <a:t>ca. 2.83 x 10</a:t>
            </a:r>
            <a:r>
              <a:rPr lang="fr-FR" sz="2200" baseline="30000" dirty="0" smtClean="0"/>
              <a:t>6</a:t>
            </a:r>
            <a:r>
              <a:rPr lang="fr-FR" sz="2200" dirty="0" smtClean="0"/>
              <a:t> J kg</a:t>
            </a:r>
            <a:r>
              <a:rPr lang="fr-FR" sz="2200" baseline="30000" dirty="0" smtClean="0"/>
              <a:t>-1</a:t>
            </a:r>
            <a:r>
              <a:rPr lang="fr-FR" sz="2200" dirty="0" smtClean="0"/>
              <a:t> (liquéfaction + solidification)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28</a:t>
            </a:fld>
            <a:endParaRPr lang="nl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212976"/>
            <a:ext cx="7475319" cy="33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dirty="0" err="1" smtClean="0"/>
              <a:t>Conséquence</a:t>
            </a:r>
            <a:r>
              <a:rPr lang="en-US" sz="2500" dirty="0" smtClean="0"/>
              <a:t>: </a:t>
            </a:r>
            <a:r>
              <a:rPr lang="fr-FR" sz="2500" dirty="0" smtClean="0"/>
              <a:t>le cycle hydrologique est associé à d'énormes flux d'énergie, p.ex.:</a:t>
            </a:r>
          </a:p>
          <a:p>
            <a:r>
              <a:rPr lang="en-US" sz="2200" dirty="0" smtClean="0"/>
              <a:t>Evaporation </a:t>
            </a:r>
            <a:r>
              <a:rPr lang="en-US" sz="2200" dirty="0" err="1" smtClean="0"/>
              <a:t>totale</a:t>
            </a:r>
            <a:r>
              <a:rPr lang="en-US" sz="2200" dirty="0" smtClean="0"/>
              <a:t>: 496 000 km</a:t>
            </a:r>
            <a:r>
              <a:rPr lang="en-US" sz="2200" baseline="30000" dirty="0" smtClean="0"/>
              <a:t>3</a:t>
            </a:r>
            <a:r>
              <a:rPr lang="en-US" sz="2200" dirty="0" smtClean="0"/>
              <a:t> / an = 4,96 * 10</a:t>
            </a:r>
            <a:r>
              <a:rPr lang="en-US" sz="2200" baseline="30000" dirty="0" smtClean="0"/>
              <a:t>17</a:t>
            </a:r>
            <a:r>
              <a:rPr lang="en-US" sz="2200" dirty="0" smtClean="0"/>
              <a:t> kg / an</a:t>
            </a:r>
          </a:p>
          <a:p>
            <a:r>
              <a:rPr lang="en-US" sz="2200" dirty="0" err="1" smtClean="0"/>
              <a:t>Energie</a:t>
            </a:r>
            <a:r>
              <a:rPr lang="en-US" sz="2200" dirty="0" smtClean="0"/>
              <a:t> </a:t>
            </a:r>
            <a:r>
              <a:rPr lang="en-US" sz="2200" dirty="0" err="1" smtClean="0"/>
              <a:t>requise</a:t>
            </a:r>
            <a:r>
              <a:rPr lang="en-US" sz="2200" dirty="0" smtClean="0"/>
              <a:t>: 4,96 * 10</a:t>
            </a:r>
            <a:r>
              <a:rPr lang="en-US" sz="2200" baseline="30000" dirty="0" smtClean="0"/>
              <a:t>17</a:t>
            </a:r>
            <a:r>
              <a:rPr lang="en-US" sz="2200" dirty="0" smtClean="0"/>
              <a:t> kg/an * </a:t>
            </a:r>
            <a:br>
              <a:rPr lang="en-US" sz="2200" dirty="0" smtClean="0"/>
            </a:br>
            <a:r>
              <a:rPr lang="nl-BE" sz="2200" dirty="0" smtClean="0"/>
              <a:t>2.5 x 10</a:t>
            </a:r>
            <a:r>
              <a:rPr lang="nl-BE" sz="2200" baseline="30000" dirty="0" smtClean="0"/>
              <a:t>6</a:t>
            </a:r>
            <a:r>
              <a:rPr lang="nl-BE" sz="2200" dirty="0" smtClean="0"/>
              <a:t> J kg</a:t>
            </a:r>
            <a:r>
              <a:rPr lang="nl-BE" sz="2200" baseline="30000" dirty="0" smtClean="0"/>
              <a:t>-1</a:t>
            </a:r>
            <a:r>
              <a:rPr lang="nl-BE" sz="2200" dirty="0" smtClean="0"/>
              <a:t> = </a:t>
            </a:r>
            <a:r>
              <a:rPr lang="en-US" sz="2200" dirty="0" smtClean="0"/>
              <a:t>1.24 x 1024 J/an</a:t>
            </a:r>
          </a:p>
          <a:p>
            <a:r>
              <a:rPr lang="en-US" sz="2200" dirty="0" smtClean="0"/>
              <a:t>≈ 5,7 millions </a:t>
            </a:r>
            <a:r>
              <a:rPr lang="en-US" sz="2200" dirty="0" err="1" smtClean="0"/>
              <a:t>fois</a:t>
            </a:r>
            <a:r>
              <a:rPr lang="en-US" sz="2200" dirty="0" smtClean="0"/>
              <a:t> = la production </a:t>
            </a:r>
            <a:br>
              <a:rPr lang="en-US" sz="2200" dirty="0" smtClean="0"/>
            </a:br>
            <a:r>
              <a:rPr lang="en-US" sz="2200" dirty="0" err="1" smtClean="0"/>
              <a:t>annuelle</a:t>
            </a:r>
            <a:r>
              <a:rPr lang="en-US" sz="2200" dirty="0" smtClean="0"/>
              <a:t> </a:t>
            </a:r>
            <a:r>
              <a:rPr lang="en-US" sz="2200" dirty="0" err="1" smtClean="0"/>
              <a:t>d'electricite</a:t>
            </a:r>
            <a:r>
              <a:rPr lang="en-US" sz="2200" dirty="0" smtClean="0"/>
              <a:t> en </a:t>
            </a:r>
            <a:r>
              <a:rPr lang="en-US" sz="2200" dirty="0" err="1" smtClean="0"/>
              <a:t>Belgique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29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6900" y="2636912"/>
            <a:ext cx="4337100" cy="336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72000" y="587727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500" dirty="0" smtClean="0"/>
              <a:t>Le cycle hydrologique, les valeurs des flux d'eau </a:t>
            </a:r>
            <a:r>
              <a:rPr lang="en-US" sz="1500" dirty="0" err="1" smtClean="0"/>
              <a:t>sont</a:t>
            </a:r>
            <a:r>
              <a:rPr lang="en-US" sz="1500" dirty="0" smtClean="0"/>
              <a:t> en 1000 km</a:t>
            </a:r>
            <a:r>
              <a:rPr lang="en-US" sz="1500" baseline="30000" dirty="0" smtClean="0"/>
              <a:t>3</a:t>
            </a:r>
            <a:r>
              <a:rPr lang="en-US" sz="1500" dirty="0" smtClean="0"/>
              <a:t>/an (Houghton, 2004)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ym typeface="Wingdings" pitchFamily="2" charset="2"/>
              </a:rPr>
              <a:t>Pression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BE" sz="2500" dirty="0" smtClean="0"/>
              <a:t>Les unités SI:</a:t>
            </a:r>
            <a:br>
              <a:rPr lang="fr-BE" sz="2500" dirty="0" smtClean="0"/>
            </a:br>
            <a:endParaRPr lang="fr-BE" sz="2500" dirty="0" smtClean="0"/>
          </a:p>
          <a:p>
            <a:pPr>
              <a:buNone/>
            </a:pPr>
            <a:endParaRPr lang="fr-BE" sz="2500" dirty="0" smtClean="0"/>
          </a:p>
          <a:p>
            <a:pPr>
              <a:buNone/>
            </a:pPr>
            <a:endParaRPr lang="fr-BE" sz="2500" dirty="0" smtClean="0"/>
          </a:p>
          <a:p>
            <a:pPr>
              <a:buNone/>
            </a:pPr>
            <a:endParaRPr lang="fr-BE" sz="2500" dirty="0" smtClean="0"/>
          </a:p>
          <a:p>
            <a:pPr>
              <a:buNone/>
            </a:pPr>
            <a:endParaRPr lang="fr-BE" sz="2500" dirty="0" smtClean="0"/>
          </a:p>
          <a:p>
            <a:pPr>
              <a:buNone/>
            </a:pPr>
            <a:endParaRPr lang="fr-BE" sz="2500" dirty="0" smtClean="0"/>
          </a:p>
          <a:p>
            <a:r>
              <a:rPr lang="fr-FR" sz="2500" dirty="0" smtClean="0"/>
              <a:t>Nombre d'Avogadro (</a:t>
            </a:r>
            <a:r>
              <a:rPr lang="nl-BE" sz="2500" i="1" dirty="0" smtClean="0"/>
              <a:t>N</a:t>
            </a:r>
            <a:r>
              <a:rPr lang="nl-BE" sz="2500" baseline="-25000" dirty="0" smtClean="0"/>
              <a:t>A</a:t>
            </a:r>
            <a:r>
              <a:rPr lang="nl-BE" sz="2500" dirty="0" smtClean="0"/>
              <a:t>) = 6.022 ×10</a:t>
            </a:r>
            <a:r>
              <a:rPr lang="nl-BE" sz="2500" baseline="30000" dirty="0" smtClean="0"/>
              <a:t>23</a:t>
            </a:r>
            <a:r>
              <a:rPr lang="nl-BE" sz="2500" dirty="0" smtClean="0"/>
              <a:t> mol</a:t>
            </a:r>
            <a:r>
              <a:rPr lang="nl-BE" sz="2500" baseline="30000" dirty="0" smtClean="0"/>
              <a:t>−1</a:t>
            </a:r>
            <a:endParaRPr lang="fr-FR" sz="2500" dirty="0" smtClean="0"/>
          </a:p>
          <a:p>
            <a:r>
              <a:rPr lang="fr-FR" sz="2500" dirty="0" smtClean="0"/>
              <a:t>Loi d'Avogadro: deux volumes de gaz différents avec la même pression et température contiennent le même nombre de molécules </a:t>
            </a:r>
          </a:p>
          <a:p>
            <a:r>
              <a:rPr lang="fr-FR" sz="2500" dirty="0" smtClean="0"/>
              <a:t>Ainsi, des fractions volumétriques correspondent à des fractions molaires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</a:t>
            </a:fld>
            <a:endParaRPr lang="nl-BE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9552" y="1548760"/>
          <a:ext cx="7776863" cy="2240280"/>
        </p:xfrm>
        <a:graphic>
          <a:graphicData uri="http://schemas.openxmlformats.org/drawingml/2006/table">
            <a:tbl>
              <a:tblPr/>
              <a:tblGrid>
                <a:gridCol w="204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0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Grandeur </a:t>
                      </a:r>
                      <a:r>
                        <a:rPr lang="nl-BE" sz="20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Physique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Symbole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Unité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SI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Volume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m³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# molécules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(une mole = 6.022 x 10</a:t>
                      </a:r>
                      <a:r>
                        <a:rPr lang="fr-FR" sz="2000" b="0" i="0" u="none" strike="noStrike" baseline="30000" dirty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molécules)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Densité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ρ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kg/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m³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Il existe plusieurs façons d'exprimer l'humidité de l'air (fonction du contexte):</a:t>
            </a:r>
          </a:p>
          <a:p>
            <a:r>
              <a:rPr lang="fr-FR" sz="2500" dirty="0" smtClean="0"/>
              <a:t>La pression de vapeur (Symbole: e, </a:t>
            </a:r>
            <a:r>
              <a:rPr lang="en-US" sz="2500" dirty="0" smtClean="0"/>
              <a:t>unites: Pa): </a:t>
            </a:r>
            <a:r>
              <a:rPr lang="fr-FR" sz="2500" dirty="0" smtClean="0"/>
              <a:t>la pression qui serait exercée par l'atmosphère s'il n'y avait que de la vapeur </a:t>
            </a:r>
            <a:r>
              <a:rPr lang="en-US" sz="2500" dirty="0" err="1" smtClean="0"/>
              <a:t>d'eau</a:t>
            </a:r>
            <a:r>
              <a:rPr lang="en-US" sz="2500" dirty="0" smtClean="0"/>
              <a:t>)</a:t>
            </a:r>
          </a:p>
          <a:p>
            <a:r>
              <a:rPr lang="fr-FR" sz="2500" dirty="0" smtClean="0"/>
              <a:t>L’humidité spécifique (Symbole: q, unités: kg kg</a:t>
            </a:r>
            <a:r>
              <a:rPr lang="fr-FR" sz="2500" baseline="30000" dirty="0" smtClean="0"/>
              <a:t>-1</a:t>
            </a:r>
            <a:r>
              <a:rPr lang="fr-FR" sz="2500" dirty="0" smtClean="0"/>
              <a:t> ou g kg</a:t>
            </a:r>
            <a:r>
              <a:rPr lang="fr-FR" sz="2500" baseline="30000" dirty="0" smtClean="0"/>
              <a:t>-1</a:t>
            </a:r>
            <a:r>
              <a:rPr lang="fr-FR" sz="2500" dirty="0" smtClean="0"/>
              <a:t>): La masse de vapeur d'eau par unité de masse d'air </a:t>
            </a:r>
            <a:r>
              <a:rPr lang="fr-FR" sz="2500" dirty="0" smtClean="0">
                <a:sym typeface="Wingdings" pitchFamily="2" charset="2"/>
              </a:rPr>
              <a:t> « </a:t>
            </a:r>
            <a:r>
              <a:rPr lang="en-US" sz="2500" dirty="0" smtClean="0"/>
              <a:t> grandeur conservative </a:t>
            </a:r>
            <a:r>
              <a:rPr lang="fr-FR" sz="2500" dirty="0" smtClean="0">
                <a:sym typeface="Wingdings" pitchFamily="2" charset="2"/>
              </a:rPr>
              <a:t> »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30</a:t>
            </a:fld>
            <a:endParaRPr lang="nl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68562"/>
            <a:ext cx="9144000" cy="22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noProof="0" dirty="0" smtClean="0"/>
              <a:t>L’eau dans l’atmosphère</a:t>
            </a:r>
            <a:endParaRPr lang="fr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500" dirty="0" smtClean="0"/>
              <a:t>La pression de vapeur saturante (ou maximale) </a:t>
            </a:r>
            <a:r>
              <a:rPr lang="fr-BE" sz="2500" noProof="0" dirty="0" smtClean="0"/>
              <a:t>dépende de la Température: </a:t>
            </a:r>
            <a:r>
              <a:rPr lang="fr-BE" sz="2500" noProof="0" dirty="0" smtClean="0">
                <a:sym typeface="Wingdings" pitchFamily="2" charset="2"/>
              </a:rPr>
              <a:t>La relation de  Clausius-Clapeyron</a:t>
            </a:r>
            <a:endParaRPr lang="fr-BE" sz="250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31</a:t>
            </a:fld>
            <a:endParaRPr lang="nl-BE" dirty="0"/>
          </a:p>
        </p:txBody>
      </p:sp>
      <p:pic>
        <p:nvPicPr>
          <p:cNvPr id="5" name="Picture 2" descr="3_1_Wilson197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23411" y="2094522"/>
            <a:ext cx="5513230" cy="4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Le concept de pression de vapeur saturante de l’eau nous permet de définir de nouveaux indicateurs d'</a:t>
            </a:r>
            <a:r>
              <a:rPr lang="fr-FR" sz="2500" dirty="0" err="1" smtClean="0"/>
              <a:t>humidite</a:t>
            </a:r>
            <a:r>
              <a:rPr lang="fr-FR" sz="2500" dirty="0" smtClean="0"/>
              <a:t>:</a:t>
            </a:r>
          </a:p>
          <a:p>
            <a:r>
              <a:rPr lang="fr-FR" sz="2500" dirty="0" smtClean="0"/>
              <a:t>L'humidité relative (Symbole: RH, unités: aucun ou %):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32</a:t>
            </a:fld>
            <a:endParaRPr lang="nl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861048"/>
            <a:ext cx="2117228" cy="91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3_1_Wilson197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49712" y="2636912"/>
            <a:ext cx="4850272" cy="408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Le concept de pression de vapeur saturante de l’eau nous permet de définir de nouveaux indicateurs d'humidité:</a:t>
            </a:r>
          </a:p>
          <a:p>
            <a:r>
              <a:rPr lang="fr-FR" sz="2500" dirty="0" smtClean="0"/>
              <a:t>Point de rosée: la température  la plus basse a laquelle une masse d'air peut être </a:t>
            </a:r>
            <a:br>
              <a:rPr lang="fr-FR" sz="2500" dirty="0" smtClean="0"/>
            </a:br>
            <a:r>
              <a:rPr lang="fr-FR" sz="2500" dirty="0" smtClean="0"/>
              <a:t>soumise, a pression et </a:t>
            </a:r>
            <a:br>
              <a:rPr lang="fr-FR" sz="2500" dirty="0" smtClean="0"/>
            </a:br>
            <a:r>
              <a:rPr lang="fr-FR" sz="2500" dirty="0" smtClean="0"/>
              <a:t>humidité données, sans </a:t>
            </a:r>
            <a:br>
              <a:rPr lang="fr-FR" sz="2500" dirty="0" smtClean="0"/>
            </a:br>
            <a:r>
              <a:rPr lang="fr-FR" sz="2500" dirty="0" smtClean="0"/>
              <a:t>qu'il ne se produise une</a:t>
            </a:r>
            <a:br>
              <a:rPr lang="fr-FR" sz="2500" dirty="0" smtClean="0"/>
            </a:br>
            <a:r>
              <a:rPr lang="en-US" sz="2500" dirty="0" smtClean="0"/>
              <a:t>formation </a:t>
            </a:r>
            <a:r>
              <a:rPr lang="en-US" sz="2500" dirty="0" err="1" smtClean="0"/>
              <a:t>d'eau</a:t>
            </a:r>
            <a:r>
              <a:rPr lang="en-US" sz="2500" dirty="0" smtClean="0"/>
              <a:t> </a:t>
            </a:r>
            <a:r>
              <a:rPr lang="en-US" sz="2500" dirty="0" err="1" smtClean="0"/>
              <a:t>liquide</a:t>
            </a:r>
            <a:r>
              <a:rPr lang="en-US" sz="2500" dirty="0" smtClean="0"/>
              <a:t> </a:t>
            </a:r>
            <a:br>
              <a:rPr lang="en-US" sz="2500" dirty="0" smtClean="0"/>
            </a:br>
            <a:r>
              <a:rPr lang="en-US" sz="2500" dirty="0" smtClean="0"/>
              <a:t>par saturation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33</a:t>
            </a:fld>
            <a:endParaRPr lang="nl-BE"/>
          </a:p>
        </p:txBody>
      </p:sp>
      <p:pic>
        <p:nvPicPr>
          <p:cNvPr id="6" name="Picture 2" descr="3_1_Wilson197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49712" y="2636912"/>
            <a:ext cx="4850272" cy="408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L’eau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dirty="0" smtClean="0"/>
              <a:t>Point de </a:t>
            </a:r>
            <a:r>
              <a:rPr lang="en-US" sz="2500" dirty="0" err="1" smtClean="0"/>
              <a:t>rosee</a:t>
            </a:r>
            <a:r>
              <a:rPr lang="en-US" sz="2500" dirty="0" smtClean="0"/>
              <a:t>:</a:t>
            </a:r>
          </a:p>
          <a:p>
            <a:pPr>
              <a:buNone/>
            </a:pPr>
            <a:r>
              <a:rPr lang="fr-FR" sz="2500" dirty="0" smtClean="0"/>
              <a:t>• La température du point de rosée peut</a:t>
            </a:r>
          </a:p>
          <a:p>
            <a:pPr>
              <a:buNone/>
            </a:pPr>
            <a:r>
              <a:rPr lang="fr-FR" sz="2500" dirty="0" smtClean="0"/>
              <a:t>être mesurée avec des thermomètres</a:t>
            </a:r>
          </a:p>
          <a:p>
            <a:pPr>
              <a:buNone/>
            </a:pPr>
            <a:r>
              <a:rPr lang="en-US" sz="2500" dirty="0" err="1" smtClean="0"/>
              <a:t>spéciaux</a:t>
            </a:r>
            <a:endParaRPr lang="en-US" sz="2500" dirty="0" smtClean="0"/>
          </a:p>
          <a:p>
            <a:pPr>
              <a:buNone/>
            </a:pPr>
            <a:r>
              <a:rPr lang="fr-FR" sz="2500" dirty="0" smtClean="0"/>
              <a:t>• Principe général: refroidir l'air (avec de</a:t>
            </a:r>
          </a:p>
          <a:p>
            <a:pPr>
              <a:buNone/>
            </a:pPr>
            <a:r>
              <a:rPr lang="fr-FR" sz="2500" dirty="0" smtClean="0"/>
              <a:t>l‘éthyle, de l'alcool, de la glace) jusqu'au</a:t>
            </a:r>
          </a:p>
          <a:p>
            <a:pPr>
              <a:buNone/>
            </a:pPr>
            <a:r>
              <a:rPr lang="fr-FR" sz="2500" dirty="0" smtClean="0"/>
              <a:t>point ou la condensation se forme (p.ex.</a:t>
            </a:r>
          </a:p>
          <a:p>
            <a:pPr>
              <a:buNone/>
            </a:pPr>
            <a:r>
              <a:rPr lang="fr-FR" sz="2500" dirty="0" smtClean="0"/>
              <a:t>sur un miroir ou une surface métallique)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34</a:t>
            </a:fld>
            <a:endParaRPr lang="nl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711679" cy="478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L’eau</a:t>
            </a:r>
            <a:r>
              <a:rPr lang="nl-BE" dirty="0" smtClean="0"/>
              <a:t> dans </a:t>
            </a:r>
            <a:r>
              <a:rPr lang="nl-BE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dirty="0" smtClean="0"/>
              <a:t>Point de </a:t>
            </a:r>
            <a:r>
              <a:rPr lang="en-US" sz="2500" dirty="0" err="1" smtClean="0"/>
              <a:t>rosee</a:t>
            </a:r>
            <a:r>
              <a:rPr lang="en-US" sz="2500" dirty="0" smtClean="0"/>
              <a:t>:</a:t>
            </a:r>
          </a:p>
          <a:p>
            <a:r>
              <a:rPr lang="fr-FR" sz="2500" dirty="0" smtClean="0"/>
              <a:t>Relation entre </a:t>
            </a:r>
            <a:r>
              <a:rPr lang="fr-FR" sz="2500" dirty="0" err="1" smtClean="0"/>
              <a:t>temperature</a:t>
            </a:r>
            <a:r>
              <a:rPr lang="fr-FR" sz="2500" dirty="0" smtClean="0"/>
              <a:t>, </a:t>
            </a:r>
            <a:r>
              <a:rPr lang="fr-FR" sz="2500" dirty="0" err="1" smtClean="0"/>
              <a:t>humidite</a:t>
            </a:r>
            <a:r>
              <a:rPr lang="fr-FR" sz="2500" dirty="0" smtClean="0"/>
              <a:t> relative et point de</a:t>
            </a:r>
          </a:p>
          <a:p>
            <a:pPr>
              <a:buNone/>
            </a:pPr>
            <a:r>
              <a:rPr lang="en-US" sz="2500" dirty="0" err="1" smtClean="0"/>
              <a:t>rosee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35</a:t>
            </a:fld>
            <a:endParaRPr lang="nl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276872"/>
            <a:ext cx="454133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268760"/>
            <a:ext cx="2385586" cy="47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L’eau</a:t>
            </a:r>
            <a:r>
              <a:rPr lang="nl-BE" dirty="0" smtClean="0"/>
              <a:t> dans </a:t>
            </a:r>
            <a:r>
              <a:rPr lang="nl-BE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6059016" cy="492941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Temperature du </a:t>
            </a:r>
            <a:r>
              <a:rPr lang="en-US" dirty="0" err="1" smtClean="0"/>
              <a:t>thermomètre</a:t>
            </a:r>
            <a:r>
              <a:rPr lang="en-US" dirty="0" smtClean="0"/>
              <a:t> </a:t>
            </a:r>
            <a:r>
              <a:rPr lang="en-US" dirty="0" err="1" smtClean="0"/>
              <a:t>mouillé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principes</a:t>
            </a:r>
            <a:r>
              <a:rPr lang="en-US" dirty="0" smtClean="0"/>
              <a:t> </a:t>
            </a:r>
            <a:r>
              <a:rPr lang="en-US" dirty="0" err="1" smtClean="0"/>
              <a:t>généraux</a:t>
            </a:r>
            <a:r>
              <a:rPr lang="en-US" dirty="0" smtClean="0"/>
              <a:t>:</a:t>
            </a:r>
          </a:p>
          <a:p>
            <a:pPr lvl="1"/>
            <a:r>
              <a:rPr lang="fr-FR" dirty="0" smtClean="0"/>
              <a:t>L‘évaporation coute de l‘énergie (températures </a:t>
            </a:r>
            <a:r>
              <a:rPr lang="en-US" dirty="0" smtClean="0"/>
              <a:t>plus basses)</a:t>
            </a:r>
          </a:p>
          <a:p>
            <a:pPr lvl="1"/>
            <a:r>
              <a:rPr lang="fr-FR" dirty="0" smtClean="0"/>
              <a:t>L‘évaporation est plus intense lorsque l'air est sec</a:t>
            </a:r>
          </a:p>
          <a:p>
            <a:r>
              <a:rPr lang="en-US" dirty="0" err="1" smtClean="0"/>
              <a:t>Thermomètre</a:t>
            </a:r>
            <a:r>
              <a:rPr lang="en-US" dirty="0" smtClean="0"/>
              <a:t> </a:t>
            </a:r>
            <a:r>
              <a:rPr lang="en-US" dirty="0" err="1" smtClean="0"/>
              <a:t>mouillé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Un </a:t>
            </a:r>
            <a:r>
              <a:rPr lang="en-US" dirty="0" err="1" smtClean="0"/>
              <a:t>thermomètre</a:t>
            </a:r>
            <a:r>
              <a:rPr lang="en-US" dirty="0" smtClean="0"/>
              <a:t> normal (sec)</a:t>
            </a:r>
          </a:p>
          <a:p>
            <a:pPr lvl="1"/>
            <a:r>
              <a:rPr lang="fr-FR" dirty="0" smtClean="0"/>
              <a:t>Un thermomètre humide (par exemple un morceau de tissu qui est maintenu mouille)</a:t>
            </a:r>
          </a:p>
          <a:p>
            <a:pPr lvl="1"/>
            <a:r>
              <a:rPr lang="fr-FR" dirty="0" smtClean="0"/>
              <a:t>Une circulation d'air suffisante (par exemple avec </a:t>
            </a:r>
            <a:r>
              <a:rPr lang="en-US" dirty="0" smtClean="0"/>
              <a:t>un </a:t>
            </a:r>
            <a:r>
              <a:rPr lang="en-US" dirty="0" err="1" smtClean="0"/>
              <a:t>ventilateur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fr-FR" dirty="0" smtClean="0">
                <a:sym typeface="Wingdings" pitchFamily="2" charset="2"/>
              </a:rPr>
              <a:t> </a:t>
            </a:r>
            <a:r>
              <a:rPr lang="fr-FR" dirty="0" smtClean="0"/>
              <a:t>L'air plus sec signifie une plus grande</a:t>
            </a:r>
          </a:p>
          <a:p>
            <a:pPr>
              <a:buNone/>
            </a:pPr>
            <a:r>
              <a:rPr lang="en-US" dirty="0" smtClean="0"/>
              <a:t>difference de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36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L’eau</a:t>
            </a:r>
            <a:r>
              <a:rPr lang="nl-BE" dirty="0" smtClean="0"/>
              <a:t> dans </a:t>
            </a:r>
            <a:r>
              <a:rPr lang="nl-BE" dirty="0" err="1" smtClean="0"/>
              <a:t>l’atmosphère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83488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500" dirty="0" smtClean="0">
                <a:sym typeface="Wingdings" pitchFamily="2" charset="2"/>
              </a:rPr>
              <a:t> </a:t>
            </a:r>
            <a:r>
              <a:rPr lang="en-US" sz="2500" dirty="0" smtClean="0"/>
              <a:t>Difference </a:t>
            </a:r>
            <a:r>
              <a:rPr lang="en-US" sz="2500" dirty="0" err="1" smtClean="0"/>
              <a:t>conceptuelle</a:t>
            </a:r>
            <a:r>
              <a:rPr lang="en-US" sz="2500" dirty="0" smtClean="0"/>
              <a:t> entre </a:t>
            </a:r>
            <a:r>
              <a:rPr lang="fr-FR" sz="2500" dirty="0" smtClean="0"/>
              <a:t>la </a:t>
            </a:r>
            <a:r>
              <a:rPr lang="fr-FR" sz="2500" dirty="0" err="1" smtClean="0"/>
              <a:t>temperature</a:t>
            </a:r>
            <a:r>
              <a:rPr lang="fr-FR" sz="2500" dirty="0" smtClean="0"/>
              <a:t> du point de </a:t>
            </a:r>
            <a:r>
              <a:rPr lang="en-US" sz="2500" dirty="0" err="1" smtClean="0"/>
              <a:t>rosee</a:t>
            </a:r>
            <a:r>
              <a:rPr lang="en-US" sz="2500" dirty="0" smtClean="0"/>
              <a:t> (Td) et temperature du </a:t>
            </a:r>
            <a:r>
              <a:rPr lang="en-US" sz="2500" dirty="0" err="1" smtClean="0"/>
              <a:t>thermometre</a:t>
            </a:r>
            <a:r>
              <a:rPr lang="en-US" sz="2500" dirty="0" smtClean="0"/>
              <a:t> </a:t>
            </a:r>
            <a:r>
              <a:rPr lang="en-US" sz="2500" dirty="0" err="1" smtClean="0"/>
              <a:t>mouille</a:t>
            </a:r>
            <a:r>
              <a:rPr lang="en-US" sz="2500" dirty="0" smtClean="0"/>
              <a:t> (</a:t>
            </a:r>
            <a:r>
              <a:rPr lang="en-US" sz="2500" dirty="0" err="1" smtClean="0"/>
              <a:t>Tw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37</a:t>
            </a:fld>
            <a:endParaRPr lang="nl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835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Stabilité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Stabilité atmosphérique: </a:t>
            </a:r>
          </a:p>
          <a:p>
            <a:r>
              <a:rPr lang="fr-FR" sz="2200" dirty="0" smtClean="0"/>
              <a:t>concept central en climatologie et météorologie</a:t>
            </a:r>
          </a:p>
          <a:p>
            <a:r>
              <a:rPr lang="fr-FR" sz="2200" dirty="0" smtClean="0"/>
              <a:t>Détermine si / comment les masses d'air se déplacent verticalement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phénomènes météorologiques comme les nuages et les précipitations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38</a:t>
            </a:fld>
            <a:endParaRPr lang="nl-BE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140968"/>
            <a:ext cx="7207546" cy="352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Stabilité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39</a:t>
            </a:fld>
            <a:endParaRPr lang="nl-B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Stabilité atmosphérique: Exemple </a:t>
            </a:r>
            <a:r>
              <a:rPr lang="fr-FR" sz="2500" dirty="0"/>
              <a:t>intuitif</a:t>
            </a:r>
          </a:p>
          <a:p>
            <a:r>
              <a:rPr lang="fr-FR" sz="2000" dirty="0"/>
              <a:t>Équivalent mécanique: </a:t>
            </a:r>
            <a:r>
              <a:rPr lang="fr-FR" sz="2000" dirty="0" smtClean="0"/>
              <a:t>une boule </a:t>
            </a:r>
            <a:r>
              <a:rPr lang="fr-FR" sz="2000" dirty="0"/>
              <a:t>et un bol</a:t>
            </a:r>
          </a:p>
        </p:txBody>
      </p:sp>
      <p:pic>
        <p:nvPicPr>
          <p:cNvPr id="8" name="Picture 2" descr="1j20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2357"/>
            <a:ext cx="61976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Pression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500" dirty="0" smtClean="0"/>
              <a:t>L'épaisseur de la couche atmosphérique peut être quantifiée par la pression d'air:</a:t>
            </a:r>
          </a:p>
          <a:p>
            <a:endParaRPr lang="fr-FR" sz="2500" dirty="0" smtClean="0"/>
          </a:p>
          <a:p>
            <a:pPr lvl="1"/>
            <a:r>
              <a:rPr lang="fr-FR" sz="2100" dirty="0" smtClean="0"/>
              <a:t>Pression (p) est la force par unité de surface (A) perpendiculaire à la direction de la force</a:t>
            </a:r>
          </a:p>
          <a:p>
            <a:pPr lvl="1"/>
            <a:r>
              <a:rPr lang="fr-FR" sz="2100" dirty="0" smtClean="0"/>
              <a:t>La force est la force gravitationnelle: masse de l'air (m), multipliée le pesanteur (g; 9.8 N/kg)</a:t>
            </a:r>
          </a:p>
          <a:p>
            <a:r>
              <a:rPr lang="fr-FR" sz="2500" dirty="0" smtClean="0"/>
              <a:t>Mesurer la pression: principe d'un baromètre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</a:t>
            </a:fld>
            <a:endParaRPr lang="nl-BE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28800"/>
            <a:ext cx="14484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437112"/>
            <a:ext cx="311541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4355976" y="44829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smtClean="0"/>
              <a:t>Équilibre: p</a:t>
            </a:r>
            <a:r>
              <a:rPr lang="fr-BE" baseline="-25000" dirty="0" smtClean="0"/>
              <a:t>A</a:t>
            </a:r>
            <a:r>
              <a:rPr lang="fr-BE" dirty="0" smtClean="0"/>
              <a:t> = p</a:t>
            </a:r>
            <a:r>
              <a:rPr lang="fr-BE" baseline="-25000" dirty="0" smtClean="0"/>
              <a:t>B</a:t>
            </a:r>
          </a:p>
          <a:p>
            <a:r>
              <a:rPr lang="fr-BE" dirty="0" smtClean="0"/>
              <a:t>p</a:t>
            </a:r>
            <a:r>
              <a:rPr lang="fr-BE" baseline="-25000" dirty="0" smtClean="0"/>
              <a:t>A</a:t>
            </a:r>
            <a:r>
              <a:rPr lang="fr-BE" dirty="0" smtClean="0"/>
              <a:t> = H x g x </a:t>
            </a:r>
            <a:r>
              <a:rPr lang="el-GR" dirty="0" smtClean="0"/>
              <a:t>ρ</a:t>
            </a:r>
            <a:r>
              <a:rPr lang="fr-BE" baseline="-25000" dirty="0" smtClean="0"/>
              <a:t>Hg</a:t>
            </a:r>
          </a:p>
          <a:p>
            <a:r>
              <a:rPr lang="fr-BE" dirty="0" smtClean="0"/>
              <a:t>p</a:t>
            </a:r>
            <a:r>
              <a:rPr lang="fr-BE" baseline="-25000" dirty="0" smtClean="0"/>
              <a:t>A </a:t>
            </a:r>
            <a:r>
              <a:rPr lang="fr-BE" dirty="0" smtClean="0"/>
              <a:t>= 0.76 m x 13600 kg/m³ * 9.8 N/m²</a:t>
            </a:r>
          </a:p>
          <a:p>
            <a:r>
              <a:rPr lang="fr-BE" dirty="0" smtClean="0"/>
              <a:t>p</a:t>
            </a:r>
            <a:r>
              <a:rPr lang="fr-BE" baseline="-25000" dirty="0" smtClean="0"/>
              <a:t>A </a:t>
            </a:r>
            <a:r>
              <a:rPr lang="fr-BE" dirty="0" smtClean="0"/>
              <a:t>= 1013 </a:t>
            </a:r>
            <a:r>
              <a:rPr lang="fr-BE" dirty="0" err="1" smtClean="0"/>
              <a:t>hPa</a:t>
            </a:r>
            <a:r>
              <a:rPr lang="fr-BE" dirty="0" smtClean="0"/>
              <a:t> (ou 1013*x10</a:t>
            </a:r>
            <a:r>
              <a:rPr lang="fr-BE" baseline="30000" dirty="0" smtClean="0"/>
              <a:t>5 </a:t>
            </a:r>
            <a:r>
              <a:rPr lang="fr-BE" dirty="0" smtClean="0"/>
              <a:t>N/m²)</a:t>
            </a:r>
          </a:p>
          <a:p>
            <a:r>
              <a:rPr lang="fr-BE" dirty="0" err="1" smtClean="0"/>
              <a:t>p</a:t>
            </a:r>
            <a:r>
              <a:rPr lang="fr-BE" baseline="-25000" dirty="0" err="1" smtClean="0"/>
              <a:t>A</a:t>
            </a:r>
            <a:r>
              <a:rPr lang="fr-BE" baseline="-25000" dirty="0" smtClean="0"/>
              <a:t> </a:t>
            </a:r>
            <a:r>
              <a:rPr lang="fr-BE" dirty="0" smtClean="0"/>
              <a:t>= 1.013 bar</a:t>
            </a:r>
          </a:p>
          <a:p>
            <a:r>
              <a:rPr lang="fr-BE" dirty="0" smtClean="0"/>
              <a:t>p</a:t>
            </a:r>
            <a:r>
              <a:rPr lang="fr-BE" baseline="-25000" dirty="0" smtClean="0"/>
              <a:t>A </a:t>
            </a:r>
            <a:r>
              <a:rPr lang="fr-BE" dirty="0" smtClean="0"/>
              <a:t>= 1 </a:t>
            </a:r>
            <a:r>
              <a:rPr lang="fr-BE" dirty="0" err="1" smtClean="0"/>
              <a:t>atm</a:t>
            </a:r>
            <a:endParaRPr lang="fr-BE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971600" y="5229200"/>
            <a:ext cx="288032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7504" y="4725144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 err="1" smtClean="0"/>
              <a:t>typiquement</a:t>
            </a:r>
            <a:r>
              <a:rPr lang="nl-BE" sz="1500" dirty="0" smtClean="0"/>
              <a:t> </a:t>
            </a:r>
            <a:br>
              <a:rPr lang="nl-BE" sz="1500" dirty="0" smtClean="0"/>
            </a:br>
            <a:r>
              <a:rPr lang="nl-BE" sz="1500" dirty="0" smtClean="0"/>
              <a:t>~ 76 cm</a:t>
            </a:r>
            <a:endParaRPr lang="fr-BE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Stabilité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40</a:t>
            </a:fld>
            <a:endParaRPr lang="nl-B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Stabilité atmosphérique: Exemple </a:t>
            </a:r>
            <a:r>
              <a:rPr lang="fr-FR" sz="2500" dirty="0"/>
              <a:t>intuitif</a:t>
            </a:r>
          </a:p>
          <a:p>
            <a:r>
              <a:rPr lang="fr-FR" sz="2000" dirty="0"/>
              <a:t>L'air de l'atmosphère a un certain gradient de température</a:t>
            </a:r>
          </a:p>
          <a:p>
            <a:r>
              <a:rPr lang="fr-FR" sz="2000" dirty="0"/>
              <a:t>Une bulle d'air qui s'élève a </a:t>
            </a:r>
            <a:r>
              <a:rPr lang="fr-FR" sz="2000" dirty="0" smtClean="0"/>
              <a:t>aussi </a:t>
            </a:r>
            <a:r>
              <a:rPr lang="fr-FR" sz="2000" dirty="0"/>
              <a:t>un certain gradient de température </a:t>
            </a:r>
            <a:r>
              <a:rPr lang="fr-FR" sz="2000" dirty="0" smtClean="0"/>
              <a:t>(cf. ‘Lapse Rate’)</a:t>
            </a:r>
            <a:endParaRPr lang="fr-FR" sz="2000" dirty="0"/>
          </a:p>
          <a:p>
            <a:r>
              <a:rPr lang="fr-FR" sz="2000" dirty="0"/>
              <a:t>Instable: tant que la bulle d'air reste plus chaude que l'atmosphère environnante, elle continuera d'augmenter</a:t>
            </a:r>
          </a:p>
          <a:p>
            <a:r>
              <a:rPr lang="fr-FR" sz="2000" dirty="0"/>
              <a:t>Stable: lorsque la bulle d'air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devient </a:t>
            </a:r>
            <a:r>
              <a:rPr lang="fr-FR" sz="2000" dirty="0"/>
              <a:t>plus froide que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l'atmosphère </a:t>
            </a:r>
            <a:r>
              <a:rPr lang="fr-FR" sz="2000" dirty="0"/>
              <a:t>environnante,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elle </a:t>
            </a:r>
            <a:r>
              <a:rPr lang="fr-FR" sz="2000" dirty="0"/>
              <a:t>retourne à sa position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d'équilibre</a:t>
            </a:r>
          </a:p>
          <a:p>
            <a:pPr marL="0" indent="0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 Comment </a:t>
            </a:r>
            <a:r>
              <a:rPr lang="fr-FR" sz="2000" dirty="0">
                <a:sym typeface="Wingdings" panose="05000000000000000000" pitchFamily="2" charset="2"/>
              </a:rPr>
              <a:t>pouvons-nous </a:t>
            </a:r>
            <a:r>
              <a:rPr lang="fr-FR" sz="2000" dirty="0" smtClean="0">
                <a:sym typeface="Wingdings" panose="05000000000000000000" pitchFamily="2" charset="2"/>
              </a:rPr>
              <a:t/>
            </a:r>
            <a:br>
              <a:rPr lang="fr-FR" sz="2000" dirty="0" smtClean="0">
                <a:sym typeface="Wingdings" panose="05000000000000000000" pitchFamily="2" charset="2"/>
              </a:rPr>
            </a:br>
            <a:r>
              <a:rPr lang="fr-FR" sz="2000" dirty="0" smtClean="0">
                <a:sym typeface="Wingdings" panose="05000000000000000000" pitchFamily="2" charset="2"/>
              </a:rPr>
              <a:t>quantifier </a:t>
            </a:r>
            <a:r>
              <a:rPr lang="fr-FR" sz="2000" dirty="0">
                <a:sym typeface="Wingdings" panose="05000000000000000000" pitchFamily="2" charset="2"/>
              </a:rPr>
              <a:t>et calculer ces </a:t>
            </a:r>
            <a:r>
              <a:rPr lang="fr-FR" sz="2000" dirty="0" smtClean="0">
                <a:sym typeface="Wingdings" panose="05000000000000000000" pitchFamily="2" charset="2"/>
              </a:rPr>
              <a:t/>
            </a:r>
            <a:br>
              <a:rPr lang="fr-FR" sz="2000" dirty="0" smtClean="0">
                <a:sym typeface="Wingdings" panose="05000000000000000000" pitchFamily="2" charset="2"/>
              </a:rPr>
            </a:br>
            <a:r>
              <a:rPr lang="fr-FR" sz="2000" dirty="0" smtClean="0">
                <a:sym typeface="Wingdings" panose="05000000000000000000" pitchFamily="2" charset="2"/>
              </a:rPr>
              <a:t>(in)stabilités?</a:t>
            </a:r>
            <a:endParaRPr lang="fr-FR" sz="2000" dirty="0" smtClean="0"/>
          </a:p>
        </p:txBody>
      </p:sp>
      <p:pic>
        <p:nvPicPr>
          <p:cNvPr id="7" name="Picture 2" descr="image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97801"/>
            <a:ext cx="4896394" cy="332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Stabilité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point de </a:t>
            </a:r>
            <a:r>
              <a:rPr lang="en-GB" sz="2200" dirty="0" err="1"/>
              <a:t>départ</a:t>
            </a:r>
            <a:r>
              <a:rPr lang="en-GB" sz="2200" dirty="0" smtClean="0"/>
              <a:t>: </a:t>
            </a:r>
            <a:r>
              <a:rPr lang="fr-FR" sz="2200" dirty="0"/>
              <a:t>Premier principe de la thermodynamique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200" dirty="0" smtClean="0">
                <a:sym typeface="Wingdings" panose="05000000000000000000" pitchFamily="2" charset="2"/>
              </a:rPr>
              <a:t>Dans </a:t>
            </a:r>
            <a:r>
              <a:rPr lang="fr-FR" sz="2200" dirty="0">
                <a:sym typeface="Wingdings" panose="05000000000000000000" pitchFamily="2" charset="2"/>
              </a:rPr>
              <a:t>un système isolé, l'énergie interne </a:t>
            </a:r>
            <a:r>
              <a:rPr lang="fr-FR" sz="2200" dirty="0" smtClean="0">
                <a:sym typeface="Wingdings" panose="05000000000000000000" pitchFamily="2" charset="2"/>
              </a:rPr>
              <a:t>(U) reste constante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200" dirty="0" smtClean="0">
                <a:sym typeface="Wingdings" panose="05000000000000000000" pitchFamily="2" charset="2"/>
              </a:rPr>
              <a:t>Ou:</a:t>
            </a:r>
            <a:br>
              <a:rPr lang="fr-FR" sz="2200" dirty="0" smtClean="0">
                <a:sym typeface="Wingdings" panose="05000000000000000000" pitchFamily="2" charset="2"/>
              </a:rPr>
            </a:br>
            <a:r>
              <a:rPr lang="fr-FR" sz="2200" dirty="0" smtClean="0">
                <a:sym typeface="Wingdings" panose="05000000000000000000" pitchFamily="2" charset="2"/>
              </a:rPr>
              <a:t/>
            </a:r>
            <a:br>
              <a:rPr lang="fr-FR" sz="2200" dirty="0" smtClean="0">
                <a:sym typeface="Wingdings" panose="05000000000000000000" pitchFamily="2" charset="2"/>
              </a:rPr>
            </a:br>
            <a:r>
              <a:rPr lang="fr-FR" sz="2200" dirty="0" smtClean="0">
                <a:sym typeface="Wingdings" panose="05000000000000000000" pitchFamily="2" charset="2"/>
              </a:rPr>
              <a:t>avec </a:t>
            </a:r>
            <a:r>
              <a:rPr lang="fr-FR" sz="2200" dirty="0" err="1" smtClean="0">
                <a:sym typeface="Wingdings" panose="05000000000000000000" pitchFamily="2" charset="2"/>
              </a:rPr>
              <a:t>dQ</a:t>
            </a:r>
            <a:r>
              <a:rPr lang="fr-FR" sz="2200" dirty="0">
                <a:sym typeface="Wingdings" panose="05000000000000000000" pitchFamily="2" charset="2"/>
              </a:rPr>
              <a:t> </a:t>
            </a:r>
            <a:r>
              <a:rPr lang="fr-FR" sz="2200" dirty="0" smtClean="0">
                <a:sym typeface="Wingdings" panose="05000000000000000000" pitchFamily="2" charset="2"/>
              </a:rPr>
              <a:t>la </a:t>
            </a:r>
            <a:r>
              <a:rPr lang="fr-FR" sz="2200" dirty="0">
                <a:sym typeface="Wingdings" panose="05000000000000000000" pitchFamily="2" charset="2"/>
              </a:rPr>
              <a:t>chaleur ajoutée au système, </a:t>
            </a:r>
            <a:r>
              <a:rPr lang="fr-FR" sz="2200" dirty="0" err="1">
                <a:sym typeface="Wingdings" panose="05000000000000000000" pitchFamily="2" charset="2"/>
              </a:rPr>
              <a:t>dU</a:t>
            </a:r>
            <a:r>
              <a:rPr lang="fr-FR" sz="2200" dirty="0">
                <a:sym typeface="Wingdings" panose="05000000000000000000" pitchFamily="2" charset="2"/>
              </a:rPr>
              <a:t> le changement d'énergie interne du système et </a:t>
            </a:r>
            <a:r>
              <a:rPr lang="fr-FR" sz="2200" dirty="0" err="1">
                <a:sym typeface="Wingdings" panose="05000000000000000000" pitchFamily="2" charset="2"/>
              </a:rPr>
              <a:t>dW</a:t>
            </a:r>
            <a:r>
              <a:rPr lang="fr-FR" sz="2200" dirty="0">
                <a:sym typeface="Wingdings" panose="05000000000000000000" pitchFamily="2" charset="2"/>
              </a:rPr>
              <a:t> le travail effectué par le système sur </a:t>
            </a:r>
            <a:r>
              <a:rPr lang="fr-FR" sz="2200" dirty="0" smtClean="0">
                <a:sym typeface="Wingdings" panose="05000000000000000000" pitchFamily="2" charset="2"/>
              </a:rPr>
              <a:t>l'environnement (unités: J)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200" dirty="0"/>
              <a:t>Dans notre cas "le système" est une quantité d'air qui se comporte comme un gaz parfait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41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188754"/>
            <a:ext cx="1981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Gradient </a:t>
            </a:r>
            <a:r>
              <a:rPr lang="en-GB" dirty="0" err="1" smtClean="0"/>
              <a:t>Adiabatique</a:t>
            </a:r>
            <a:r>
              <a:rPr lang="en-GB" dirty="0" smtClean="0"/>
              <a:t> sec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6752"/>
            <a:ext cx="8239729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/>
              <a:t>Application importante: le gradient de température adiabatique sec</a:t>
            </a:r>
          </a:p>
          <a:p>
            <a:pPr marL="400050" lvl="1" indent="0">
              <a:buNone/>
            </a:pPr>
            <a:r>
              <a:rPr lang="fr-FR" sz="2500" dirty="0"/>
              <a:t>= Le changement de température avec l'altitude d'une bulle d'air lorsqu'il n'y a pas d'échange de chaleur avec l'environnement (</a:t>
            </a:r>
            <a:r>
              <a:rPr lang="fr-FR" sz="2500" dirty="0" err="1"/>
              <a:t>dQ</a:t>
            </a:r>
            <a:r>
              <a:rPr lang="fr-FR" sz="2500" dirty="0"/>
              <a:t> = 0</a:t>
            </a:r>
            <a:r>
              <a:rPr lang="fr-FR" sz="2500" dirty="0" smtClean="0"/>
              <a:t>)</a:t>
            </a:r>
            <a:endParaRPr lang="en-GB" sz="2500" dirty="0" smtClean="0"/>
          </a:p>
          <a:p>
            <a:pPr marL="0" indent="0">
              <a:buNone/>
            </a:pPr>
            <a:r>
              <a:rPr lang="en-GB" sz="2900" dirty="0" smtClean="0">
                <a:sym typeface="Wingdings" pitchFamily="2" charset="2"/>
              </a:rPr>
              <a:t> </a:t>
            </a:r>
            <a:r>
              <a:rPr lang="en-GB" sz="2900" i="1" dirty="0" err="1" smtClean="0">
                <a:sym typeface="Wingdings" pitchFamily="2" charset="2"/>
              </a:rPr>
              <a:t>dU</a:t>
            </a:r>
            <a:r>
              <a:rPr lang="en-GB" sz="2900" i="1" dirty="0" smtClean="0">
                <a:sym typeface="Wingdings" pitchFamily="2" charset="2"/>
              </a:rPr>
              <a:t> = </a:t>
            </a:r>
            <a:r>
              <a:rPr lang="en-GB" sz="2900" i="1" dirty="0" err="1" smtClean="0">
                <a:sym typeface="Wingdings" pitchFamily="2" charset="2"/>
              </a:rPr>
              <a:t>dW</a:t>
            </a:r>
            <a:endParaRPr lang="fr-FR" sz="29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42</a:t>
            </a:fld>
            <a:endParaRPr lang="nl-BE"/>
          </a:p>
        </p:txBody>
      </p:sp>
      <p:pic>
        <p:nvPicPr>
          <p:cNvPr id="1026" name="Picture 2" descr="Image result for colablikje"/>
          <p:cNvPicPr>
            <a:picLocks noChangeAspect="1" noChangeArrowheads="1"/>
          </p:cNvPicPr>
          <p:nvPr/>
        </p:nvPicPr>
        <p:blipFill>
          <a:blip r:embed="rId2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3148856" cy="31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2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Stabilité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fr-FR" sz="2200" dirty="0"/>
              <a:t>Le </a:t>
            </a:r>
            <a:r>
              <a:rPr lang="fr-FR" sz="2200" dirty="0" smtClean="0"/>
              <a:t>travail (</a:t>
            </a:r>
            <a:r>
              <a:rPr lang="fr-FR" sz="2200" dirty="0" err="1" smtClean="0"/>
              <a:t>dW</a:t>
            </a:r>
            <a:r>
              <a:rPr lang="fr-FR" sz="2200" dirty="0" smtClean="0"/>
              <a:t>) </a:t>
            </a:r>
            <a:r>
              <a:rPr lang="fr-FR" sz="2200" dirty="0"/>
              <a:t>est défini comme </a:t>
            </a:r>
            <a:r>
              <a:rPr lang="fr-FR" sz="2200" dirty="0" smtClean="0"/>
              <a:t>force </a:t>
            </a:r>
            <a:r>
              <a:rPr lang="fr-FR" sz="2200" dirty="0"/>
              <a:t>multiplié par </a:t>
            </a:r>
            <a:r>
              <a:rPr lang="fr-FR" sz="2200" dirty="0" smtClean="0"/>
              <a:t>la </a:t>
            </a:r>
            <a:r>
              <a:rPr lang="fr-FR" sz="2200" dirty="0"/>
              <a:t>distance de déplacement</a:t>
            </a:r>
          </a:p>
          <a:p>
            <a:r>
              <a:rPr lang="fr-FR" sz="2200" dirty="0"/>
              <a:t>Pour un </a:t>
            </a:r>
            <a:r>
              <a:rPr lang="fr-FR" sz="2200" dirty="0" smtClean="0"/>
              <a:t>gaz </a:t>
            </a:r>
            <a:r>
              <a:rPr lang="fr-FR" sz="2200" dirty="0"/>
              <a:t>le travail est l'expansion contre une pression </a:t>
            </a:r>
            <a:r>
              <a:rPr lang="fr-FR" sz="2200" dirty="0" smtClean="0"/>
              <a:t>environnementale</a:t>
            </a:r>
          </a:p>
          <a:p>
            <a:r>
              <a:rPr lang="fr-FR" sz="2200" dirty="0" smtClean="0"/>
              <a:t>Supposons un pavé droit qui </a:t>
            </a:r>
            <a:r>
              <a:rPr lang="fr-FR" sz="2200" dirty="0"/>
              <a:t>se dilate sur une distance </a:t>
            </a:r>
            <a:r>
              <a:rPr lang="fr-FR" sz="2200" dirty="0" smtClean="0"/>
              <a:t>‘dx’. Cette </a:t>
            </a:r>
            <a:r>
              <a:rPr lang="fr-FR" sz="2200" dirty="0"/>
              <a:t>expansion nécessite une force </a:t>
            </a:r>
            <a:r>
              <a:rPr lang="fr-FR" sz="2200" dirty="0" smtClean="0"/>
              <a:t>car elle </a:t>
            </a:r>
            <a:r>
              <a:rPr lang="fr-FR" sz="2200" dirty="0"/>
              <a:t>se produit contre la pression environnementale </a:t>
            </a:r>
            <a:r>
              <a:rPr lang="fr-FR" sz="2200" dirty="0" smtClean="0"/>
              <a:t>‘p’: </a:t>
            </a:r>
            <a:r>
              <a:rPr lang="fr-FR" sz="2200" i="1" dirty="0" smtClean="0"/>
              <a:t>F= </a:t>
            </a:r>
            <a:r>
              <a:rPr lang="fr-FR" sz="2200" i="1" dirty="0" err="1" smtClean="0"/>
              <a:t>pA</a:t>
            </a:r>
            <a:r>
              <a:rPr lang="fr-FR" sz="2200" dirty="0" smtClean="0"/>
              <a:t> (avec A la surface du pavé)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43</a:t>
            </a:fld>
            <a:endParaRPr lang="nl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722846"/>
            <a:ext cx="5904656" cy="30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Gradient </a:t>
            </a:r>
            <a:r>
              <a:rPr lang="en-GB" dirty="0" err="1" smtClean="0"/>
              <a:t>Adiabatique</a:t>
            </a:r>
            <a:r>
              <a:rPr lang="en-GB" dirty="0" smtClean="0"/>
              <a:t> sec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482952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500" dirty="0" smtClean="0"/>
              <a:t>le déclin sec de la température (« Dry Lapse Rate »): </a:t>
            </a:r>
            <a:br>
              <a:rPr lang="fr-FR" sz="2500" dirty="0" smtClean="0"/>
            </a:br>
            <a:endParaRPr lang="fr-FR" sz="2500" dirty="0" smtClean="0"/>
          </a:p>
          <a:p>
            <a:endParaRPr lang="fr-FR" sz="2200" dirty="0" smtClean="0"/>
          </a:p>
          <a:p>
            <a:r>
              <a:rPr lang="fr-FR" sz="2200" dirty="0" smtClean="0"/>
              <a:t>Avec g la constante gravitationnelle et c</a:t>
            </a:r>
            <a:r>
              <a:rPr lang="fr-FR" sz="2200" baseline="-25000" dirty="0" smtClean="0"/>
              <a:t>p</a:t>
            </a:r>
            <a:r>
              <a:rPr lang="fr-FR" sz="2200" dirty="0" smtClean="0"/>
              <a:t> la chaleur spécifique à pression constante</a:t>
            </a:r>
          </a:p>
          <a:p>
            <a:r>
              <a:rPr lang="fr-FR" sz="2200" dirty="0" smtClean="0"/>
              <a:t>Lorsque </a:t>
            </a:r>
            <a:r>
              <a:rPr lang="fr-FR" sz="2200" dirty="0"/>
              <a:t>nous remplissons ces constantes nous </a:t>
            </a:r>
            <a:r>
              <a:rPr lang="fr-FR" sz="2200" dirty="0" smtClean="0"/>
              <a:t>obtenons </a:t>
            </a:r>
            <a:br>
              <a:rPr lang="fr-FR" sz="2200" dirty="0" smtClean="0"/>
            </a:br>
            <a:r>
              <a:rPr lang="el-GR" sz="2200" dirty="0" smtClean="0"/>
              <a:t>Γ</a:t>
            </a:r>
            <a:r>
              <a:rPr lang="en-GB" sz="2200" baseline="-25000" dirty="0" smtClean="0"/>
              <a:t>d</a:t>
            </a:r>
            <a:r>
              <a:rPr lang="en-GB" sz="2200" dirty="0" smtClean="0"/>
              <a:t> ≈ 9.8 K km</a:t>
            </a:r>
            <a:r>
              <a:rPr lang="en-GB" sz="2200" baseline="30000" dirty="0" smtClean="0"/>
              <a:t>-1</a:t>
            </a:r>
          </a:p>
          <a:p>
            <a:r>
              <a:rPr lang="fr-FR" sz="2200" dirty="0"/>
              <a:t>Ainsi, une bulle d'air se refroidit avec </a:t>
            </a:r>
            <a:r>
              <a:rPr lang="fr-FR" sz="2200" dirty="0" smtClean="0"/>
              <a:t>9.8 </a:t>
            </a:r>
            <a:r>
              <a:rPr lang="fr-FR" sz="2200" dirty="0"/>
              <a:t>K par kilomètre qu'elle soulève (quand il n'y a pas d'échange de chaleur avec l'environnement et pas de condensation</a:t>
            </a:r>
            <a:r>
              <a:rPr lang="fr-FR" sz="2200" dirty="0" smtClean="0"/>
              <a:t>)</a:t>
            </a:r>
          </a:p>
          <a:p>
            <a:r>
              <a:rPr lang="fr-FR" sz="2200" dirty="0" smtClean="0"/>
              <a:t>Explication physique: une bulle d'air ascendante se dilate en raison d'une pression d'air inférieure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bulle d'air fait du travail (</a:t>
            </a:r>
            <a:r>
              <a:rPr lang="fr-FR" sz="2200" dirty="0" err="1" smtClean="0"/>
              <a:t>dW</a:t>
            </a:r>
            <a:r>
              <a:rPr lang="fr-FR" sz="2200" dirty="0" smtClean="0"/>
              <a:t>) </a:t>
            </a:r>
            <a:r>
              <a:rPr lang="fr-FR" sz="2200" dirty="0" smtClean="0">
                <a:sym typeface="Wingdings" pitchFamily="2" charset="2"/>
              </a:rPr>
              <a:t> Nécessite de l'énergie  abaissement de la température</a:t>
            </a:r>
            <a:endParaRPr lang="fr-FR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44</a:t>
            </a:fld>
            <a:endParaRPr lang="nl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628800"/>
            <a:ext cx="792088" cy="626783"/>
          </a:xfrm>
          <a:prstGeom prst="rect">
            <a:avLst/>
          </a:prstGeom>
        </p:spPr>
      </p:pic>
      <p:pic>
        <p:nvPicPr>
          <p:cNvPr id="9" name="Picture 8" descr="p_vs_h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5868144" y="1271166"/>
            <a:ext cx="311891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7427600" y="2924944"/>
            <a:ext cx="816808" cy="73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596336" y="4653135"/>
            <a:ext cx="432048" cy="360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10800000">
            <a:off x="7668345" y="4077072"/>
            <a:ext cx="288032" cy="50405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308306" y="2780928"/>
            <a:ext cx="360038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12360" y="2564904"/>
            <a:ext cx="0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028384" y="2780928"/>
            <a:ext cx="288032" cy="368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092280" y="3284984"/>
            <a:ext cx="51244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100392" y="3284984"/>
            <a:ext cx="495672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308304" y="3501008"/>
            <a:ext cx="360038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12360" y="3501008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028384" y="3501008"/>
            <a:ext cx="288032" cy="3516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4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Gradient </a:t>
            </a:r>
            <a:r>
              <a:rPr lang="en-GB" dirty="0" err="1" smtClean="0"/>
              <a:t>Adiabatique</a:t>
            </a:r>
            <a:r>
              <a:rPr lang="en-GB" dirty="0" smtClean="0"/>
              <a:t> sec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48295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/>
            </a:r>
            <a:br>
              <a:rPr lang="fr-FR" sz="2500" dirty="0" smtClean="0"/>
            </a:br>
            <a:endParaRPr lang="fr-FR" sz="25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fr-FR" sz="2200" dirty="0" smtClean="0"/>
              <a:t>Le ‘d’ dans </a:t>
            </a:r>
            <a:r>
              <a:rPr lang="el-GR" sz="2200" dirty="0" smtClean="0"/>
              <a:t>Γ</a:t>
            </a:r>
            <a:r>
              <a:rPr lang="en-GB" sz="2200" baseline="-25000" dirty="0" smtClean="0"/>
              <a:t>d</a:t>
            </a:r>
            <a:r>
              <a:rPr lang="en-GB" sz="2200" dirty="0" smtClean="0"/>
              <a:t> </a:t>
            </a:r>
            <a:r>
              <a:rPr lang="en-GB" sz="2200" dirty="0" err="1" smtClean="0"/>
              <a:t>indiques</a:t>
            </a:r>
            <a:r>
              <a:rPr lang="en-GB" sz="2200" dirty="0" smtClean="0"/>
              <a:t> </a:t>
            </a:r>
            <a:r>
              <a:rPr lang="en-GB" sz="2200" dirty="0" err="1" smtClean="0"/>
              <a:t>que</a:t>
            </a:r>
            <a:r>
              <a:rPr lang="en-GB" sz="2200" dirty="0" smtClean="0"/>
              <a:t> </a:t>
            </a:r>
            <a:r>
              <a:rPr lang="en-GB" sz="2200" dirty="0" err="1" smtClean="0"/>
              <a:t>c’est</a:t>
            </a:r>
            <a:r>
              <a:rPr lang="en-GB" sz="2200" dirty="0" smtClean="0"/>
              <a:t> le gradient adiabatic sec (‘dry’) </a:t>
            </a:r>
            <a:r>
              <a:rPr lang="en-GB" sz="2200" dirty="0" smtClean="0">
                <a:sym typeface="Wingdings" pitchFamily="2" charset="2"/>
              </a:rPr>
              <a:t> </a:t>
            </a:r>
            <a:r>
              <a:rPr lang="fr-FR" sz="2100" dirty="0" smtClean="0">
                <a:sym typeface="Wingdings" pitchFamily="2" charset="2"/>
              </a:rPr>
              <a:t>Gradient adiabatique humide (voir plus loin)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fr-FR" sz="2100" dirty="0" smtClean="0">
                <a:sym typeface="Wingdings" pitchFamily="2" charset="2"/>
              </a:rPr>
              <a:t>Adiabatique signifie pas d'échange d'énergie, mais:</a:t>
            </a:r>
          </a:p>
          <a:p>
            <a:pPr marL="742950" lvl="2" indent="-342900"/>
            <a:r>
              <a:rPr lang="fr-FR" sz="2100" dirty="0" smtClean="0">
                <a:sym typeface="Wingdings" pitchFamily="2" charset="2"/>
              </a:rPr>
              <a:t>l'air absorbe et émet des rayonnements</a:t>
            </a:r>
          </a:p>
          <a:p>
            <a:pPr marL="742950" lvl="2" indent="-342900"/>
            <a:r>
              <a:rPr lang="fr-FR" sz="2100" dirty="0" smtClean="0">
                <a:sym typeface="Wingdings" pitchFamily="2" charset="2"/>
              </a:rPr>
              <a:t>mélange des masses d'air</a:t>
            </a:r>
          </a:p>
          <a:p>
            <a:pPr marL="742950" lvl="2" indent="-342900">
              <a:buNone/>
            </a:pPr>
            <a:r>
              <a:rPr lang="fr-FR" sz="2100" dirty="0" smtClean="0">
                <a:sym typeface="Wingdings" pitchFamily="2" charset="2"/>
              </a:rPr>
              <a:t> Est-il réaliste de supposer qu'il n'y a pas d'échange d'énergie?</a:t>
            </a:r>
          </a:p>
          <a:p>
            <a:pPr marL="742950" lvl="2" indent="-342900">
              <a:buNone/>
            </a:pPr>
            <a:r>
              <a:rPr lang="fr-FR" sz="1700" dirty="0" smtClean="0">
                <a:sym typeface="Wingdings" pitchFamily="2" charset="2"/>
              </a:rPr>
              <a:t>	</a:t>
            </a:r>
            <a:r>
              <a:rPr lang="fr-FR" sz="2100" dirty="0" smtClean="0">
                <a:sym typeface="Wingdings" pitchFamily="2" charset="2"/>
              </a:rPr>
              <a:t>Oui: Lorsque le déplacement vertical se produit assez vite</a:t>
            </a:r>
          </a:p>
          <a:p>
            <a:endParaRPr lang="en-GB" sz="2200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45</a:t>
            </a:fld>
            <a:endParaRPr lang="nl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150491"/>
            <a:ext cx="1095375" cy="866775"/>
          </a:xfrm>
          <a:prstGeom prst="rect">
            <a:avLst/>
          </a:prstGeom>
        </p:spPr>
      </p:pic>
      <p:pic>
        <p:nvPicPr>
          <p:cNvPr id="9" name="Picture 8" descr="p_vs_h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5868144" y="1271166"/>
            <a:ext cx="311891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7427600" y="2924944"/>
            <a:ext cx="816808" cy="73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596336" y="4653135"/>
            <a:ext cx="432048" cy="360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 rot="10800000">
            <a:off x="7668345" y="4077072"/>
            <a:ext cx="288032" cy="50405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308306" y="2780928"/>
            <a:ext cx="360038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812360" y="2564904"/>
            <a:ext cx="0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028384" y="2780928"/>
            <a:ext cx="288032" cy="3684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092280" y="3284984"/>
            <a:ext cx="51244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100392" y="3284984"/>
            <a:ext cx="495672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308304" y="3501008"/>
            <a:ext cx="360038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12360" y="3501008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028384" y="3501008"/>
            <a:ext cx="288032" cy="3516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131840" y="1484784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44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80677"/>
            <a:ext cx="3923928" cy="548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Gradient </a:t>
            </a:r>
            <a:r>
              <a:rPr lang="en-GB" dirty="0" err="1" smtClean="0"/>
              <a:t>Adiabatique</a:t>
            </a:r>
            <a:r>
              <a:rPr lang="en-GB" dirty="0" smtClean="0"/>
              <a:t> sec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978896" cy="492941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200" dirty="0" smtClean="0"/>
              <a:t>Exemple: Profil de température verticale en W-Afrique (Niger), fin d'après-midi: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Diminution presque constante de la température entre 300 et 1500 m d'env. 9.8 K km</a:t>
            </a:r>
            <a:r>
              <a:rPr lang="fr-FR" sz="2200" baseline="30000" dirty="0" smtClean="0"/>
              <a:t>-1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Soleils chauffe la surface du sol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formation de bulles d'air chaud qui commencent à monter: se passe assez vite (environ 15 minutes): presque aucun échange de chaleur avec l'environnement 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Processus adiabatique, qui est confirmé par la correspondance forte entre les mesures et  la valeur théorique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46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/>
              <a:t>Stabilit</a:t>
            </a:r>
            <a:r>
              <a:rPr lang="nl-BE" dirty="0" err="1"/>
              <a:t>é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Stabilité atmosphérique:</a:t>
            </a:r>
          </a:p>
          <a:p>
            <a:r>
              <a:rPr lang="fr-FR" sz="2000" dirty="0" smtClean="0"/>
              <a:t>Nous </a:t>
            </a:r>
            <a:r>
              <a:rPr lang="fr-FR" sz="2000" dirty="0"/>
              <a:t>considérons une atmosphère avec un déclin de température </a:t>
            </a:r>
            <a:r>
              <a:rPr lang="fr-FR" sz="2000" dirty="0" smtClean="0"/>
              <a:t>(</a:t>
            </a:r>
            <a:r>
              <a:rPr lang="el-GR" sz="2000" dirty="0" smtClean="0"/>
              <a:t>Γ</a:t>
            </a:r>
            <a:r>
              <a:rPr lang="fr-FR" sz="2000" dirty="0" smtClean="0"/>
              <a:t>) </a:t>
            </a:r>
            <a:r>
              <a:rPr lang="fr-FR" sz="2000" dirty="0"/>
              <a:t>plus grand que le déclin adiabatique sec </a:t>
            </a:r>
            <a:r>
              <a:rPr lang="fr-FR" sz="2000" dirty="0" smtClean="0"/>
              <a:t>(</a:t>
            </a:r>
            <a:r>
              <a:rPr lang="el-GR" sz="2000" dirty="0" smtClean="0"/>
              <a:t>Γ</a:t>
            </a:r>
            <a:r>
              <a:rPr lang="nl-NL" sz="2000" baseline="-25000" dirty="0" smtClean="0"/>
              <a:t>d</a:t>
            </a:r>
            <a:r>
              <a:rPr lang="fr-FR" sz="2000" dirty="0" smtClean="0"/>
              <a:t>). C'est </a:t>
            </a:r>
            <a:r>
              <a:rPr lang="fr-FR" sz="2000" dirty="0"/>
              <a:t>ce qu'on appelle une atmosphère avec une </a:t>
            </a:r>
            <a:r>
              <a:rPr lang="fr-FR" sz="2000" b="1" dirty="0"/>
              <a:t>stratification </a:t>
            </a:r>
            <a:r>
              <a:rPr lang="fr-FR" sz="2000" b="1" dirty="0" smtClean="0"/>
              <a:t>super-adiabatique</a:t>
            </a:r>
          </a:p>
          <a:p>
            <a:r>
              <a:rPr lang="fr-FR" sz="2000" dirty="0"/>
              <a:t>Quand une bulle d'air commence à monter, sa température évolue selon la valeur </a:t>
            </a:r>
            <a:r>
              <a:rPr lang="el-GR" sz="2000" dirty="0"/>
              <a:t>Γ</a:t>
            </a:r>
            <a:r>
              <a:rPr lang="nl-NL" sz="2000" baseline="-25000" dirty="0"/>
              <a:t>d </a:t>
            </a:r>
            <a:r>
              <a:rPr lang="fr-FR" sz="2000" dirty="0" smtClean="0"/>
              <a:t>de </a:t>
            </a:r>
            <a:r>
              <a:rPr lang="fr-FR" sz="2000" dirty="0"/>
              <a:t>9,8 K </a:t>
            </a:r>
            <a:r>
              <a:rPr lang="fr-FR" sz="2000" dirty="0" smtClean="0"/>
              <a:t>km</a:t>
            </a:r>
            <a:r>
              <a:rPr lang="fr-FR" sz="2000" baseline="30000" dirty="0" smtClean="0"/>
              <a:t>-1</a:t>
            </a:r>
          </a:p>
          <a:p>
            <a:r>
              <a:rPr lang="fr-FR" sz="2000" dirty="0" smtClean="0"/>
              <a:t>Car </a:t>
            </a:r>
            <a:r>
              <a:rPr lang="el-GR" sz="2000" dirty="0" smtClean="0"/>
              <a:t>Γ</a:t>
            </a:r>
            <a:r>
              <a:rPr lang="nl-NL" sz="2000" dirty="0" smtClean="0"/>
              <a:t> &gt; </a:t>
            </a:r>
            <a:r>
              <a:rPr lang="el-GR" sz="2000" dirty="0"/>
              <a:t>Γ</a:t>
            </a:r>
            <a:r>
              <a:rPr lang="nl-NL" sz="2000" baseline="-25000" dirty="0"/>
              <a:t>d</a:t>
            </a:r>
            <a:r>
              <a:rPr lang="nl-NL" sz="2000" dirty="0" smtClean="0"/>
              <a:t>, </a:t>
            </a:r>
            <a:r>
              <a:rPr lang="fr-FR" sz="2000" dirty="0"/>
              <a:t>La température de la bulle restera supérieure à celle de son atmosphère environnante et elle continuera à </a:t>
            </a:r>
            <a:r>
              <a:rPr lang="fr-FR" sz="2000" dirty="0" smtClean="0"/>
              <a:t>monter</a:t>
            </a:r>
          </a:p>
          <a:p>
            <a:r>
              <a:rPr lang="fr-FR" sz="2000" dirty="0"/>
              <a:t>La même chose est vraie pour une bulle qui descend: continuera à descendre</a:t>
            </a:r>
            <a:endParaRPr lang="fr-FR" sz="2000" dirty="0" smtClean="0"/>
          </a:p>
          <a:p>
            <a:r>
              <a:rPr lang="fr-FR" sz="2000" b="1" dirty="0" smtClean="0"/>
              <a:t>situation </a:t>
            </a:r>
            <a:r>
              <a:rPr lang="fr-FR" sz="2000" b="1" dirty="0"/>
              <a:t>instable </a:t>
            </a:r>
            <a:r>
              <a:rPr lang="fr-FR" sz="2000" dirty="0"/>
              <a:t>(déclenchement initial peut avoir un effet important)</a:t>
            </a:r>
            <a:endParaRPr lang="nl-BE" sz="20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47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006" y="4653136"/>
            <a:ext cx="3164246" cy="2206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/>
              <a:t>Stabilit</a:t>
            </a:r>
            <a:r>
              <a:rPr lang="nl-BE" dirty="0" err="1"/>
              <a:t>é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Stabilité atmosphérique:</a:t>
            </a:r>
          </a:p>
          <a:p>
            <a:r>
              <a:rPr lang="fr-FR" sz="2000" dirty="0" smtClean="0"/>
              <a:t>Quand </a:t>
            </a:r>
            <a:r>
              <a:rPr lang="el-GR" sz="2000" dirty="0"/>
              <a:t>Γ</a:t>
            </a:r>
            <a:r>
              <a:rPr lang="nl-NL" sz="2000" dirty="0"/>
              <a:t> &lt;</a:t>
            </a:r>
            <a:r>
              <a:rPr lang="nl-NL" sz="2000" dirty="0" smtClean="0"/>
              <a:t> </a:t>
            </a:r>
            <a:r>
              <a:rPr lang="el-GR" sz="2000" dirty="0"/>
              <a:t>Γ</a:t>
            </a:r>
            <a:r>
              <a:rPr lang="nl-NL" sz="2000" baseline="-25000" dirty="0"/>
              <a:t>d </a:t>
            </a:r>
            <a:r>
              <a:rPr lang="fr-FR" sz="2000" dirty="0" smtClean="0"/>
              <a:t>on parle d’une </a:t>
            </a:r>
            <a:r>
              <a:rPr lang="fr-FR" sz="2000" b="1" dirty="0" smtClean="0"/>
              <a:t>stratification </a:t>
            </a:r>
            <a:r>
              <a:rPr lang="fr-FR" sz="2000" b="1" dirty="0" err="1" smtClean="0"/>
              <a:t>sub</a:t>
            </a:r>
            <a:r>
              <a:rPr lang="fr-FR" sz="2000" b="1" dirty="0" smtClean="0"/>
              <a:t>-adiabatique</a:t>
            </a:r>
          </a:p>
          <a:p>
            <a:r>
              <a:rPr lang="fr-FR" sz="2000" dirty="0"/>
              <a:t>Quand une bulle d'air commence à monter, sa température évolue selon la valeur </a:t>
            </a:r>
            <a:r>
              <a:rPr lang="el-GR" sz="2000" dirty="0"/>
              <a:t>Γ</a:t>
            </a:r>
            <a:r>
              <a:rPr lang="nl-NL" sz="2000" baseline="-25000" dirty="0"/>
              <a:t>d </a:t>
            </a:r>
            <a:r>
              <a:rPr lang="fr-FR" sz="2000" dirty="0" smtClean="0"/>
              <a:t>de </a:t>
            </a:r>
            <a:r>
              <a:rPr lang="fr-FR" sz="2000" dirty="0"/>
              <a:t>9,8 K </a:t>
            </a:r>
            <a:r>
              <a:rPr lang="fr-FR" sz="2000" dirty="0" smtClean="0"/>
              <a:t>km</a:t>
            </a:r>
            <a:r>
              <a:rPr lang="fr-FR" sz="2000" baseline="30000" dirty="0" smtClean="0"/>
              <a:t>-1</a:t>
            </a:r>
            <a:r>
              <a:rPr lang="fr-FR" sz="2000" dirty="0"/>
              <a:t> </a:t>
            </a:r>
            <a:r>
              <a:rPr lang="fr-FR" sz="2000" dirty="0" smtClean="0"/>
              <a:t>et restera </a:t>
            </a:r>
            <a:r>
              <a:rPr lang="fr-FR" sz="2000" dirty="0"/>
              <a:t>sous la température de l'environnement. Par conséquent, la bulle sera forcée de </a:t>
            </a:r>
            <a:r>
              <a:rPr lang="fr-FR" sz="2000" dirty="0" smtClean="0"/>
              <a:t>redescendre </a:t>
            </a:r>
            <a:endParaRPr lang="fr-FR" sz="2000" dirty="0"/>
          </a:p>
          <a:p>
            <a:r>
              <a:rPr lang="fr-FR" sz="2000" dirty="0" smtClean="0"/>
              <a:t>La </a:t>
            </a:r>
            <a:r>
              <a:rPr lang="fr-FR" sz="2000" dirty="0"/>
              <a:t>même chose est vraie pour une bulle qui descend: sera forcée de se lever</a:t>
            </a:r>
            <a:endParaRPr lang="fr-FR" sz="2000" dirty="0" smtClean="0"/>
          </a:p>
          <a:p>
            <a:r>
              <a:rPr lang="fr-FR" sz="2000" dirty="0" smtClean="0"/>
              <a:t>On parle d’une </a:t>
            </a:r>
            <a:r>
              <a:rPr lang="fr-FR" sz="2000" b="1" dirty="0" smtClean="0"/>
              <a:t>situation stable </a:t>
            </a:r>
            <a:r>
              <a:rPr lang="fr-FR" sz="2000" dirty="0" smtClean="0"/>
              <a:t>(retour </a:t>
            </a:r>
            <a:r>
              <a:rPr lang="fr-FR" sz="2000" dirty="0"/>
              <a:t>à la situation initiale après </a:t>
            </a:r>
            <a:r>
              <a:rPr lang="fr-FR" sz="2000" dirty="0" smtClean="0"/>
              <a:t>la perturbation)</a:t>
            </a:r>
          </a:p>
          <a:p>
            <a:endParaRPr lang="nl-BE" sz="20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48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9877" y="4588642"/>
            <a:ext cx="3184504" cy="22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Stabilité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49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793" y="1700808"/>
            <a:ext cx="6048672" cy="205391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Stabilité atmosphérique: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7944" y="3299150"/>
            <a:ext cx="864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0" b="1" smtClean="0"/>
              <a:t>=</a:t>
            </a:r>
            <a:endParaRPr lang="fr-BE" sz="10000" b="1" dirty="0"/>
          </a:p>
        </p:txBody>
      </p:sp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40625"/>
            <a:ext cx="3312368" cy="224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4068" y="4465873"/>
            <a:ext cx="3645212" cy="21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350" y="3571876"/>
            <a:ext cx="32956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Pression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32924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La loi des gaz parfaits:</a:t>
            </a:r>
          </a:p>
          <a:p>
            <a:r>
              <a:rPr lang="fr-FR" sz="2500" dirty="0" smtClean="0"/>
              <a:t>Sur la base des observations de Boyle, Charles et autres (17e siècle)</a:t>
            </a:r>
          </a:p>
          <a:p>
            <a:pPr>
              <a:buNone/>
            </a:pPr>
            <a:r>
              <a:rPr lang="fr-BE" sz="2500" dirty="0" smtClean="0"/>
              <a:t/>
            </a:r>
            <a:br>
              <a:rPr lang="fr-BE" sz="2500" dirty="0" smtClean="0"/>
            </a:br>
            <a:r>
              <a:rPr lang="fr-BE" sz="2500" dirty="0" smtClean="0"/>
              <a:t>	</a:t>
            </a:r>
          </a:p>
          <a:p>
            <a:r>
              <a:rPr lang="fr-BE" sz="2500" dirty="0" smtClean="0"/>
              <a:t>Avec </a:t>
            </a:r>
            <a:r>
              <a:rPr lang="fr-BE" sz="2500" i="1" dirty="0" smtClean="0"/>
              <a:t>p</a:t>
            </a:r>
            <a:r>
              <a:rPr lang="fr-BE" sz="2500" dirty="0" smtClean="0"/>
              <a:t> la pression (Pascal), </a:t>
            </a:r>
            <a:r>
              <a:rPr lang="fr-BE" sz="2500" i="1" dirty="0" smtClean="0"/>
              <a:t>N </a:t>
            </a:r>
            <a:r>
              <a:rPr lang="nl-BE" sz="2500" dirty="0" smtClean="0"/>
              <a:t>la</a:t>
            </a:r>
            <a:r>
              <a:rPr lang="fr-FR" sz="2500" dirty="0" smtClean="0"/>
              <a:t> quantité de molécules de gaz (mol), T la température (en Kelvin!) et R* la constante universelle des gaz parfaits (8.314 J kg</a:t>
            </a:r>
            <a:r>
              <a:rPr lang="fr-FR" sz="2500" baseline="30000" dirty="0" smtClean="0"/>
              <a:t>-1</a:t>
            </a:r>
            <a:r>
              <a:rPr lang="fr-FR" sz="2500" dirty="0" smtClean="0"/>
              <a:t> K</a:t>
            </a:r>
            <a:r>
              <a:rPr lang="fr-FR" sz="2500" baseline="30000" dirty="0" smtClean="0"/>
              <a:t>-1</a:t>
            </a:r>
            <a:r>
              <a:rPr lang="fr-FR" sz="2500" dirty="0" smtClean="0"/>
              <a:t>)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30722" name="Picture 2" descr="https://upload.wikimedia.org/wikipedia/commons/thumb/1/15/Boyles_Law_animated.gif/300px-Boyles_Law_animat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85860"/>
            <a:ext cx="2857500" cy="2162176"/>
          </a:xfrm>
          <a:prstGeom prst="rect">
            <a:avLst/>
          </a:prstGeom>
          <a:noFill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372" y="2643182"/>
            <a:ext cx="1744810" cy="73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6640" y="1075681"/>
            <a:ext cx="3867360" cy="5467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Stabilité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402832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500" dirty="0"/>
              <a:t>Stabilité atmosphérique:</a:t>
            </a:r>
          </a:p>
          <a:p>
            <a:r>
              <a:rPr lang="fr-FR" sz="2200" dirty="0" smtClean="0"/>
              <a:t>Quand </a:t>
            </a:r>
            <a:r>
              <a:rPr lang="el-GR" sz="2200" dirty="0"/>
              <a:t>Γ</a:t>
            </a:r>
            <a:r>
              <a:rPr lang="nl-NL" sz="2200" dirty="0"/>
              <a:t> = </a:t>
            </a:r>
            <a:r>
              <a:rPr lang="el-GR" sz="2200" dirty="0"/>
              <a:t>Γ</a:t>
            </a:r>
            <a:r>
              <a:rPr lang="nl-NL" sz="2200" baseline="-25000" dirty="0"/>
              <a:t>d </a:t>
            </a:r>
            <a:r>
              <a:rPr lang="fr-FR" sz="2200" dirty="0"/>
              <a:t>on parle d’une atmosphère </a:t>
            </a:r>
            <a:r>
              <a:rPr lang="fr-FR" sz="2200" b="1" dirty="0" smtClean="0"/>
              <a:t>neutre</a:t>
            </a:r>
          </a:p>
          <a:p>
            <a:r>
              <a:rPr lang="fr-FR" sz="2200" dirty="0"/>
              <a:t>Une colonne de </a:t>
            </a:r>
            <a:r>
              <a:rPr lang="fr-FR" sz="2200" dirty="0" smtClean="0"/>
              <a:t>troposphère est </a:t>
            </a:r>
            <a:r>
              <a:rPr lang="fr-FR" sz="2200" dirty="0"/>
              <a:t>rarement complètement stable, instable ou neutre: la stabilité change souvent avec </a:t>
            </a:r>
            <a:r>
              <a:rPr lang="fr-FR" sz="2200" dirty="0" smtClean="0"/>
              <a:t>l'altitude</a:t>
            </a:r>
          </a:p>
          <a:p>
            <a:r>
              <a:rPr lang="fr-FR" sz="2200" dirty="0" smtClean="0"/>
              <a:t>Voir </a:t>
            </a:r>
            <a:r>
              <a:rPr lang="fr-FR" sz="2200" dirty="0"/>
              <a:t>notre exemple du </a:t>
            </a:r>
            <a:r>
              <a:rPr lang="fr-FR" sz="2200" dirty="0" smtClean="0"/>
              <a:t>Niger: c'est </a:t>
            </a:r>
            <a:r>
              <a:rPr lang="fr-FR" sz="2200" dirty="0"/>
              <a:t>un profil typique pour un jour où le soleil peut chauffer la surface de la terre (cause de la couche instable).</a:t>
            </a:r>
          </a:p>
          <a:p>
            <a:r>
              <a:rPr lang="fr-FR" sz="2200" dirty="0"/>
              <a:t>Nuits: souvent stables à partir du </a:t>
            </a:r>
            <a:r>
              <a:rPr lang="fr-FR" sz="2200" dirty="0" smtClean="0"/>
              <a:t>sol</a:t>
            </a:r>
            <a:endParaRPr lang="fr-FR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50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30200" y="5451124"/>
            <a:ext cx="2160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59449" y="5451124"/>
            <a:ext cx="119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Instable</a:t>
            </a:r>
            <a:endParaRPr lang="fr-BE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130200" y="3068960"/>
            <a:ext cx="2160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80312" y="3068960"/>
            <a:ext cx="119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Neutre</a:t>
            </a:r>
            <a:endParaRPr lang="fr-BE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59449" y="2492896"/>
            <a:ext cx="2160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77323" y="2441458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Isotherme</a:t>
            </a:r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6656101" y="1240599"/>
            <a:ext cx="76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66694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6640" y="1075681"/>
            <a:ext cx="3867360" cy="5467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Stabilité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402832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/>
              <a:t>Stabilité atmosphérique</a:t>
            </a:r>
            <a:r>
              <a:rPr lang="fr-FR" sz="2500" dirty="0" smtClean="0"/>
              <a:t>:</a:t>
            </a:r>
          </a:p>
          <a:p>
            <a:pPr marL="0" indent="0">
              <a:buNone/>
            </a:pPr>
            <a:r>
              <a:rPr lang="fr-FR" sz="2500" dirty="0" smtClean="0">
                <a:sym typeface="Wingdings" pitchFamily="2" charset="2"/>
              </a:rPr>
              <a:t></a:t>
            </a:r>
            <a:r>
              <a:rPr lang="fr-FR" sz="2500" dirty="0" smtClean="0"/>
              <a:t>Les couches stables et extrêmement stables (c'est-à-dire des couches isotherme</a:t>
            </a:r>
            <a:r>
              <a:rPr lang="fr-FR" sz="2500" dirty="0"/>
              <a:t> </a:t>
            </a:r>
            <a:r>
              <a:rPr lang="fr-FR" sz="2500" dirty="0" smtClean="0"/>
              <a:t>et les inversions) limitent fortement les mouvements verticaux</a:t>
            </a:r>
          </a:p>
          <a:p>
            <a:pPr marL="0" indent="0">
              <a:buNone/>
            </a:pPr>
            <a:r>
              <a:rPr lang="fr-FR" sz="2500" dirty="0" smtClean="0">
                <a:sym typeface="Wingdings" pitchFamily="2" charset="2"/>
              </a:rPr>
              <a:t></a:t>
            </a:r>
            <a:r>
              <a:rPr lang="fr-FR" sz="2500" dirty="0" smtClean="0"/>
              <a:t>Implications pour divers phénomènes météorologiques</a:t>
            </a:r>
            <a:endParaRPr lang="fr-F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51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130200" y="3068960"/>
            <a:ext cx="2160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59449" y="2492896"/>
            <a:ext cx="2160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77323" y="2441458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Isotherme</a:t>
            </a:r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6656101" y="1240599"/>
            <a:ext cx="76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666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USStAt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074" y="1196752"/>
            <a:ext cx="406292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508104" y="5301208"/>
            <a:ext cx="24719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 smtClean="0"/>
              <a:t>(Wallace &amp; Hobbs, 1976)</a:t>
            </a:r>
            <a:endParaRPr lang="fr-BE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Stabilité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54684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Implications pour divers phénomènes météorologiques:</a:t>
            </a:r>
          </a:p>
          <a:p>
            <a:pPr marL="0" indent="0"/>
            <a:r>
              <a:rPr lang="fr-FR" sz="2500" dirty="0" smtClean="0"/>
              <a:t> P.ex. Influence de la tropopause et de la stratosphère inférieure sur la propagation verticale des nuages ‘cumulonimbus’ </a:t>
            </a:r>
          </a:p>
          <a:p>
            <a:pPr marL="0" indent="0"/>
            <a:r>
              <a:rPr lang="fr-FR" sz="2500" dirty="0" smtClean="0"/>
              <a:t>Stabilité extrême bloquant la montée des nuages </a:t>
            </a:r>
            <a:r>
              <a:rPr lang="fr-FR" sz="2500" dirty="0" smtClean="0">
                <a:sym typeface="Wingdings" pitchFamily="2" charset="2"/>
              </a:rPr>
              <a:t> </a:t>
            </a:r>
            <a:r>
              <a:rPr lang="fr-FR" sz="2500" dirty="0" smtClean="0"/>
              <a:t>expansion latérale: structure typique d‘une enclume (‘</a:t>
            </a:r>
            <a:r>
              <a:rPr lang="fr-FR" sz="2500" dirty="0" err="1" smtClean="0"/>
              <a:t>anvil</a:t>
            </a:r>
            <a:r>
              <a:rPr lang="fr-FR" sz="2500" dirty="0" smtClean="0"/>
              <a:t> structure’)</a:t>
            </a:r>
            <a:endParaRPr lang="fr-FR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6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Stabilité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53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5545662" cy="47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11560" y="5805264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Un nuage d'orage (cumulonimbus), caractérisé par étalement latéral au sommet (enclume) causée par la stabilité extrême à la hauteur de la tropopause. Les précipitations de ce nuage a provoqué une onde de crue dans une vallée étroite qui a coûté la vie de 145 personnes (Colorado, 31/07/1976; http://www.ems.psu.edu/~lno/Meteo437/).</a:t>
            </a:r>
            <a:endParaRPr lang="fr-BE" sz="1500" dirty="0"/>
          </a:p>
        </p:txBody>
      </p:sp>
    </p:spTree>
    <p:extLst>
      <p:ext uri="{BB962C8B-B14F-4D97-AF65-F5344CB8AC3E}">
        <p14:creationId xmlns:p14="http://schemas.microsoft.com/office/powerpoint/2010/main" val="6669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Gradient adiabatique humide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Pour dériver le gradient de température adiabatique sec, on a supposé qu'aucune chaleur (énergie) n'était ajoutée ou retirer</a:t>
            </a:r>
          </a:p>
          <a:p>
            <a:r>
              <a:rPr lang="fr-FR" sz="2200" dirty="0" smtClean="0"/>
              <a:t>Cependant, un refroidissement adiabatique abaisse souvent la température au point de rosée</a:t>
            </a:r>
          </a:p>
          <a:p>
            <a:r>
              <a:rPr lang="fr-FR" sz="2200" dirty="0" smtClean="0"/>
              <a:t>Lorsque la masse d'air continue à monter: condensation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libération de chaleur latente (L)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diminution plus lente de la température</a:t>
            </a:r>
          </a:p>
          <a:p>
            <a:r>
              <a:rPr lang="fr-FR" sz="2200" dirty="0" smtClean="0"/>
              <a:t>Donc, pour calculer le gradient de température résultant, il faut incorporer cette chaleur de condensation dans le premier principe de la thermodynamique :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54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725144"/>
            <a:ext cx="19812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530120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avec </a:t>
            </a:r>
            <a:r>
              <a:rPr lang="fr-FR" dirty="0" err="1" smtClean="0">
                <a:sym typeface="Wingdings" panose="05000000000000000000" pitchFamily="2" charset="2"/>
              </a:rPr>
              <a:t>dQ</a:t>
            </a:r>
            <a:r>
              <a:rPr lang="fr-FR" dirty="0" smtClean="0">
                <a:sym typeface="Wingdings" panose="05000000000000000000" pitchFamily="2" charset="2"/>
              </a:rPr>
              <a:t> la chaleur ajoutée au système, </a:t>
            </a:r>
            <a:r>
              <a:rPr lang="fr-FR" dirty="0" err="1" smtClean="0">
                <a:sym typeface="Wingdings" panose="05000000000000000000" pitchFamily="2" charset="2"/>
              </a:rPr>
              <a:t>dU</a:t>
            </a:r>
            <a:r>
              <a:rPr lang="fr-FR" dirty="0" smtClean="0">
                <a:sym typeface="Wingdings" panose="05000000000000000000" pitchFamily="2" charset="2"/>
              </a:rPr>
              <a:t> le changement d'énergie interne du système et </a:t>
            </a:r>
            <a:r>
              <a:rPr lang="fr-FR" dirty="0" err="1" smtClean="0">
                <a:sym typeface="Wingdings" panose="05000000000000000000" pitchFamily="2" charset="2"/>
              </a:rPr>
              <a:t>dW</a:t>
            </a:r>
            <a:r>
              <a:rPr lang="fr-FR" dirty="0" smtClean="0">
                <a:sym typeface="Wingdings" panose="05000000000000000000" pitchFamily="2" charset="2"/>
              </a:rPr>
              <a:t> le travail effectué par le système sur l'environnement (unités: J)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Gradient adiabatique humide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/>
          </a:bodyPr>
          <a:lstStyle/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>
              <a:buNone/>
            </a:pPr>
            <a:r>
              <a:rPr lang="nl-BE" sz="2000" dirty="0" err="1" smtClean="0"/>
              <a:t>Avec</a:t>
            </a:r>
            <a:r>
              <a:rPr lang="nl-BE" sz="2000" dirty="0" smtClean="0"/>
              <a:t> </a:t>
            </a:r>
            <a:r>
              <a:rPr lang="az-Cyrl-AZ" sz="2000" i="1" dirty="0" smtClean="0"/>
              <a:t>Г</a:t>
            </a:r>
            <a:r>
              <a:rPr lang="nl-BE" sz="2000" i="1" baseline="-25000" dirty="0" smtClean="0"/>
              <a:t>d</a:t>
            </a:r>
            <a:r>
              <a:rPr lang="nl-BE" sz="2000" i="1" dirty="0" smtClean="0"/>
              <a:t> </a:t>
            </a:r>
            <a:r>
              <a:rPr lang="nl-BE" sz="2000" dirty="0" err="1" smtClean="0"/>
              <a:t>le</a:t>
            </a:r>
            <a:r>
              <a:rPr lang="nl-BE" sz="2000" dirty="0" smtClean="0"/>
              <a:t> </a:t>
            </a:r>
            <a:r>
              <a:rPr lang="nl-BE" sz="2000" dirty="0" err="1" smtClean="0"/>
              <a:t>gradient</a:t>
            </a:r>
            <a:r>
              <a:rPr lang="nl-BE" sz="2000" dirty="0" smtClean="0"/>
              <a:t> </a:t>
            </a:r>
            <a:r>
              <a:rPr lang="nl-BE" sz="2000" dirty="0" err="1" smtClean="0"/>
              <a:t>adiabatic</a:t>
            </a:r>
            <a:r>
              <a:rPr lang="nl-BE" sz="2000" dirty="0" smtClean="0"/>
              <a:t> sec, </a:t>
            </a:r>
            <a:r>
              <a:rPr lang="fr-FR" sz="2000" i="1" dirty="0" smtClean="0"/>
              <a:t>L</a:t>
            </a:r>
            <a:r>
              <a:rPr lang="fr-FR" sz="2000" dirty="0" smtClean="0"/>
              <a:t> la chaleur de condensation (≈ 2.5 x 10</a:t>
            </a:r>
            <a:r>
              <a:rPr lang="fr-FR" sz="2000" baseline="30000" dirty="0" smtClean="0"/>
              <a:t>6</a:t>
            </a:r>
            <a:r>
              <a:rPr lang="fr-FR" sz="2000" dirty="0" smtClean="0"/>
              <a:t> </a:t>
            </a:r>
            <a:r>
              <a:rPr lang="en-US" sz="2000" dirty="0" smtClean="0"/>
              <a:t>J kg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), </a:t>
            </a:r>
            <a:r>
              <a:rPr lang="fr-FR" sz="2000" i="1" dirty="0" smtClean="0"/>
              <a:t>c</a:t>
            </a:r>
            <a:r>
              <a:rPr lang="fr-FR" sz="2000" i="1" baseline="-25000" dirty="0" smtClean="0"/>
              <a:t>p</a:t>
            </a:r>
            <a:r>
              <a:rPr lang="fr-FR" sz="2000" dirty="0" smtClean="0"/>
              <a:t> la chaleur spécifique à pression constante et </a:t>
            </a:r>
            <a:r>
              <a:rPr lang="fr-FR" sz="2000" i="1" dirty="0" smtClean="0"/>
              <a:t>dq</a:t>
            </a:r>
            <a:r>
              <a:rPr lang="fr-FR" sz="2000" i="1" baseline="-25000" dirty="0" smtClean="0"/>
              <a:t>s</a:t>
            </a:r>
            <a:r>
              <a:rPr lang="fr-FR" sz="2000" i="1" dirty="0" smtClean="0"/>
              <a:t>/</a:t>
            </a:r>
            <a:r>
              <a:rPr lang="fr-FR" sz="2000" i="1" dirty="0" err="1" smtClean="0"/>
              <a:t>dT</a:t>
            </a:r>
            <a:r>
              <a:rPr lang="fr-FR" sz="2000" dirty="0" smtClean="0"/>
              <a:t> le changement de l'humidité spécifique saturée avec la température</a:t>
            </a:r>
            <a:endParaRPr lang="nl-BE" sz="2000" dirty="0" smtClean="0"/>
          </a:p>
          <a:p>
            <a:pPr lvl="1">
              <a:buNone/>
            </a:pPr>
            <a:endParaRPr lang="fr-FR" sz="2200" baseline="30000" dirty="0" smtClean="0"/>
          </a:p>
          <a:p>
            <a:endParaRPr lang="fr-FR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55</a:t>
            </a:fld>
            <a:endParaRPr lang="nl-BE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980728"/>
            <a:ext cx="2736304" cy="11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3_1_Wilson197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483768" y="3152285"/>
            <a:ext cx="4248472" cy="358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Gradient adiabatique humide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/>
          </a:bodyPr>
          <a:lstStyle/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r>
              <a:rPr lang="az-Cyrl-AZ" sz="2200" dirty="0" smtClean="0"/>
              <a:t>Г</a:t>
            </a:r>
            <a:r>
              <a:rPr lang="nl-BE" sz="2200" baseline="-25000" dirty="0" smtClean="0"/>
              <a:t>d</a:t>
            </a:r>
            <a:r>
              <a:rPr lang="nl-BE" sz="2200" dirty="0" smtClean="0"/>
              <a:t> </a:t>
            </a:r>
            <a:r>
              <a:rPr lang="fr-FR" sz="2200" dirty="0" smtClean="0"/>
              <a:t>dans le numérateur et dénominateur &gt; 1 (q</a:t>
            </a:r>
            <a:r>
              <a:rPr lang="fr-FR" sz="2200" baseline="-25000" dirty="0" smtClean="0"/>
              <a:t>s</a:t>
            </a:r>
            <a:r>
              <a:rPr lang="fr-FR" sz="2200" dirty="0" smtClean="0"/>
              <a:t> augmente avec la température, donc sa dérivée est positive)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 </a:t>
            </a:r>
            <a:r>
              <a:rPr lang="fr-FR" sz="2200" dirty="0" smtClean="0">
                <a:sym typeface="Wingdings" pitchFamily="2" charset="2"/>
              </a:rPr>
              <a:t>≤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d</a:t>
            </a:r>
            <a:endParaRPr lang="fr-FR" sz="2200" dirty="0" smtClean="0">
              <a:sym typeface="Wingdings" pitchFamily="2" charset="2"/>
            </a:endParaRPr>
          </a:p>
          <a:p>
            <a:r>
              <a:rPr lang="fr-FR" sz="2200" dirty="0" smtClean="0"/>
              <a:t>Valeur maximale de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 </a:t>
            </a:r>
            <a:r>
              <a:rPr lang="fr-FR" sz="2200" dirty="0" smtClean="0"/>
              <a:t>: 9,8 K km</a:t>
            </a:r>
            <a:r>
              <a:rPr lang="fr-FR" sz="2200" baseline="30000" dirty="0" smtClean="0"/>
              <a:t>-1</a:t>
            </a:r>
            <a:r>
              <a:rPr lang="fr-FR" sz="2200" dirty="0" smtClean="0"/>
              <a:t>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lorsque q</a:t>
            </a:r>
            <a:r>
              <a:rPr lang="fr-FR" sz="2200" baseline="-25000" dirty="0" smtClean="0"/>
              <a:t>s</a:t>
            </a:r>
            <a:r>
              <a:rPr lang="fr-FR" sz="2200" dirty="0" smtClean="0"/>
              <a:t> ne varie pas avec T (situations très froides, p.ex. régions polaires)</a:t>
            </a:r>
          </a:p>
          <a:p>
            <a:r>
              <a:rPr lang="fr-FR" sz="2200" dirty="0" smtClean="0"/>
              <a:t>Dans les régions tempérées et chaudes: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</a:t>
            </a:r>
            <a:r>
              <a:rPr lang="fr-FR" sz="2200" dirty="0" smtClean="0"/>
              <a:t> est beaucoup plus faible que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d</a:t>
            </a:r>
            <a:r>
              <a:rPr lang="fr-FR" sz="2200" dirty="0" smtClean="0"/>
              <a:t>. </a:t>
            </a:r>
          </a:p>
          <a:p>
            <a:pPr lvl="1"/>
            <a:r>
              <a:rPr lang="fr-FR" sz="2200" dirty="0" smtClean="0"/>
              <a:t>Conditions extrêmes: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 </a:t>
            </a:r>
            <a:r>
              <a:rPr lang="fr-FR" sz="2200" dirty="0" smtClean="0"/>
              <a:t>≈ 4 K km</a:t>
            </a:r>
            <a:r>
              <a:rPr lang="fr-FR" sz="2200" baseline="30000" dirty="0" smtClean="0"/>
              <a:t>-1</a:t>
            </a:r>
          </a:p>
          <a:p>
            <a:pPr lvl="1"/>
            <a:r>
              <a:rPr lang="fr-FR" sz="2200" dirty="0" smtClean="0"/>
              <a:t>Typiquement: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 </a:t>
            </a:r>
            <a:r>
              <a:rPr lang="fr-FR" sz="2200" dirty="0" smtClean="0"/>
              <a:t>≈ 6 K km</a:t>
            </a:r>
            <a:r>
              <a:rPr lang="fr-FR" sz="2200" baseline="30000" dirty="0" smtClean="0"/>
              <a:t>-1</a:t>
            </a:r>
            <a:r>
              <a:rPr lang="fr-FR" sz="2200" dirty="0" smtClean="0"/>
              <a:t> </a:t>
            </a:r>
            <a:br>
              <a:rPr lang="fr-FR" sz="2200" dirty="0" smtClean="0"/>
            </a:br>
            <a:r>
              <a:rPr lang="fr-FR" sz="2200" dirty="0" smtClean="0">
                <a:sym typeface="Wingdings" pitchFamily="2" charset="2"/>
              </a:rPr>
              <a:t> Pour des applications pratiques, cette valeur est souvent utilisée. En réalité, cependant,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s</a:t>
            </a:r>
            <a:r>
              <a:rPr lang="fr-FR" sz="2200" dirty="0" smtClean="0">
                <a:sym typeface="Wingdings" pitchFamily="2" charset="2"/>
              </a:rPr>
              <a:t> n'est pas une constante!</a:t>
            </a:r>
            <a:endParaRPr lang="fr-FR" sz="2200" dirty="0" smtClean="0"/>
          </a:p>
          <a:p>
            <a:pPr lvl="1"/>
            <a:endParaRPr lang="fr-FR" sz="2200" baseline="30000" dirty="0" smtClean="0"/>
          </a:p>
          <a:p>
            <a:endParaRPr lang="fr-FR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56</a:t>
            </a:fld>
            <a:endParaRPr lang="nl-BE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980728"/>
            <a:ext cx="2736304" cy="11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Gradient adiabatique humide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Stabilité atmosphérique:</a:t>
            </a:r>
          </a:p>
          <a:p>
            <a:pPr>
              <a:buFont typeface="Wingdings"/>
              <a:buChar char="è"/>
            </a:pPr>
            <a:r>
              <a:rPr lang="fr-FR" sz="2200" dirty="0" smtClean="0"/>
              <a:t>Similaire à celle de </a:t>
            </a:r>
            <a:r>
              <a:rPr lang="az-Cyrl-AZ" sz="2200" dirty="0" smtClean="0"/>
              <a:t>Г</a:t>
            </a:r>
            <a:r>
              <a:rPr lang="nl-BE" sz="2200" baseline="-25000" dirty="0" smtClean="0"/>
              <a:t>d</a:t>
            </a:r>
            <a:r>
              <a:rPr lang="fr-FR" sz="2200" dirty="0" smtClean="0"/>
              <a:t>, on peut faire une évaluation de la stabilité atmosphérique dans des conditions saturées:</a:t>
            </a:r>
          </a:p>
          <a:p>
            <a:pPr lvl="1"/>
            <a:r>
              <a:rPr lang="el-GR" sz="2200" dirty="0" smtClean="0"/>
              <a:t>Γ</a:t>
            </a:r>
            <a:r>
              <a:rPr lang="nl-NL" sz="2200" dirty="0" smtClean="0"/>
              <a:t> &lt; </a:t>
            </a:r>
            <a:r>
              <a:rPr lang="el-GR" sz="2200" dirty="0" smtClean="0"/>
              <a:t>Γ</a:t>
            </a:r>
            <a:r>
              <a:rPr lang="nl-BE" sz="2200" baseline="-25000" dirty="0" smtClean="0"/>
              <a:t>s</a:t>
            </a:r>
            <a:r>
              <a:rPr lang="nl-BE" sz="2200" dirty="0" smtClean="0"/>
              <a:t>: </a:t>
            </a:r>
            <a:r>
              <a:rPr lang="nl-BE" sz="2200" dirty="0" err="1" smtClean="0"/>
              <a:t>situation</a:t>
            </a:r>
            <a:r>
              <a:rPr lang="nl-BE" sz="2200" dirty="0" smtClean="0"/>
              <a:t> </a:t>
            </a:r>
            <a:r>
              <a:rPr lang="nl-BE" sz="2200" dirty="0" err="1" smtClean="0"/>
              <a:t>stable</a:t>
            </a:r>
            <a:endParaRPr lang="nl-BE" sz="2200" dirty="0" smtClean="0"/>
          </a:p>
          <a:p>
            <a:pPr lvl="1"/>
            <a:r>
              <a:rPr lang="el-GR" sz="2200" dirty="0" smtClean="0"/>
              <a:t>Γ</a:t>
            </a:r>
            <a:r>
              <a:rPr lang="nl-NL" sz="2200" dirty="0" smtClean="0"/>
              <a:t> &gt; </a:t>
            </a:r>
            <a:r>
              <a:rPr lang="el-GR" sz="2200" dirty="0" smtClean="0"/>
              <a:t>Γ</a:t>
            </a:r>
            <a:r>
              <a:rPr lang="nl-BE" sz="2200" baseline="-25000" dirty="0" smtClean="0"/>
              <a:t>s</a:t>
            </a:r>
            <a:r>
              <a:rPr lang="nl-BE" sz="2200" dirty="0" smtClean="0"/>
              <a:t>: </a:t>
            </a:r>
            <a:r>
              <a:rPr lang="nl-BE" sz="2200" dirty="0" err="1" smtClean="0"/>
              <a:t>situation</a:t>
            </a:r>
            <a:r>
              <a:rPr lang="nl-BE" sz="2200" dirty="0" smtClean="0"/>
              <a:t> </a:t>
            </a:r>
            <a:r>
              <a:rPr lang="nl-BE" sz="2200" dirty="0" err="1" smtClean="0"/>
              <a:t>instable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>
                <a:sym typeface="Wingdings" pitchFamily="2" charset="2"/>
              </a:rPr>
              <a:t> </a:t>
            </a:r>
            <a:r>
              <a:rPr lang="fr-FR" sz="2200" dirty="0" smtClean="0">
                <a:sym typeface="Wingdings" pitchFamily="2" charset="2"/>
              </a:rPr>
              <a:t>Plus facilement obtenue dans des conditions saturées (typiquement lorsque </a:t>
            </a:r>
            <a:r>
              <a:rPr lang="el-GR" sz="2200" dirty="0" smtClean="0"/>
              <a:t>Γ </a:t>
            </a:r>
            <a:r>
              <a:rPr lang="fr-FR" sz="2200" dirty="0" smtClean="0">
                <a:sym typeface="Wingdings" pitchFamily="2" charset="2"/>
              </a:rPr>
              <a:t>&gt; 6 K km</a:t>
            </a:r>
            <a:r>
              <a:rPr lang="fr-FR" sz="2200" baseline="30000" dirty="0" smtClean="0">
                <a:sym typeface="Wingdings" pitchFamily="2" charset="2"/>
              </a:rPr>
              <a:t>-1</a:t>
            </a:r>
            <a:r>
              <a:rPr lang="fr-FR" sz="2200" dirty="0" smtClean="0">
                <a:sym typeface="Wingdings" pitchFamily="2" charset="2"/>
              </a:rPr>
              <a:t> au lieu de 9,8 K km</a:t>
            </a:r>
            <a:r>
              <a:rPr lang="fr-FR" sz="2200" baseline="30000" dirty="0" smtClean="0">
                <a:sym typeface="Wingdings" pitchFamily="2" charset="2"/>
              </a:rPr>
              <a:t>-1</a:t>
            </a:r>
            <a:r>
              <a:rPr lang="fr-FR" sz="2200" dirty="0" smtClean="0">
                <a:sym typeface="Wingdings" pitchFamily="2" charset="2"/>
              </a:rPr>
              <a:t>)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57</a:t>
            </a:fld>
            <a:endParaRPr lang="nl-BE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221088"/>
            <a:ext cx="6852978" cy="23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Gradient adiabatique humide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58</a:t>
            </a:fld>
            <a:endParaRPr lang="nl-BE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818136"/>
            <a:ext cx="4221544" cy="303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500" dirty="0" smtClean="0"/>
              <a:t>Stabilité atmosphérique:</a:t>
            </a:r>
          </a:p>
          <a:p>
            <a:pPr marL="0" indent="0">
              <a:buFont typeface="Wingdings"/>
              <a:buChar char="è"/>
            </a:pPr>
            <a:r>
              <a:rPr lang="fr-FR" sz="2200" dirty="0" smtClean="0">
                <a:sym typeface="Wingdings" pitchFamily="2" charset="2"/>
              </a:rPr>
              <a:t>On peut combiner les critères de stabilité pour les conditions sèches et saturées:</a:t>
            </a:r>
          </a:p>
          <a:p>
            <a:pPr marL="0" indent="0"/>
            <a:r>
              <a:rPr lang="fr-FR" sz="1800" dirty="0" smtClean="0"/>
              <a:t> À gauche du gradient </a:t>
            </a:r>
            <a:r>
              <a:rPr lang="fr-FR" sz="1800" dirty="0" err="1" smtClean="0"/>
              <a:t>adiabtique</a:t>
            </a:r>
            <a:r>
              <a:rPr lang="fr-FR" sz="1800" dirty="0" smtClean="0"/>
              <a:t> sec (</a:t>
            </a:r>
            <a:r>
              <a:rPr lang="el-GR" sz="1800" dirty="0" smtClean="0"/>
              <a:t>Γ</a:t>
            </a:r>
            <a:r>
              <a:rPr lang="nl-NL" sz="1800" dirty="0" smtClean="0"/>
              <a:t> &gt; </a:t>
            </a:r>
            <a:r>
              <a:rPr lang="el-GR" sz="1800" dirty="0" smtClean="0"/>
              <a:t>Γ</a:t>
            </a:r>
            <a:r>
              <a:rPr lang="nl-BE" sz="1800" baseline="-25000" dirty="0" smtClean="0"/>
              <a:t>d</a:t>
            </a:r>
            <a:r>
              <a:rPr lang="fr-FR" sz="1800" dirty="0" smtClean="0"/>
              <a:t>), l'atmosphère est toujours instable</a:t>
            </a:r>
          </a:p>
          <a:p>
            <a:pPr marL="0" indent="0"/>
            <a:r>
              <a:rPr lang="fr-FR" sz="1800" dirty="0" smtClean="0"/>
              <a:t> À Droite du gradient adiabatique saturé (</a:t>
            </a:r>
            <a:r>
              <a:rPr lang="el-GR" sz="1800" dirty="0" smtClean="0"/>
              <a:t>Γ</a:t>
            </a:r>
            <a:r>
              <a:rPr lang="nl-NL" sz="1800" dirty="0" smtClean="0"/>
              <a:t> &lt; </a:t>
            </a:r>
            <a:r>
              <a:rPr lang="el-GR" sz="1800" dirty="0" smtClean="0"/>
              <a:t>Γ</a:t>
            </a:r>
            <a:r>
              <a:rPr lang="nl-BE" sz="1800" baseline="-25000" dirty="0" smtClean="0"/>
              <a:t>s</a:t>
            </a:r>
            <a:r>
              <a:rPr lang="fr-FR" sz="1800" dirty="0" smtClean="0"/>
              <a:t>), l'atmosphère est toujours stable</a:t>
            </a:r>
          </a:p>
          <a:p>
            <a:pPr marL="0" indent="0"/>
            <a:r>
              <a:rPr lang="fr-FR" sz="1800" dirty="0" smtClean="0"/>
              <a:t> Entre les deux (</a:t>
            </a:r>
            <a:r>
              <a:rPr lang="el-GR" sz="1800" dirty="0" smtClean="0"/>
              <a:t>Γ</a:t>
            </a:r>
            <a:r>
              <a:rPr lang="nl-BE" sz="1800" baseline="-25000" dirty="0" smtClean="0"/>
              <a:t>s</a:t>
            </a:r>
            <a:r>
              <a:rPr lang="el-GR" sz="1800" dirty="0" smtClean="0"/>
              <a:t> </a:t>
            </a:r>
            <a:r>
              <a:rPr lang="nl-BE" sz="1800" dirty="0" smtClean="0"/>
              <a:t>&lt; </a:t>
            </a:r>
            <a:r>
              <a:rPr lang="el-GR" sz="1800" dirty="0" smtClean="0"/>
              <a:t>Γ</a:t>
            </a:r>
            <a:r>
              <a:rPr lang="nl-NL" sz="1800" dirty="0" smtClean="0"/>
              <a:t> &lt; </a:t>
            </a:r>
            <a:r>
              <a:rPr lang="el-GR" sz="1800" dirty="0" smtClean="0"/>
              <a:t>Γ</a:t>
            </a:r>
            <a:r>
              <a:rPr lang="nl-BE" sz="1800" baseline="-25000" dirty="0" smtClean="0"/>
              <a:t>d</a:t>
            </a:r>
            <a:r>
              <a:rPr lang="fr-FR" sz="1800" dirty="0" smtClean="0"/>
              <a:t>), l'atmosphère est conditionnellement stable (c'est-à-dire: stable lorsqu'elle n'est pas saturée)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fr-FR" sz="3800" dirty="0" smtClean="0"/>
              <a:t>Déclin de la température du point de rosée</a:t>
            </a:r>
            <a:endParaRPr lang="fr-BE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500" dirty="0" smtClean="0"/>
              <a:t>Le gradient adiabatique suivi (sec ou humide) dépend de la température de point de rosée (T</a:t>
            </a:r>
            <a:r>
              <a:rPr lang="fr-FR" sz="2500" baseline="-25000" dirty="0" smtClean="0"/>
              <a:t>d</a:t>
            </a:r>
            <a:r>
              <a:rPr lang="fr-FR" sz="2500" dirty="0" smtClean="0"/>
              <a:t>)</a:t>
            </a:r>
          </a:p>
          <a:p>
            <a:r>
              <a:rPr lang="fr-FR" sz="2500" dirty="0" smtClean="0"/>
              <a:t>T</a:t>
            </a:r>
            <a:r>
              <a:rPr lang="fr-FR" sz="2500" baseline="-25000" dirty="0" smtClean="0"/>
              <a:t>d</a:t>
            </a:r>
            <a:r>
              <a:rPr lang="fr-FR" sz="2500" dirty="0" smtClean="0"/>
              <a:t> diminue aussi avec l’altitude: déclin de la température du point de rosée (</a:t>
            </a:r>
            <a:r>
              <a:rPr lang="az-Cyrl-AZ" sz="2500" dirty="0" smtClean="0"/>
              <a:t>Г</a:t>
            </a:r>
            <a:r>
              <a:rPr lang="nl-BE" sz="2500" baseline="-25000" dirty="0" smtClean="0"/>
              <a:t>w</a:t>
            </a:r>
            <a:r>
              <a:rPr lang="nl-BE" sz="2500" dirty="0" smtClean="0"/>
              <a:t>)</a:t>
            </a:r>
            <a:endParaRPr lang="fr-FR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59</a:t>
            </a:fld>
            <a:endParaRPr lang="nl-BE"/>
          </a:p>
        </p:txBody>
      </p:sp>
      <p:pic>
        <p:nvPicPr>
          <p:cNvPr id="6" name="Picture 2" descr="3_1_Wilson197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780346" y="2996952"/>
            <a:ext cx="4383942" cy="369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_vs_h"/>
          <p:cNvPicPr>
            <a:picLocks noChangeAspect="1" noChangeArrowheads="1"/>
          </p:cNvPicPr>
          <p:nvPr/>
        </p:nvPicPr>
        <p:blipFill>
          <a:blip r:embed="rId2" cstate="print"/>
          <a:srcRect l="8000"/>
          <a:stretch>
            <a:fillRect/>
          </a:stretch>
        </p:blipFill>
        <p:spPr bwMode="auto">
          <a:xfrm>
            <a:off x="0" y="1142984"/>
            <a:ext cx="311891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1196752"/>
            <a:ext cx="5686436" cy="4929411"/>
          </a:xfrm>
        </p:spPr>
        <p:txBody>
          <a:bodyPr>
            <a:normAutofit/>
          </a:bodyPr>
          <a:lstStyle/>
          <a:p>
            <a:r>
              <a:rPr lang="fr-FR" sz="2500" dirty="0" smtClean="0"/>
              <a:t>Déclin exponentiel de la pression avec l'altitude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Pression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642910" y="4357694"/>
            <a:ext cx="2214578" cy="28575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71736" y="4500570"/>
            <a:ext cx="135732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29058" y="4643446"/>
            <a:ext cx="273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Altitude typique des avions</a:t>
            </a:r>
            <a:endParaRPr lang="fr-BE" dirty="0"/>
          </a:p>
        </p:txBody>
      </p:sp>
      <p:pic>
        <p:nvPicPr>
          <p:cNvPr id="11" name="Picture 11" descr="airc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636"/>
            <a:ext cx="973137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286520"/>
            <a:ext cx="3000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500" dirty="0" smtClean="0"/>
              <a:t>data </a:t>
            </a:r>
            <a:r>
              <a:rPr lang="nl-BE" sz="1500" dirty="0" err="1" smtClean="0"/>
              <a:t>from</a:t>
            </a:r>
            <a:r>
              <a:rPr lang="nl-BE" sz="1500" dirty="0" smtClean="0"/>
              <a:t> </a:t>
            </a:r>
            <a:r>
              <a:rPr lang="nl-BE" sz="1500" dirty="0" err="1" smtClean="0"/>
              <a:t>Boundary</a:t>
            </a:r>
            <a:r>
              <a:rPr lang="nl-BE" sz="1500" dirty="0" smtClean="0"/>
              <a:t> </a:t>
            </a:r>
            <a:r>
              <a:rPr lang="nl-BE" sz="1500" dirty="0" err="1" smtClean="0"/>
              <a:t>Layer</a:t>
            </a:r>
            <a:r>
              <a:rPr lang="nl-BE" sz="1500" dirty="0" smtClean="0"/>
              <a:t> </a:t>
            </a:r>
            <a:r>
              <a:rPr lang="nl-BE" sz="1500" dirty="0" err="1" smtClean="0"/>
              <a:t>Meteorology</a:t>
            </a:r>
            <a:r>
              <a:rPr lang="nl-BE" sz="1500" dirty="0" smtClean="0"/>
              <a:t> (</a:t>
            </a:r>
            <a:r>
              <a:rPr lang="nl-BE" sz="1500" dirty="0" err="1" smtClean="0"/>
              <a:t>Stull</a:t>
            </a:r>
            <a:r>
              <a:rPr lang="nl-BE" sz="1500" dirty="0" smtClean="0"/>
              <a:t>, 1988)</a:t>
            </a:r>
            <a:endParaRPr lang="nl-BE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fr-FR" sz="3800" dirty="0" smtClean="0"/>
              <a:t>Déclin de la température du point de rosée</a:t>
            </a:r>
            <a:endParaRPr lang="fr-BE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500" dirty="0" smtClean="0"/>
              <a:t>Pour les valeurs typiques, on obtient:</a:t>
            </a:r>
            <a:br>
              <a:rPr lang="fr-FR" sz="2500" dirty="0" smtClean="0"/>
            </a:br>
            <a:r>
              <a:rPr lang="fr-FR" sz="2500" dirty="0" smtClean="0"/>
              <a:t/>
            </a:r>
            <a:br>
              <a:rPr lang="fr-FR" sz="2500" dirty="0" smtClean="0"/>
            </a:br>
            <a:r>
              <a:rPr lang="fr-FR" sz="2500" dirty="0" smtClean="0"/>
              <a:t/>
            </a:r>
            <a:br>
              <a:rPr lang="fr-FR" sz="2500" dirty="0" smtClean="0"/>
            </a:br>
            <a:r>
              <a:rPr lang="fr-FR" sz="2500" dirty="0" smtClean="0"/>
              <a:t>(T et T</a:t>
            </a:r>
            <a:r>
              <a:rPr lang="fr-FR" sz="2500" baseline="-25000" dirty="0" smtClean="0"/>
              <a:t>d</a:t>
            </a:r>
            <a:r>
              <a:rPr lang="fr-FR" sz="2500" dirty="0" smtClean="0"/>
              <a:t> ne sont pas constantes, mais varient relativement peu, étant donné qu'ils sont exprimés en Kelvin (P. ex.: </a:t>
            </a:r>
            <a:br>
              <a:rPr lang="fr-FR" sz="2500" dirty="0" smtClean="0"/>
            </a:br>
            <a:r>
              <a:rPr lang="fr-FR" sz="2500" dirty="0" smtClean="0"/>
              <a:t>T = 300 K et T</a:t>
            </a:r>
            <a:r>
              <a:rPr lang="fr-FR" sz="2500" baseline="-25000" dirty="0" smtClean="0"/>
              <a:t>d</a:t>
            </a:r>
            <a:r>
              <a:rPr lang="fr-FR" sz="2500" dirty="0" smtClean="0"/>
              <a:t> = 290K)</a:t>
            </a:r>
          </a:p>
          <a:p>
            <a:r>
              <a:rPr lang="fr-FR" sz="2500" dirty="0" smtClean="0"/>
              <a:t>Cette valeur du </a:t>
            </a:r>
            <a:r>
              <a:rPr lang="fr-FR" sz="2500" b="1" dirty="0" smtClean="0"/>
              <a:t>déclin de la température du point rosée</a:t>
            </a:r>
            <a:r>
              <a:rPr lang="fr-FR" sz="2500" dirty="0" smtClean="0"/>
              <a:t> souvent correspond bien avec des observations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60</a:t>
            </a:fld>
            <a:endParaRPr lang="nl-BE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2736304" cy="7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Formation et classification de nuages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196752"/>
            <a:ext cx="5554960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500" dirty="0" smtClean="0"/>
              <a:t>Formation: </a:t>
            </a:r>
          </a:p>
          <a:p>
            <a:r>
              <a:rPr lang="fr-FR" sz="2500" dirty="0" smtClean="0"/>
              <a:t>les masses d'air ascendantes subissent une décompression adiabatique </a:t>
            </a:r>
            <a:r>
              <a:rPr lang="fr-FR" sz="2500" dirty="0" smtClean="0">
                <a:sym typeface="Wingdings" pitchFamily="2" charset="2"/>
              </a:rPr>
              <a:t></a:t>
            </a:r>
            <a:r>
              <a:rPr lang="fr-FR" sz="2500" dirty="0" smtClean="0"/>
              <a:t>refroidissement</a:t>
            </a:r>
          </a:p>
          <a:p>
            <a:r>
              <a:rPr lang="fr-FR" sz="2500" dirty="0" smtClean="0"/>
              <a:t>lorsqu'elles atteignent la température du point de rosée, une partie de l'humidité de l'air se condense</a:t>
            </a:r>
          </a:p>
          <a:p>
            <a:r>
              <a:rPr lang="fr-FR" sz="2500" dirty="0" smtClean="0"/>
              <a:t>Inversement: les masses d'air descendant conduisent à l'évaporation des nuages</a:t>
            </a:r>
          </a:p>
          <a:p>
            <a:r>
              <a:rPr lang="fr-FR" sz="2500" dirty="0" smtClean="0"/>
              <a:t>Les détails diffèrent, selon le mécanisme qui provoque la montée de l'air</a:t>
            </a:r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61</a:t>
            </a:fld>
            <a:endParaRPr lang="nl-BE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867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Formation et classification de nuages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4608512" cy="5688632"/>
          </a:xfrm>
        </p:spPr>
        <p:txBody>
          <a:bodyPr>
            <a:normAutofit fontScale="92500" lnSpcReduction="10000"/>
          </a:bodyPr>
          <a:lstStyle/>
          <a:p>
            <a:r>
              <a:rPr lang="fr-FR" sz="2500" dirty="0" smtClean="0"/>
              <a:t>formation de gouttelettes:</a:t>
            </a:r>
          </a:p>
          <a:p>
            <a:pPr lvl="1"/>
            <a:r>
              <a:rPr lang="fr-FR" sz="2000" dirty="0" smtClean="0"/>
              <a:t>Aspect important de la formation des nuages:</a:t>
            </a:r>
          </a:p>
          <a:p>
            <a:pPr lvl="1"/>
            <a:r>
              <a:rPr lang="fr-FR" sz="2000" dirty="0" smtClean="0"/>
              <a:t>Nécessite des particules atmosphériques (aérosols). Ceux-ci sont globalement fréquents dans la troposphère (même loin des sources de pollution)</a:t>
            </a:r>
          </a:p>
          <a:p>
            <a:pPr lvl="1"/>
            <a:r>
              <a:rPr lang="fr-FR" sz="2000" dirty="0" smtClean="0"/>
              <a:t>Le type et la quantité d'aérosols déterminent les caractéristiques des nuages</a:t>
            </a:r>
          </a:p>
          <a:p>
            <a:pPr lvl="1"/>
            <a:r>
              <a:rPr lang="fr-FR" sz="2000" dirty="0" smtClean="0"/>
              <a:t>P.ex. émissions d'aérosols supplémentaires par des navires</a:t>
            </a:r>
            <a:br>
              <a:rPr lang="fr-FR" sz="2000" dirty="0" smtClean="0"/>
            </a:br>
            <a:r>
              <a:rPr lang="fr-FR" sz="2000" dirty="0" smtClean="0">
                <a:sym typeface="Wingdings" pitchFamily="2" charset="2"/>
              </a:rPr>
              <a:t> formations de plus de </a:t>
            </a:r>
            <a:r>
              <a:rPr lang="fr-FR" sz="2000" dirty="0" smtClean="0"/>
              <a:t>gouttelettes </a:t>
            </a:r>
            <a:br>
              <a:rPr lang="fr-FR" sz="2000" dirty="0" smtClean="0"/>
            </a:br>
            <a:r>
              <a:rPr lang="fr-FR" sz="2000" dirty="0" smtClean="0">
                <a:sym typeface="Wingdings" pitchFamily="2" charset="2"/>
              </a:rPr>
              <a:t></a:t>
            </a:r>
            <a:r>
              <a:rPr lang="fr-FR" sz="2000" dirty="0" smtClean="0"/>
              <a:t> nuages qui reflètent plus de lumière du soleil</a:t>
            </a:r>
            <a:br>
              <a:rPr lang="fr-FR" sz="2000" dirty="0" smtClean="0"/>
            </a:b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clairement visibles sur les images satellites.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62</a:t>
            </a:fld>
            <a:endParaRPr lang="nl-BE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81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452320" y="6093296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200" dirty="0" smtClean="0"/>
              <a:t> (www.eumetsat.de)</a:t>
            </a:r>
            <a:endParaRPr lang="fr-B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Formation et classification de nuages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Classification des nuages:</a:t>
            </a:r>
          </a:p>
          <a:p>
            <a:r>
              <a:rPr lang="fr-FR" sz="2500" dirty="0" smtClean="0"/>
              <a:t>Selon l'Organisation Météorologique Mondiale (WMO)</a:t>
            </a:r>
          </a:p>
          <a:p>
            <a:r>
              <a:rPr lang="fr-FR" sz="2500" dirty="0" smtClean="0"/>
              <a:t>Distinction selon:</a:t>
            </a:r>
          </a:p>
          <a:p>
            <a:pPr lvl="1"/>
            <a:r>
              <a:rPr lang="fr-FR" sz="2100" dirty="0" smtClean="0"/>
              <a:t>Rapport surface / épaisseur</a:t>
            </a:r>
          </a:p>
          <a:p>
            <a:pPr lvl="1"/>
            <a:r>
              <a:rPr lang="fr-FR" sz="2100" dirty="0" smtClean="0"/>
              <a:t>L’altitude</a:t>
            </a:r>
            <a:endParaRPr lang="fr-BE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63</a:t>
            </a:fld>
            <a:endParaRPr lang="nl-BE"/>
          </a:p>
        </p:txBody>
      </p:sp>
      <p:pic>
        <p:nvPicPr>
          <p:cNvPr id="11" name="Picture 2" descr="Image result for wmo cloud ty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40528"/>
            <a:ext cx="5390334" cy="3417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Formation et classification de nuages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Classification des nuages:</a:t>
            </a:r>
          </a:p>
          <a:p>
            <a:pPr marL="342900" lvl="1" indent="-342900">
              <a:buFont typeface="Wingdings"/>
              <a:buChar char="è"/>
            </a:pPr>
            <a:r>
              <a:rPr lang="fr-FR" sz="2100" dirty="0" smtClean="0"/>
              <a:t>Rapport surface / épaisseur:</a:t>
            </a:r>
          </a:p>
          <a:p>
            <a:pPr marL="742950" lvl="2" indent="-342900"/>
            <a:r>
              <a:rPr lang="fr-FR" sz="2000" b="1" dirty="0" smtClean="0">
                <a:solidFill>
                  <a:srgbClr val="FF0000"/>
                </a:solidFill>
              </a:rPr>
              <a:t>Nuages cumuliformes: </a:t>
            </a:r>
            <a:r>
              <a:rPr lang="fr-FR" sz="2000" dirty="0" smtClean="0"/>
              <a:t>dimensions horizontales et verticales comparables</a:t>
            </a:r>
          </a:p>
          <a:p>
            <a:pPr marL="742950" lvl="2" indent="-342900"/>
            <a:r>
              <a:rPr lang="fr-FR" sz="2000" b="1" dirty="0" smtClean="0">
                <a:solidFill>
                  <a:srgbClr val="0070C0"/>
                </a:solidFill>
              </a:rPr>
              <a:t>Nuages stratiformes: </a:t>
            </a:r>
            <a:r>
              <a:rPr lang="fr-FR" sz="2000" dirty="0" smtClean="0"/>
              <a:t>échelle horizontale beaucoup plus grande que l'échelle verticale</a:t>
            </a:r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  <a:p>
            <a:pPr>
              <a:buNone/>
            </a:pPr>
            <a:endParaRPr lang="fr-FR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64</a:t>
            </a:fld>
            <a:endParaRPr lang="nl-B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29000"/>
            <a:ext cx="5410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Précipitations peut être formé à partir de nuages stratiformes et convectives</a:t>
            </a:r>
          </a:p>
          <a:p>
            <a:r>
              <a:rPr lang="fr-FR" sz="2200" dirty="0" smtClean="0"/>
              <a:t>Également, on peut souvent identifier facilement les précipitations comme étant stratiformes ou convectives, sur la base d'images radar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65</a:t>
            </a:fld>
            <a:endParaRPr lang="nl-BE"/>
          </a:p>
        </p:txBody>
      </p:sp>
      <p:pic>
        <p:nvPicPr>
          <p:cNvPr id="5" name="Picture 2" descr="orages_30072002.jpg (119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55950"/>
            <a:ext cx="4572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age_120_31072002.jpg (126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55950"/>
            <a:ext cx="4572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55776" y="3388922"/>
            <a:ext cx="4426521" cy="346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Diamètre typique d'une gouttelette de nuage: 10 </a:t>
            </a:r>
            <a:r>
              <a:rPr lang="fr-FR" sz="2200" dirty="0" err="1" smtClean="0"/>
              <a:t>μm</a:t>
            </a:r>
            <a:r>
              <a:rPr lang="fr-FR" sz="2200" dirty="0" smtClean="0"/>
              <a:t> </a:t>
            </a:r>
            <a:r>
              <a:rPr lang="fr-FR" sz="2200" dirty="0" smtClean="0">
                <a:sym typeface="Wingdings" pitchFamily="2" charset="2"/>
              </a:rPr>
              <a:t> Diamètre typique d'une goutte de pluie: 1 mm</a:t>
            </a:r>
          </a:p>
          <a:p>
            <a:r>
              <a:rPr lang="fr-FR" sz="2200" dirty="0" smtClean="0"/>
              <a:t>Cette taille plus grande est nécessaire pour tomber (petites gouttelettes restent flottantes en raison des forces de frottement)</a:t>
            </a:r>
          </a:p>
          <a:p>
            <a:r>
              <a:rPr lang="fr-FR" sz="2200" dirty="0" smtClean="0"/>
              <a:t>Augmentation de diamètre du facteur 10</a:t>
            </a:r>
            <a:r>
              <a:rPr lang="fr-FR" sz="2200" baseline="30000" dirty="0" smtClean="0"/>
              <a:t>2</a:t>
            </a:r>
            <a:r>
              <a:rPr lang="fr-FR" sz="2200" dirty="0" smtClean="0"/>
              <a:t>,  donc augmentation de la masse / volume avec facteur 10</a:t>
            </a:r>
            <a:r>
              <a:rPr lang="fr-FR" sz="2200" baseline="30000" dirty="0" smtClean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66</a:t>
            </a:fld>
            <a:endParaRPr lang="nl-BE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</a:t>
            </a:r>
            <a:r>
              <a:rPr lang="nl-BE" sz="1500" dirty="0" err="1" smtClean="0"/>
              <a:t>Wallace</a:t>
            </a:r>
            <a:r>
              <a:rPr lang="nl-BE" sz="1500" dirty="0" smtClean="0"/>
              <a:t> &amp; </a:t>
            </a:r>
            <a:r>
              <a:rPr lang="nl-BE" sz="1500" dirty="0" err="1" smtClean="0"/>
              <a:t>Hobbs</a:t>
            </a:r>
            <a:r>
              <a:rPr lang="nl-BE" sz="1500" dirty="0" smtClean="0"/>
              <a:t>, 2006)</a:t>
            </a:r>
            <a:endParaRPr lang="fr-BE" sz="1500" dirty="0"/>
          </a:p>
        </p:txBody>
      </p:sp>
      <p:sp>
        <p:nvSpPr>
          <p:cNvPr id="7" name="Rectangle 6"/>
          <p:cNvSpPr/>
          <p:nvPr/>
        </p:nvSpPr>
        <p:spPr>
          <a:xfrm>
            <a:off x="6911752" y="3501008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r </a:t>
            </a:r>
            <a:r>
              <a:rPr lang="fr-FR" dirty="0" smtClean="0"/>
              <a:t>= Diamètre en </a:t>
            </a:r>
            <a:r>
              <a:rPr lang="fr-FR" dirty="0" err="1" smtClean="0"/>
              <a:t>μm</a:t>
            </a:r>
            <a:endParaRPr lang="fr-FR" dirty="0" smtClean="0"/>
          </a:p>
          <a:p>
            <a:r>
              <a:rPr lang="fr-FR" i="1" dirty="0" smtClean="0"/>
              <a:t>n</a:t>
            </a:r>
            <a:r>
              <a:rPr lang="fr-FR" dirty="0" smtClean="0"/>
              <a:t> = Nombre de gouttelettes par litre</a:t>
            </a:r>
          </a:p>
          <a:p>
            <a:r>
              <a:rPr lang="fr-FR" i="1" dirty="0" smtClean="0"/>
              <a:t>v</a:t>
            </a:r>
            <a:r>
              <a:rPr lang="fr-FR" dirty="0" smtClean="0"/>
              <a:t> = Vitesse de chute typique (cm / 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Cette augmentation nécessite du temps, ce qui explique pourquoi la plupart des nuages n'entraînent pas de précipitations (L'exception est cumulonimbus, qui  peut former de grandes quantités de pluie en &lt;1 heure)</a:t>
            </a:r>
          </a:p>
          <a:p>
            <a:r>
              <a:rPr lang="fr-FR" sz="2000" dirty="0" smtClean="0"/>
              <a:t>Les mécanismes détaillés menant à la formation des gouttes de pluie restent mal compris. Néanmoins, nous comprenons les principes de base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67</a:t>
            </a:fld>
            <a:endParaRPr lang="nl-BE"/>
          </a:p>
        </p:txBody>
      </p:sp>
      <p:pic>
        <p:nvPicPr>
          <p:cNvPr id="6" name="Picture 5" descr="Fig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55776" y="3388922"/>
            <a:ext cx="4426521" cy="346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3096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00" dirty="0" smtClean="0"/>
              <a:t>(</a:t>
            </a:r>
            <a:r>
              <a:rPr lang="nl-BE" sz="1500" dirty="0" err="1" smtClean="0"/>
              <a:t>Wallace</a:t>
            </a:r>
            <a:r>
              <a:rPr lang="nl-BE" sz="1500" dirty="0" smtClean="0"/>
              <a:t> &amp; </a:t>
            </a:r>
            <a:r>
              <a:rPr lang="nl-BE" sz="1500" dirty="0" err="1" smtClean="0"/>
              <a:t>Hobbs</a:t>
            </a:r>
            <a:r>
              <a:rPr lang="nl-BE" sz="1500" dirty="0" smtClean="0"/>
              <a:t>, 2006)</a:t>
            </a:r>
            <a:endParaRPr lang="fr-BE" sz="1500" dirty="0"/>
          </a:p>
        </p:txBody>
      </p:sp>
      <p:sp>
        <p:nvSpPr>
          <p:cNvPr id="9" name="Rectangle 8"/>
          <p:cNvSpPr/>
          <p:nvPr/>
        </p:nvSpPr>
        <p:spPr>
          <a:xfrm>
            <a:off x="6911752" y="3501008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r </a:t>
            </a:r>
            <a:r>
              <a:rPr lang="fr-FR" dirty="0" smtClean="0"/>
              <a:t>= Diamètre en </a:t>
            </a:r>
            <a:r>
              <a:rPr lang="fr-FR" dirty="0" err="1" smtClean="0"/>
              <a:t>μm</a:t>
            </a:r>
            <a:endParaRPr lang="fr-FR" dirty="0" smtClean="0"/>
          </a:p>
          <a:p>
            <a:r>
              <a:rPr lang="fr-FR" i="1" dirty="0" smtClean="0"/>
              <a:t>n</a:t>
            </a:r>
            <a:r>
              <a:rPr lang="fr-FR" dirty="0" smtClean="0"/>
              <a:t> = Nombre de gouttelettes par litre</a:t>
            </a:r>
          </a:p>
          <a:p>
            <a:r>
              <a:rPr lang="fr-FR" i="1" dirty="0" smtClean="0"/>
              <a:t>v</a:t>
            </a:r>
            <a:r>
              <a:rPr lang="fr-FR" dirty="0" smtClean="0"/>
              <a:t> = Vitesse de chute typique (cm / 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Pour des diamètres &lt;20 </a:t>
            </a:r>
            <a:r>
              <a:rPr lang="fr-FR" sz="2000" dirty="0" err="1" smtClean="0"/>
              <a:t>μm</a:t>
            </a:r>
            <a:r>
              <a:rPr lang="fr-FR" sz="2000" dirty="0" smtClean="0"/>
              <a:t>, les gouttelettes poussent principalement à cause de la </a:t>
            </a:r>
            <a:r>
              <a:rPr lang="fr-FR" sz="2000" b="1" dirty="0" smtClean="0"/>
              <a:t>condensation</a:t>
            </a:r>
            <a:r>
              <a:rPr lang="fr-FR" sz="2000" dirty="0" smtClean="0"/>
              <a:t> de la vapeur d'eau</a:t>
            </a:r>
          </a:p>
          <a:p>
            <a:r>
              <a:rPr lang="fr-FR" sz="2000" dirty="0" smtClean="0"/>
              <a:t>À partir de 20 </a:t>
            </a:r>
            <a:r>
              <a:rPr lang="fr-FR" sz="2000" dirty="0" err="1" smtClean="0"/>
              <a:t>μm</a:t>
            </a:r>
            <a:r>
              <a:rPr lang="fr-FR" sz="2000" dirty="0" smtClean="0"/>
              <a:t>, les gouttelettes poussent principalement par </a:t>
            </a:r>
            <a:r>
              <a:rPr lang="fr-FR" sz="2000" b="1" dirty="0" smtClean="0"/>
              <a:t>coalescence</a:t>
            </a:r>
            <a:r>
              <a:rPr lang="fr-FR" sz="2000" dirty="0" smtClean="0"/>
              <a:t>: les plus grandes gouttes tombent plus vite que les plus petites </a:t>
            </a: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Collision </a:t>
            </a: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plus grande gouttelette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68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17900"/>
            <a:ext cx="69151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4608512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/>
              <a:t>En Belgique, le processus </a:t>
            </a:r>
            <a:r>
              <a:rPr lang="fr-FR" sz="2200" b="1" i="1" dirty="0" smtClean="0"/>
              <a:t>Wegener-Bergeron</a:t>
            </a:r>
            <a:r>
              <a:rPr lang="fr-FR" sz="2200" dirty="0" smtClean="0"/>
              <a:t> est le principal mécanisme de formation de précipitation:</a:t>
            </a:r>
          </a:p>
          <a:p>
            <a:r>
              <a:rPr lang="fr-FR" sz="2200" dirty="0" smtClean="0"/>
              <a:t>Température dans les nuages entre -10 °C et -23 °C: gouttelettes d'eau sous-refroidies et cristaux de glace</a:t>
            </a:r>
          </a:p>
          <a:p>
            <a:r>
              <a:rPr lang="fr-FR" sz="2200" dirty="0" smtClean="0"/>
              <a:t>La pression de la vapeur d'eau (</a:t>
            </a:r>
            <a:r>
              <a:rPr lang="fr-FR" sz="2200" i="1" dirty="0" smtClean="0"/>
              <a:t>e</a:t>
            </a:r>
            <a:r>
              <a:rPr lang="fr-FR" sz="2200" dirty="0" smtClean="0"/>
              <a:t>) est inférieure au-dessus de la glace par rapport à l'eau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diffusion de la vapeur d'eau des gouttelettes d'eau (</a:t>
            </a:r>
            <a:r>
              <a:rPr lang="fr-FR" sz="2200" i="1" dirty="0" smtClean="0"/>
              <a:t>e</a:t>
            </a:r>
            <a:r>
              <a:rPr lang="fr-FR" sz="2200" dirty="0" smtClean="0"/>
              <a:t> supérieur) aux cristaux de glace (</a:t>
            </a:r>
            <a:r>
              <a:rPr lang="fr-FR" sz="2200" i="1" dirty="0" smtClean="0"/>
              <a:t>e</a:t>
            </a:r>
            <a:r>
              <a:rPr lang="fr-FR" sz="2200" dirty="0" smtClean="0"/>
              <a:t> inférieur)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69</a:t>
            </a:fld>
            <a:endParaRPr lang="nl-BE"/>
          </a:p>
        </p:txBody>
      </p:sp>
      <p:pic>
        <p:nvPicPr>
          <p:cNvPr id="6" name="Picture 6" descr="berge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460" y="1268760"/>
            <a:ext cx="41985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626968" cy="56612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BE" sz="2300" dirty="0" smtClean="0"/>
              <a:t>La formule du nivellement barométrique:</a:t>
            </a:r>
          </a:p>
          <a:p>
            <a:endParaRPr lang="nl-BE" sz="2300" dirty="0" smtClean="0"/>
          </a:p>
          <a:p>
            <a:endParaRPr lang="nl-BE" sz="2300" dirty="0" smtClean="0"/>
          </a:p>
          <a:p>
            <a:r>
              <a:rPr lang="fr-FR" sz="2300" dirty="0" smtClean="0"/>
              <a:t>Elle décrit la pression à une altitude donnée (z) en fonction de l'altitude, la pression au niveau du sol (ps) et la température au niveau du sol (T</a:t>
            </a:r>
            <a:r>
              <a:rPr lang="fr-FR" sz="2300" baseline="-25000" dirty="0" smtClean="0"/>
              <a:t>0</a:t>
            </a:r>
            <a:r>
              <a:rPr lang="fr-FR" sz="2300" dirty="0" smtClean="0"/>
              <a:t>)</a:t>
            </a:r>
          </a:p>
          <a:p>
            <a:r>
              <a:rPr lang="fr-FR" sz="2300" dirty="0" smtClean="0"/>
              <a:t>La température dans l'atmosphère diminue avec l'altitude (en moyenne: 6,5 K km</a:t>
            </a:r>
            <a:r>
              <a:rPr lang="fr-FR" sz="2300" baseline="30000" dirty="0" smtClean="0"/>
              <a:t>-1</a:t>
            </a:r>
            <a:r>
              <a:rPr lang="fr-FR" sz="2300" dirty="0" smtClean="0"/>
              <a:t>). Par conséquent, l'utilisation de T</a:t>
            </a:r>
            <a:r>
              <a:rPr lang="fr-FR" sz="2300" baseline="-25000" dirty="0" smtClean="0"/>
              <a:t>0</a:t>
            </a:r>
            <a:r>
              <a:rPr lang="fr-FR" sz="2300" dirty="0" smtClean="0"/>
              <a:t> n'est pas entièrement correcte et des équations plus précises existent.</a:t>
            </a:r>
          </a:p>
          <a:p>
            <a:r>
              <a:rPr lang="fr-FR" sz="2300" dirty="0" smtClean="0"/>
              <a:t>Cependant, la température est exprimée en Kelvin. Cela signifie que les différences de température sont relativement faibles par rapport à la valeur de T</a:t>
            </a:r>
            <a:r>
              <a:rPr lang="fr-FR" sz="2300" baseline="-25000" dirty="0" smtClean="0"/>
              <a:t>0</a:t>
            </a:r>
            <a:r>
              <a:rPr lang="fr-FR" sz="2300" dirty="0" smtClean="0"/>
              <a:t> (typiquement autour de 300 K)</a:t>
            </a:r>
          </a:p>
          <a:p>
            <a:r>
              <a:rPr lang="fr-FR" sz="2300" dirty="0" smtClean="0"/>
              <a:t>Cette équation nous fournit donc une bonne approximation</a:t>
            </a:r>
          </a:p>
          <a:p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Pression</a:t>
            </a:r>
            <a:endParaRPr lang="fr-BE" dirty="0"/>
          </a:p>
        </p:txBody>
      </p:sp>
      <p:pic>
        <p:nvPicPr>
          <p:cNvPr id="10" name="Picture 9" descr="p_vs_h"/>
          <p:cNvPicPr>
            <a:picLocks noChangeAspect="1" noChangeArrowheads="1"/>
          </p:cNvPicPr>
          <p:nvPr/>
        </p:nvPicPr>
        <p:blipFill>
          <a:blip r:embed="rId2" cstate="print"/>
          <a:srcRect l="8000"/>
          <a:stretch>
            <a:fillRect/>
          </a:stretch>
        </p:blipFill>
        <p:spPr bwMode="auto">
          <a:xfrm>
            <a:off x="5845575" y="1152128"/>
            <a:ext cx="311891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852" y="1552255"/>
            <a:ext cx="1655068" cy="6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4608512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/>
              <a:t>En Belgique, le processus </a:t>
            </a:r>
            <a:r>
              <a:rPr lang="fr-FR" sz="2200" b="1" i="1" dirty="0" smtClean="0"/>
              <a:t>Wegener-Bergeron</a:t>
            </a:r>
            <a:r>
              <a:rPr lang="fr-FR" sz="2200" dirty="0" smtClean="0"/>
              <a:t> est le principal mécanisme de formation de précipitation:</a:t>
            </a:r>
          </a:p>
          <a:p>
            <a:r>
              <a:rPr lang="fr-FR" sz="2200" dirty="0" smtClean="0"/>
              <a:t>Les gouttelettes d'eau s'évaporent et les cristaux de glace se développent </a:t>
            </a:r>
          </a:p>
          <a:p>
            <a:r>
              <a:rPr lang="fr-FR" sz="2200" dirty="0" smtClean="0"/>
              <a:t>Les cristaux de glace deviennent plus lourds et commencent à tomber comme la neige (fondante)</a:t>
            </a:r>
          </a:p>
          <a:p>
            <a:r>
              <a:rPr lang="fr-FR" sz="2200" dirty="0" smtClean="0"/>
              <a:t>Les gouttelettes / cristaux de glace continuent de croître  par coalescence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70</a:t>
            </a:fld>
            <a:endParaRPr lang="nl-BE"/>
          </a:p>
        </p:txBody>
      </p:sp>
      <p:pic>
        <p:nvPicPr>
          <p:cNvPr id="6" name="Picture 6" descr="berge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460" y="1268760"/>
            <a:ext cx="41985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2642"/>
            <a:ext cx="9144000" cy="387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Formation de précipitations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500" dirty="0" smtClean="0"/>
              <a:t>En Belgique, le processus </a:t>
            </a:r>
            <a:r>
              <a:rPr lang="fr-FR" sz="2500" b="1" i="1" dirty="0" smtClean="0"/>
              <a:t>Wegener-Bergeron</a:t>
            </a:r>
            <a:r>
              <a:rPr lang="fr-FR" sz="2500" dirty="0" smtClean="0"/>
              <a:t> est le principal mécanisme de formation de précipitation:</a:t>
            </a:r>
          </a:p>
          <a:p>
            <a:r>
              <a:rPr lang="fr-FR" sz="2500" dirty="0" smtClean="0"/>
              <a:t>Dans de nombreux cas, la neige fond avant </a:t>
            </a:r>
            <a:r>
              <a:rPr lang="nl-BE" sz="2500" dirty="0" err="1" smtClean="0"/>
              <a:t>d’atteindre</a:t>
            </a:r>
            <a:r>
              <a:rPr lang="nl-BE" sz="2500" dirty="0" smtClean="0"/>
              <a:t> </a:t>
            </a:r>
            <a:r>
              <a:rPr lang="nl-BE" sz="2500" dirty="0" err="1" smtClean="0"/>
              <a:t>le</a:t>
            </a:r>
            <a:r>
              <a:rPr lang="nl-BE" sz="2500" dirty="0" smtClean="0"/>
              <a:t> sol</a:t>
            </a:r>
            <a:endParaRPr lang="fr-BE" sz="2500" dirty="0" smtClean="0"/>
          </a:p>
          <a:p>
            <a:endParaRPr lang="fr-BE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71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87257"/>
            <a:ext cx="9144000" cy="219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Radiation et le bilan énergétique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principes et les lois de rayonnements</a:t>
            </a:r>
          </a:p>
          <a:p>
            <a:r>
              <a:rPr lang="fr-FR" dirty="0" smtClean="0"/>
              <a:t>Radiation solaire et sa répartition</a:t>
            </a:r>
          </a:p>
          <a:p>
            <a:r>
              <a:rPr lang="fr-FR" dirty="0" smtClean="0"/>
              <a:t>Le bilan énergétique mondial</a:t>
            </a:r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72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principes et lois des rayonnements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834880" cy="4929411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L'énergie rayonnante du soleil est la force motrice de tous les processus de l'atmosphère et les courants océaniques</a:t>
            </a:r>
          </a:p>
          <a:p>
            <a:r>
              <a:rPr lang="fr-FR" dirty="0" smtClean="0"/>
              <a:t>Résultat de réactions de fusion nucléaire au cœur du soleil: convertit la masse en énergie (E = mc²)</a:t>
            </a:r>
          </a:p>
          <a:p>
            <a:r>
              <a:rPr lang="fr-FR" dirty="0" smtClean="0"/>
              <a:t>Le rayonnement électromagnétique est une forme d'énergie qui peut être transmise dans l'espace vide. Elle se déplace à la vitesse de la lumière dans un vide (c ≈ 300 000 km / s)</a:t>
            </a:r>
            <a:br>
              <a:rPr lang="fr-FR" dirty="0" smtClean="0"/>
            </a:br>
            <a:r>
              <a:rPr lang="fr-FR" dirty="0" smtClean="0">
                <a:sym typeface="Wingdings" pitchFamily="2" charset="2"/>
              </a:rPr>
              <a:t> </a:t>
            </a:r>
            <a:r>
              <a:rPr lang="fr-FR" dirty="0" smtClean="0"/>
              <a:t>Distance terre-soleil ≈ 150 000 </a:t>
            </a:r>
            <a:r>
              <a:rPr lang="fr-FR" dirty="0" err="1" smtClean="0"/>
              <a:t>000</a:t>
            </a:r>
            <a:r>
              <a:rPr lang="fr-FR" dirty="0" smtClean="0"/>
              <a:t> km</a:t>
            </a:r>
            <a:br>
              <a:rPr lang="fr-FR" dirty="0" smtClean="0"/>
            </a:br>
            <a:r>
              <a:rPr lang="fr-FR" dirty="0" smtClean="0">
                <a:sym typeface="Wingdings" pitchFamily="2" charset="2"/>
              </a:rPr>
              <a:t></a:t>
            </a:r>
            <a:r>
              <a:rPr lang="fr-FR" dirty="0" smtClean="0"/>
              <a:t> La radiation voyage pour env. 500 s (≈ 8 minutes)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73</a:t>
            </a:fld>
            <a:endParaRPr lang="nl-BE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355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principes et lois des rayonnements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4929411"/>
          </a:xfrm>
        </p:spPr>
        <p:txBody>
          <a:bodyPr>
            <a:normAutofit/>
          </a:bodyPr>
          <a:lstStyle/>
          <a:p>
            <a:r>
              <a:rPr lang="fr-FR" sz="2500" dirty="0" smtClean="0"/>
              <a:t>Longueur d'onde: l'une des caractéristiques les plus importantes de la radiation</a:t>
            </a:r>
          </a:p>
          <a:p>
            <a:r>
              <a:rPr lang="fr-FR" sz="2500" dirty="0" smtClean="0"/>
              <a:t>Plus court signifie plus de radiation énergétique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74</a:t>
            </a:fld>
            <a:endParaRPr lang="nl-BE"/>
          </a:p>
        </p:txBody>
      </p:sp>
      <p:sp>
        <p:nvSpPr>
          <p:cNvPr id="131074" name="AutoShape 2" descr="Image result for wavelength amplitu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1076" name="AutoShape 4" descr="Image result for wavelength amplitu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31078" name="Picture 6" descr="Image result for wavelength amplitu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6600733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35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80680"/>
            <a:ext cx="7611842" cy="327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principes et lois des rayonnements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4929411"/>
          </a:xfrm>
        </p:spPr>
        <p:txBody>
          <a:bodyPr>
            <a:normAutofit/>
          </a:bodyPr>
          <a:lstStyle/>
          <a:p>
            <a:r>
              <a:rPr lang="fr-FR" sz="2200" dirty="0" smtClean="0"/>
              <a:t>Type de rayonnement électromagnétique le plus connu: lumière visible: 0.4 </a:t>
            </a:r>
            <a:r>
              <a:rPr lang="fr-FR" sz="2200" dirty="0" err="1" smtClean="0"/>
              <a:t>μm</a:t>
            </a:r>
            <a:r>
              <a:rPr lang="fr-FR" sz="2200" dirty="0" smtClean="0"/>
              <a:t> (violet) – 0.7 </a:t>
            </a:r>
            <a:r>
              <a:rPr lang="fr-FR" sz="2200" dirty="0" err="1" smtClean="0"/>
              <a:t>μm</a:t>
            </a:r>
            <a:r>
              <a:rPr lang="fr-FR" sz="2200" dirty="0" smtClean="0"/>
              <a:t> (rouge)</a:t>
            </a:r>
          </a:p>
          <a:p>
            <a:r>
              <a:rPr lang="fr-FR" sz="2200" dirty="0" smtClean="0"/>
              <a:t>Des longueurs d'onde plus courtes: </a:t>
            </a:r>
          </a:p>
          <a:p>
            <a:pPr lvl="1"/>
            <a:r>
              <a:rPr lang="fr-FR" sz="2200" dirty="0" smtClean="0"/>
              <a:t>ultraviolet (0,2-0,4 </a:t>
            </a:r>
            <a:r>
              <a:rPr lang="fr-FR" sz="2200" dirty="0" err="1" smtClean="0"/>
              <a:t>μm</a:t>
            </a:r>
            <a:r>
              <a:rPr lang="fr-FR" sz="2200" dirty="0" smtClean="0"/>
              <a:t>) </a:t>
            </a:r>
          </a:p>
          <a:p>
            <a:pPr lvl="1"/>
            <a:r>
              <a:rPr lang="fr-FR" sz="2200" dirty="0" smtClean="0"/>
              <a:t>rayonnement X et </a:t>
            </a:r>
            <a:r>
              <a:rPr lang="el-GR" sz="2200" dirty="0" smtClean="0"/>
              <a:t>γ</a:t>
            </a:r>
            <a:r>
              <a:rPr lang="nl-BE" sz="2200" dirty="0" smtClean="0"/>
              <a:t> </a:t>
            </a:r>
            <a:r>
              <a:rPr lang="fr-FR" sz="2200" dirty="0" smtClean="0"/>
              <a:t>(n'ont pas vraiment une influence réelle sur le système climatique)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75</a:t>
            </a:fld>
            <a:endParaRPr lang="nl-B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2" y="5534561"/>
            <a:ext cx="16906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BE" sz="2000" b="1" dirty="0" err="1"/>
              <a:t>nm</a:t>
            </a:r>
            <a:r>
              <a:rPr lang="nl-BE" sz="2000" b="1" dirty="0"/>
              <a:t>=10</a:t>
            </a:r>
            <a:r>
              <a:rPr lang="nl-BE" sz="2000" b="1" baseline="30000" dirty="0"/>
              <a:t>-9</a:t>
            </a:r>
            <a:r>
              <a:rPr lang="nl-BE" sz="2000" b="1" dirty="0"/>
              <a:t>m</a:t>
            </a:r>
          </a:p>
          <a:p>
            <a:r>
              <a:rPr lang="el-GR" sz="2000" b="1" dirty="0"/>
              <a:t>μ</a:t>
            </a:r>
            <a:r>
              <a:rPr lang="nl-BE" sz="2000" b="1" dirty="0"/>
              <a:t>m=10</a:t>
            </a:r>
            <a:r>
              <a:rPr lang="nl-BE" sz="2000" b="1" baseline="30000" dirty="0"/>
              <a:t>-6</a:t>
            </a:r>
            <a:r>
              <a:rPr lang="nl-BE" sz="2000" b="1" dirty="0"/>
              <a:t>m</a:t>
            </a:r>
            <a:endParaRPr lang="en-US" sz="2000" b="1" dirty="0"/>
          </a:p>
          <a:p>
            <a:r>
              <a:rPr lang="en-US" sz="2000" b="1" dirty="0"/>
              <a:t>m</a:t>
            </a:r>
            <a:r>
              <a:rPr lang="nl-BE" sz="2000" b="1" dirty="0"/>
              <a:t>m=10</a:t>
            </a:r>
            <a:r>
              <a:rPr lang="nl-BE" sz="2000" b="1" baseline="30000" dirty="0"/>
              <a:t>-3</a:t>
            </a:r>
            <a:r>
              <a:rPr lang="nl-BE" sz="2000" b="1" dirty="0"/>
              <a:t>m</a:t>
            </a:r>
            <a:endParaRPr lang="en-US" sz="2000" b="1" dirty="0"/>
          </a:p>
          <a:p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35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80680"/>
            <a:ext cx="7611842" cy="327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principes et lois des rayonnements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4929411"/>
          </a:xfrm>
        </p:spPr>
        <p:txBody>
          <a:bodyPr>
            <a:normAutofit/>
          </a:bodyPr>
          <a:lstStyle/>
          <a:p>
            <a:r>
              <a:rPr lang="fr-FR" sz="2200" dirty="0" smtClean="0"/>
              <a:t>Des longueurs d'ondes plus longues: </a:t>
            </a:r>
          </a:p>
          <a:p>
            <a:pPr lvl="1"/>
            <a:r>
              <a:rPr lang="fr-FR" sz="2000" dirty="0" smtClean="0"/>
              <a:t>Infrarouge proche (0,7 à 4 </a:t>
            </a:r>
            <a:r>
              <a:rPr lang="fr-FR" sz="2000" dirty="0" err="1" smtClean="0"/>
              <a:t>μm</a:t>
            </a:r>
            <a:r>
              <a:rPr lang="fr-FR" sz="2000" dirty="0" smtClean="0"/>
              <a:t>) </a:t>
            </a:r>
          </a:p>
          <a:p>
            <a:pPr lvl="1"/>
            <a:r>
              <a:rPr lang="fr-FR" sz="2000" dirty="0" smtClean="0"/>
              <a:t>Infrarouge thermique (4 à 100 </a:t>
            </a:r>
            <a:r>
              <a:rPr lang="fr-FR" sz="2000" dirty="0" err="1" smtClean="0"/>
              <a:t>μm</a:t>
            </a:r>
            <a:r>
              <a:rPr lang="fr-FR" sz="2000" dirty="0" smtClean="0"/>
              <a:t>) </a:t>
            </a:r>
          </a:p>
          <a:p>
            <a:pPr lvl="1"/>
            <a:r>
              <a:rPr lang="fr-FR" sz="2000" dirty="0" smtClean="0"/>
              <a:t>Micro- et radio -ondes </a:t>
            </a: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aussi moins pertinentes pour les conditions météorologiques / climatiques. Néanmoins: certains instruments satellites opèrent dans la zone de micro-ondes (p. ex. Observation de la vapeur d'eau)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76</a:t>
            </a:fld>
            <a:endParaRPr lang="nl-B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2" y="5534561"/>
            <a:ext cx="16906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BE" sz="2000" b="1" dirty="0" err="1"/>
              <a:t>nm</a:t>
            </a:r>
            <a:r>
              <a:rPr lang="nl-BE" sz="2000" b="1" dirty="0"/>
              <a:t>=10</a:t>
            </a:r>
            <a:r>
              <a:rPr lang="nl-BE" sz="2000" b="1" baseline="30000" dirty="0"/>
              <a:t>-9</a:t>
            </a:r>
            <a:r>
              <a:rPr lang="nl-BE" sz="2000" b="1" dirty="0"/>
              <a:t>m</a:t>
            </a:r>
          </a:p>
          <a:p>
            <a:r>
              <a:rPr lang="el-GR" sz="2000" b="1" dirty="0"/>
              <a:t>μ</a:t>
            </a:r>
            <a:r>
              <a:rPr lang="nl-BE" sz="2000" b="1" dirty="0"/>
              <a:t>m=10</a:t>
            </a:r>
            <a:r>
              <a:rPr lang="nl-BE" sz="2000" b="1" baseline="30000" dirty="0"/>
              <a:t>-6</a:t>
            </a:r>
            <a:r>
              <a:rPr lang="nl-BE" sz="2000" b="1" dirty="0"/>
              <a:t>m</a:t>
            </a:r>
            <a:endParaRPr lang="en-US" sz="2000" b="1" dirty="0"/>
          </a:p>
          <a:p>
            <a:r>
              <a:rPr lang="en-US" sz="2000" b="1" dirty="0"/>
              <a:t>m</a:t>
            </a:r>
            <a:r>
              <a:rPr lang="nl-BE" sz="2000" b="1" dirty="0"/>
              <a:t>m=10</a:t>
            </a:r>
            <a:r>
              <a:rPr lang="nl-BE" sz="2000" b="1" baseline="30000" dirty="0"/>
              <a:t>-3</a:t>
            </a:r>
            <a:r>
              <a:rPr lang="nl-BE" sz="2000" b="1" dirty="0"/>
              <a:t>m</a:t>
            </a:r>
            <a:endParaRPr lang="en-US" sz="2000" b="1" dirty="0"/>
          </a:p>
          <a:p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principes et lois des rayonnements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834880" cy="492941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Rayonnement solaire: principalement dans le spectre visible, l'infrarouge proche et (dans une moindre mesure) l'ultraviolet. </a:t>
            </a:r>
            <a:br>
              <a:rPr lang="fr-FR" dirty="0" smtClean="0"/>
            </a:br>
            <a:r>
              <a:rPr lang="fr-FR" dirty="0" smtClean="0">
                <a:sym typeface="Wingdings" pitchFamily="2" charset="2"/>
              </a:rPr>
              <a:t> N</a:t>
            </a:r>
            <a:r>
              <a:rPr lang="fr-FR" dirty="0" smtClean="0"/>
              <a:t>éanmoins: cette lumière ultraviolette joue un rôle important. Par exemple. couche d'ozone</a:t>
            </a:r>
          </a:p>
          <a:p>
            <a:r>
              <a:rPr lang="fr-FR" dirty="0" smtClean="0"/>
              <a:t>Aussi la terre émet de l'énergie: principalement infrarouge thermique (et dans une moindre mesure dans le spectre des micro-ondes)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77</a:t>
            </a:fld>
            <a:endParaRPr lang="nl-BE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355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554960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Évidemment, le rayonnement naturel ne comporte pas une longueur d'onde mais un spectre</a:t>
            </a:r>
          </a:p>
          <a:p>
            <a:r>
              <a:rPr lang="fr-FR" sz="2200" dirty="0" smtClean="0"/>
              <a:t>Ce spectre dépend de la température de l'objet qui rayonne.</a:t>
            </a:r>
          </a:p>
          <a:p>
            <a:r>
              <a:rPr lang="fr-FR" sz="2200" dirty="0" smtClean="0"/>
              <a:t>La plupart des objets rayonnent comme un "corps noir" dont la distribution de rayonnement peut être décrite selon la loi de Planck:</a:t>
            </a:r>
          </a:p>
          <a:p>
            <a:endParaRPr lang="fr-FR" sz="2200" dirty="0" smtClean="0"/>
          </a:p>
          <a:p>
            <a:endParaRPr lang="fr-FR" sz="2200" dirty="0" smtClean="0"/>
          </a:p>
          <a:p>
            <a:pPr>
              <a:buNone/>
            </a:pPr>
            <a:r>
              <a:rPr lang="fr-FR" sz="2200" dirty="0" smtClean="0"/>
              <a:t>	avec  </a:t>
            </a:r>
            <a:r>
              <a:rPr lang="el-GR" sz="2200" dirty="0" smtClean="0"/>
              <a:t>λ</a:t>
            </a:r>
            <a:r>
              <a:rPr lang="nl-BE" sz="2200" dirty="0" smtClean="0"/>
              <a:t> la </a:t>
            </a:r>
            <a:r>
              <a:rPr lang="nl-BE" sz="2200" dirty="0" err="1" smtClean="0"/>
              <a:t>longeur</a:t>
            </a:r>
            <a:r>
              <a:rPr lang="nl-BE" sz="2200" dirty="0" smtClean="0"/>
              <a:t> </a:t>
            </a:r>
            <a:r>
              <a:rPr lang="nl-BE" sz="2200" dirty="0" err="1" smtClean="0"/>
              <a:t>d’onde</a:t>
            </a:r>
            <a:r>
              <a:rPr lang="nl-BE" sz="2200" dirty="0" smtClean="0"/>
              <a:t>, T la </a:t>
            </a:r>
            <a:r>
              <a:rPr lang="nl-BE" sz="2200" dirty="0" err="1" smtClean="0"/>
              <a:t>température</a:t>
            </a:r>
            <a:r>
              <a:rPr lang="nl-BE" sz="2200" dirty="0" smtClean="0"/>
              <a:t>, </a:t>
            </a:r>
            <a:r>
              <a:rPr lang="fr-FR" sz="2200" dirty="0" smtClean="0"/>
              <a:t>c</a:t>
            </a:r>
            <a:r>
              <a:rPr lang="fr-FR" sz="2200" baseline="-25000" dirty="0" smtClean="0"/>
              <a:t>1</a:t>
            </a:r>
            <a:r>
              <a:rPr lang="fr-FR" sz="2200" dirty="0" smtClean="0"/>
              <a:t> = 3.74 x 10</a:t>
            </a:r>
            <a:r>
              <a:rPr lang="fr-FR" sz="2200" baseline="30000" dirty="0" smtClean="0"/>
              <a:t>8</a:t>
            </a:r>
            <a:r>
              <a:rPr lang="fr-FR" sz="2200" dirty="0" smtClean="0"/>
              <a:t> W m</a:t>
            </a:r>
            <a:r>
              <a:rPr lang="fr-FR" sz="2200" baseline="30000" dirty="0" smtClean="0"/>
              <a:t>-2</a:t>
            </a:r>
            <a:r>
              <a:rPr lang="fr-FR" sz="2200" dirty="0" smtClean="0"/>
              <a:t> µm</a:t>
            </a:r>
            <a:r>
              <a:rPr lang="fr-FR" sz="2200" baseline="30000" dirty="0" smtClean="0"/>
              <a:t>4</a:t>
            </a:r>
            <a:r>
              <a:rPr lang="fr-FR" sz="2200" dirty="0" smtClean="0"/>
              <a:t> et c</a:t>
            </a:r>
            <a:r>
              <a:rPr lang="fr-FR" sz="2200" baseline="-25000" dirty="0" smtClean="0"/>
              <a:t>2</a:t>
            </a:r>
            <a:r>
              <a:rPr lang="fr-FR" sz="2200" dirty="0" smtClean="0"/>
              <a:t> = 1.44 x 10</a:t>
            </a:r>
            <a:r>
              <a:rPr lang="fr-FR" sz="2200" baseline="30000" dirty="0" smtClean="0"/>
              <a:t>4</a:t>
            </a:r>
            <a:r>
              <a:rPr lang="fr-FR" sz="2200" dirty="0" smtClean="0"/>
              <a:t> µm K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78</a:t>
            </a:fld>
            <a:endParaRPr lang="nl-BE"/>
          </a:p>
        </p:txBody>
      </p:sp>
      <p:pic>
        <p:nvPicPr>
          <p:cNvPr id="135170" name="Picture 2" descr="Max Planck 1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566" y="1331476"/>
            <a:ext cx="2955660" cy="367240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84168" y="500388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i="1" dirty="0" smtClean="0"/>
              <a:t>Max </a:t>
            </a:r>
            <a:r>
              <a:rPr lang="nl-BE" i="1" dirty="0" err="1" smtClean="0"/>
              <a:t>Planck</a:t>
            </a:r>
            <a:r>
              <a:rPr lang="nl-BE" i="1" dirty="0" smtClean="0"/>
              <a:t> (1958- 1947)</a:t>
            </a:r>
            <a:endParaRPr lang="fr-BE" i="1" dirty="0"/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365104"/>
            <a:ext cx="26860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       est le flux de rayonnement spectral: la puissance (W) d'un corps noir émis par unité de surface (m²) et par unité d'intervalle de longueur d'onde (</a:t>
            </a:r>
            <a:r>
              <a:rPr lang="fr-FR" sz="2200" dirty="0" err="1" smtClean="0"/>
              <a:t>μm</a:t>
            </a:r>
            <a:r>
              <a:rPr lang="fr-FR" sz="2200" dirty="0" smtClean="0"/>
              <a:t>) </a:t>
            </a:r>
            <a:r>
              <a:rPr lang="fr-FR" sz="2200" dirty="0" smtClean="0">
                <a:sym typeface="Wingdings" pitchFamily="2" charset="2"/>
              </a:rPr>
              <a:t> unités: W m</a:t>
            </a:r>
            <a:r>
              <a:rPr lang="fr-FR" sz="2200" baseline="30000" dirty="0" smtClean="0">
                <a:sym typeface="Wingdings" pitchFamily="2" charset="2"/>
              </a:rPr>
              <a:t>-2</a:t>
            </a:r>
            <a:r>
              <a:rPr lang="fr-FR" sz="2200" dirty="0" smtClean="0">
                <a:sym typeface="Wingdings" pitchFamily="2" charset="2"/>
              </a:rPr>
              <a:t> µm</a:t>
            </a:r>
            <a:r>
              <a:rPr lang="fr-FR" sz="2200" baseline="30000" dirty="0" smtClean="0">
                <a:sym typeface="Wingdings" pitchFamily="2" charset="2"/>
              </a:rPr>
              <a:t>-1</a:t>
            </a:r>
          </a:p>
          <a:p>
            <a:r>
              <a:rPr lang="fr-FR" sz="2200" dirty="0" smtClean="0"/>
              <a:t>Notez que l'énergie de rayonnement augmente avec la température</a:t>
            </a:r>
          </a:p>
          <a:p>
            <a:r>
              <a:rPr lang="fr-FR" sz="2200" dirty="0" smtClean="0"/>
              <a:t>Notez aussi que la longueur d'onde du maximum énergétique diminue avec la température: les objets chauds émettent un rayonnement à ondes </a:t>
            </a:r>
            <a:br>
              <a:rPr lang="fr-FR" sz="2200" dirty="0" smtClean="0"/>
            </a:br>
            <a:r>
              <a:rPr lang="fr-FR" sz="2200" dirty="0" smtClean="0"/>
              <a:t>courtes </a:t>
            </a:r>
            <a:r>
              <a:rPr lang="fr-FR" sz="2200" dirty="0" smtClean="0">
                <a:sym typeface="Wingdings" pitchFamily="2" charset="2"/>
              </a:rPr>
              <a:t></a:t>
            </a:r>
            <a:r>
              <a:rPr lang="fr-FR" sz="2200" dirty="0" smtClean="0"/>
              <a:t> objets </a:t>
            </a:r>
            <a:br>
              <a:rPr lang="fr-FR" sz="2200" dirty="0" smtClean="0"/>
            </a:br>
            <a:r>
              <a:rPr lang="fr-FR" sz="2200" dirty="0" smtClean="0"/>
              <a:t>froids émettent un </a:t>
            </a:r>
            <a:br>
              <a:rPr lang="fr-FR" sz="2200" dirty="0" smtClean="0"/>
            </a:br>
            <a:r>
              <a:rPr lang="fr-FR" sz="2200" dirty="0" smtClean="0"/>
              <a:t>rayonnement sur ondes </a:t>
            </a:r>
            <a:br>
              <a:rPr lang="fr-FR" sz="2200" dirty="0" smtClean="0"/>
            </a:br>
            <a:r>
              <a:rPr lang="fr-FR" sz="2200" dirty="0" smtClean="0"/>
              <a:t>longues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79</a:t>
            </a:fld>
            <a:endParaRPr lang="nl-BE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457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2582" y="3501008"/>
            <a:ext cx="507141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760640" cy="5661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300" dirty="0" smtClean="0"/>
              <a:t>La formule du nivellement barométrique:</a:t>
            </a:r>
          </a:p>
          <a:p>
            <a:endParaRPr lang="nl-BE" sz="2300" dirty="0" smtClean="0"/>
          </a:p>
          <a:p>
            <a:endParaRPr lang="nl-BE" sz="2300" dirty="0" smtClean="0"/>
          </a:p>
          <a:p>
            <a:r>
              <a:rPr lang="fr-FR" sz="2300" dirty="0" smtClean="0"/>
              <a:t>Comme </a:t>
            </a:r>
            <a:r>
              <a:rPr lang="fr-FR" sz="2300" i="1" dirty="0" smtClean="0"/>
              <a:t>T</a:t>
            </a:r>
            <a:r>
              <a:rPr lang="fr-FR" sz="2300" i="1" baseline="-25000" dirty="0" smtClean="0"/>
              <a:t>0</a:t>
            </a:r>
            <a:r>
              <a:rPr lang="fr-FR" sz="2300" dirty="0" smtClean="0"/>
              <a:t> varie relativement peu et </a:t>
            </a:r>
            <a:r>
              <a:rPr lang="fr-FR" sz="2300" i="1" dirty="0" smtClean="0"/>
              <a:t>R</a:t>
            </a:r>
            <a:r>
              <a:rPr lang="fr-FR" sz="2300" dirty="0" smtClean="0"/>
              <a:t> et </a:t>
            </a:r>
            <a:r>
              <a:rPr lang="fr-FR" sz="2300" i="1" dirty="0" smtClean="0"/>
              <a:t>g</a:t>
            </a:r>
            <a:r>
              <a:rPr lang="fr-FR" sz="2300" dirty="0" smtClean="0"/>
              <a:t> sont constants, on peut estimer relativement facile les variations de pression en fonction de l'altitude</a:t>
            </a:r>
          </a:p>
          <a:p>
            <a:r>
              <a:rPr lang="fr-FR" sz="2300" dirty="0" smtClean="0"/>
              <a:t>Règle approximative: pour chaque 15 km d'altitude, la pression diminue avec un facteur 10</a:t>
            </a:r>
          </a:p>
          <a:p>
            <a:r>
              <a:rPr lang="fr-FR" sz="2300" dirty="0" smtClean="0"/>
              <a:t>Valeur typique au niveau de la mer: </a:t>
            </a:r>
            <a:br>
              <a:rPr lang="fr-FR" sz="2300" dirty="0" smtClean="0"/>
            </a:br>
            <a:r>
              <a:rPr lang="fr-FR" sz="2300" dirty="0" smtClean="0"/>
              <a:t>p(0 km) = 1000 </a:t>
            </a:r>
            <a:r>
              <a:rPr lang="fr-FR" sz="2300" dirty="0" err="1" smtClean="0"/>
              <a:t>hPa</a:t>
            </a:r>
            <a:r>
              <a:rPr lang="fr-FR" sz="2300" dirty="0" smtClean="0"/>
              <a:t> </a:t>
            </a:r>
          </a:p>
          <a:p>
            <a:r>
              <a:rPr lang="fr-FR" sz="2300" dirty="0" smtClean="0"/>
              <a:t>Donc p(15 km) = 100 </a:t>
            </a:r>
            <a:r>
              <a:rPr lang="fr-FR" sz="2300" dirty="0" err="1" smtClean="0"/>
              <a:t>hPa</a:t>
            </a:r>
            <a:r>
              <a:rPr lang="fr-FR" sz="2300" dirty="0" smtClean="0"/>
              <a:t>, p (30 km) = 10 </a:t>
            </a:r>
            <a:r>
              <a:rPr lang="fr-FR" sz="2300" dirty="0" err="1" smtClean="0"/>
              <a:t>hPa</a:t>
            </a:r>
            <a:r>
              <a:rPr lang="fr-FR" sz="2300" dirty="0" smtClean="0"/>
              <a:t>, ...</a:t>
            </a:r>
            <a:endParaRPr lang="fr-BE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Pression</a:t>
            </a:r>
            <a:endParaRPr lang="fr-BE" dirty="0"/>
          </a:p>
        </p:txBody>
      </p:sp>
      <p:pic>
        <p:nvPicPr>
          <p:cNvPr id="10" name="Picture 9" descr="p_vs_h"/>
          <p:cNvPicPr>
            <a:picLocks noChangeAspect="1" noChangeArrowheads="1"/>
          </p:cNvPicPr>
          <p:nvPr/>
        </p:nvPicPr>
        <p:blipFill>
          <a:blip r:embed="rId2" cstate="print"/>
          <a:srcRect l="8000"/>
          <a:stretch>
            <a:fillRect/>
          </a:stretch>
        </p:blipFill>
        <p:spPr bwMode="auto">
          <a:xfrm>
            <a:off x="5845575" y="1152128"/>
            <a:ext cx="311891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1655068" cy="6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Ceci est exprimé par la </a:t>
            </a:r>
            <a:r>
              <a:rPr lang="fr-FR" sz="2200" b="1" dirty="0" smtClean="0"/>
              <a:t>loi de Wien</a:t>
            </a:r>
            <a:r>
              <a:rPr lang="fr-FR" sz="2200" dirty="0" smtClean="0"/>
              <a:t> qui stipule que la longueur d'onde du flux de rayonnement maximal est égale à:</a:t>
            </a:r>
          </a:p>
          <a:p>
            <a:endParaRPr lang="fr-FR" sz="2200" dirty="0" smtClean="0"/>
          </a:p>
          <a:p>
            <a:pPr>
              <a:buNone/>
            </a:pPr>
            <a:r>
              <a:rPr lang="fr-FR" sz="2200" dirty="0" smtClean="0"/>
              <a:t>	</a:t>
            </a:r>
            <a:br>
              <a:rPr lang="fr-FR" sz="2200" dirty="0" smtClean="0"/>
            </a:br>
            <a:r>
              <a:rPr lang="fr-FR" sz="2200" dirty="0" smtClean="0"/>
              <a:t>avec T la température (K)</a:t>
            </a:r>
          </a:p>
          <a:p>
            <a:r>
              <a:rPr lang="fr-FR" sz="2200" dirty="0" smtClean="0"/>
              <a:t>Quel est la </a:t>
            </a:r>
            <a:r>
              <a:rPr lang="el-GR" sz="2200" dirty="0" smtClean="0"/>
              <a:t>λ</a:t>
            </a:r>
            <a:r>
              <a:rPr lang="nl-BE" sz="2200" baseline="-25000" dirty="0" smtClean="0"/>
              <a:t>max</a:t>
            </a:r>
            <a:r>
              <a:rPr lang="nl-BE" sz="2200" dirty="0" smtClean="0"/>
              <a:t> </a:t>
            </a:r>
            <a:r>
              <a:rPr lang="fr-FR" sz="2200" dirty="0" smtClean="0"/>
              <a:t>pour une personne?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80</a:t>
            </a:fld>
            <a:endParaRPr lang="nl-BE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965970"/>
            <a:ext cx="2181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 descr="Image result for person infra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312" y="3573016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400600"/>
          </a:xfrm>
        </p:spPr>
        <p:txBody>
          <a:bodyPr>
            <a:normAutofit lnSpcReduction="10000"/>
          </a:bodyPr>
          <a:lstStyle/>
          <a:p>
            <a:r>
              <a:rPr lang="fr-FR" sz="2200" dirty="0" smtClean="0"/>
              <a:t>Appliqué au soleil (T ≈ 5800 K) et à la Terre (T ≈ 290 K), cela correspond à 0,5 </a:t>
            </a:r>
            <a:r>
              <a:rPr lang="fr-FR" sz="2200" dirty="0" err="1" smtClean="0"/>
              <a:t>μm</a:t>
            </a:r>
            <a:r>
              <a:rPr lang="fr-FR" sz="2200" dirty="0" smtClean="0"/>
              <a:t> pour le soleil et 10 </a:t>
            </a:r>
            <a:r>
              <a:rPr lang="fr-FR" sz="2200" dirty="0" err="1" smtClean="0"/>
              <a:t>μm</a:t>
            </a:r>
            <a:r>
              <a:rPr lang="fr-FR" sz="2200" dirty="0" smtClean="0"/>
              <a:t> pour la Terre</a:t>
            </a:r>
          </a:p>
          <a:p>
            <a:r>
              <a:rPr lang="fr-FR" sz="2200" dirty="0" smtClean="0"/>
              <a:t>Courbes Planck, normalisées pour leur </a:t>
            </a:r>
            <a:r>
              <a:rPr lang="el-GR" sz="2200" dirty="0" smtClean="0"/>
              <a:t>λ</a:t>
            </a:r>
            <a:r>
              <a:rPr lang="fr-FR" sz="2200" baseline="-25000" dirty="0" smtClean="0"/>
              <a:t>max</a:t>
            </a:r>
            <a:r>
              <a:rPr lang="fr-FR" sz="2200" dirty="0" smtClean="0"/>
              <a:t>:</a:t>
            </a:r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>
              <a:buNone/>
            </a:pPr>
            <a:r>
              <a:rPr lang="fr-FR" sz="2200" dirty="0" smtClean="0"/>
              <a:t>	</a:t>
            </a:r>
            <a:r>
              <a:rPr lang="fr-FR" sz="2200" dirty="0" smtClean="0">
                <a:sym typeface="Wingdings" pitchFamily="2" charset="2"/>
              </a:rPr>
              <a:t> Notez que les spectres du soleil et de la terre sont presque complètement séparés (pas de </a:t>
            </a:r>
            <a:r>
              <a:rPr lang="fr-FR" sz="2200" dirty="0" err="1" smtClean="0">
                <a:sym typeface="Wingdings" pitchFamily="2" charset="2"/>
              </a:rPr>
              <a:t>recouvremement</a:t>
            </a:r>
            <a:r>
              <a:rPr lang="fr-FR" sz="2200" dirty="0" smtClean="0">
                <a:sym typeface="Wingdings" pitchFamily="2" charset="2"/>
              </a:rPr>
              <a:t>)</a:t>
            </a:r>
          </a:p>
          <a:p>
            <a:pPr>
              <a:buNone/>
            </a:pPr>
            <a:r>
              <a:rPr lang="fr-FR" sz="2200" dirty="0" smtClean="0">
                <a:sym typeface="Wingdings" pitchFamily="2" charset="2"/>
              </a:rPr>
              <a:t>	 On parle de rayonnement à ondes courtes (soleil) et rayonnement à ondes longues (Terre)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81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7945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690864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L'énergie totale de rayonnement par unité de temps et par unité de surface peut être trouvée en intégrant E</a:t>
            </a:r>
            <a:r>
              <a:rPr lang="el-GR" sz="2200" baseline="-25000" dirty="0" smtClean="0"/>
              <a:t>λ</a:t>
            </a:r>
            <a:r>
              <a:rPr lang="fr-FR" sz="2200" baseline="30000" dirty="0" smtClean="0"/>
              <a:t>*</a:t>
            </a:r>
            <a:r>
              <a:rPr lang="fr-FR" sz="2200" dirty="0" smtClean="0"/>
              <a:t> pour toutes les longueurs d'ondes</a:t>
            </a:r>
          </a:p>
          <a:p>
            <a:r>
              <a:rPr lang="fr-FR" sz="2200" dirty="0" smtClean="0"/>
              <a:t>Il en résulte la </a:t>
            </a:r>
            <a:r>
              <a:rPr lang="fr-FR" sz="2200" b="1" dirty="0" smtClean="0"/>
              <a:t>loi de Stefan-Boltzmann</a:t>
            </a:r>
            <a:r>
              <a:rPr lang="fr-FR" sz="2200" dirty="0" smtClean="0"/>
              <a:t>:</a:t>
            </a:r>
            <a:br>
              <a:rPr lang="fr-FR" sz="2200" dirty="0" smtClean="0"/>
            </a:b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fr-FR" sz="2200" dirty="0" smtClean="0"/>
              <a:t>avec </a:t>
            </a:r>
            <a:r>
              <a:rPr lang="el-GR" sz="2200" dirty="0" smtClean="0"/>
              <a:t>σ</a:t>
            </a:r>
            <a:r>
              <a:rPr lang="nl-BE" sz="2200" dirty="0" smtClean="0"/>
              <a:t> = 5.67 x 10</a:t>
            </a:r>
            <a:r>
              <a:rPr lang="nl-BE" sz="2200" baseline="30000" dirty="0" smtClean="0"/>
              <a:t>-8</a:t>
            </a:r>
            <a:r>
              <a:rPr lang="nl-BE" sz="2200" dirty="0" smtClean="0"/>
              <a:t> W m</a:t>
            </a:r>
            <a:r>
              <a:rPr lang="nl-BE" sz="2200" baseline="30000" dirty="0" smtClean="0"/>
              <a:t>-2</a:t>
            </a:r>
            <a:r>
              <a:rPr lang="nl-BE" sz="2200" dirty="0" smtClean="0"/>
              <a:t> K</a:t>
            </a:r>
            <a:r>
              <a:rPr lang="nl-BE" sz="2200" baseline="30000" dirty="0" smtClean="0"/>
              <a:t>-4</a:t>
            </a:r>
            <a:r>
              <a:rPr lang="nl-BE" sz="2200" dirty="0" smtClean="0"/>
              <a:t> la constante </a:t>
            </a:r>
            <a:r>
              <a:rPr lang="nl-BE" sz="2200" dirty="0" err="1" smtClean="0"/>
              <a:t>Stefan-Boltzmann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>
                <a:sym typeface="Wingdings" pitchFamily="2" charset="2"/>
              </a:rPr>
              <a:t> </a:t>
            </a:r>
            <a:r>
              <a:rPr lang="fr-FR" sz="2200" dirty="0" smtClean="0">
                <a:sym typeface="Wingdings" pitchFamily="2" charset="2"/>
              </a:rPr>
              <a:t>Notez: E* est fonction de la température à la 4ème puissance!</a:t>
            </a:r>
            <a:endParaRPr lang="fr-FR" sz="2200" dirty="0" smtClean="0"/>
          </a:p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82</a:t>
            </a:fld>
            <a:endParaRPr lang="nl-B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1584176" cy="50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9814" y="1124744"/>
            <a:ext cx="3934186" cy="513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690864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Comme on l'a dit, la loi de Planck (et par conséquent Stefan-Boltzmann) n'est valable que pour les corps noirs</a:t>
            </a:r>
          </a:p>
          <a:p>
            <a:r>
              <a:rPr lang="fr-FR" sz="2200" dirty="0" smtClean="0"/>
              <a:t>Les objets réels ne rayonnent pas parfaitement selon la loi de Planck</a:t>
            </a:r>
          </a:p>
          <a:p>
            <a:r>
              <a:rPr lang="fr-FR" sz="2200" dirty="0" smtClean="0"/>
              <a:t>Pour considérer cela, on a introduit </a:t>
            </a:r>
            <a:r>
              <a:rPr lang="fr-FR" sz="2200" b="1" dirty="0" smtClean="0"/>
              <a:t>l'émissivité spectrale</a:t>
            </a:r>
            <a:r>
              <a:rPr lang="fr-FR" sz="2200" dirty="0" smtClean="0"/>
              <a:t> </a:t>
            </a:r>
            <a:r>
              <a:rPr lang="el-GR" sz="2200" dirty="0" smtClean="0"/>
              <a:t>ε</a:t>
            </a:r>
            <a:r>
              <a:rPr lang="el-GR" sz="2200" baseline="-25000" dirty="0" smtClean="0"/>
              <a:t>λ</a:t>
            </a:r>
            <a:r>
              <a:rPr lang="fr-FR" sz="2200" dirty="0" smtClean="0"/>
              <a:t>, définie par la relation:</a:t>
            </a:r>
          </a:p>
          <a:p>
            <a:endParaRPr lang="fr-FR" sz="2200" dirty="0" smtClean="0"/>
          </a:p>
          <a:p>
            <a:pPr>
              <a:buNone/>
            </a:pPr>
            <a:r>
              <a:rPr lang="fr-FR" sz="2200" dirty="0" smtClean="0"/>
              <a:t>	Avec E</a:t>
            </a:r>
            <a:r>
              <a:rPr lang="el-GR" sz="2200" baseline="-25000" dirty="0" smtClean="0"/>
              <a:t>λ</a:t>
            </a:r>
            <a:r>
              <a:rPr lang="nl-BE" sz="2200" dirty="0" smtClean="0"/>
              <a:t> </a:t>
            </a:r>
            <a:r>
              <a:rPr lang="fr-FR" sz="2200" dirty="0" smtClean="0"/>
              <a:t>le flux de rayonnement spectral réel et 0 &lt; </a:t>
            </a:r>
            <a:r>
              <a:rPr lang="el-GR" sz="2200" dirty="0" smtClean="0"/>
              <a:t>ε</a:t>
            </a:r>
            <a:r>
              <a:rPr lang="el-GR" sz="2200" baseline="-25000" dirty="0" smtClean="0"/>
              <a:t>λ</a:t>
            </a:r>
            <a:r>
              <a:rPr lang="fr-FR" sz="2200" dirty="0" smtClean="0"/>
              <a:t> &lt; 1 </a:t>
            </a:r>
            <a:br>
              <a:rPr lang="fr-FR" sz="2200" dirty="0" smtClean="0"/>
            </a:br>
            <a:r>
              <a:rPr lang="fr-FR" sz="2200" dirty="0" smtClean="0">
                <a:sym typeface="Wingdings" pitchFamily="2" charset="2"/>
              </a:rPr>
              <a:t> Un objet réel ne peut pas rayonner plus fort qu'un corps noir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83</a:t>
            </a:fld>
            <a:endParaRPr lang="nl-BE"/>
          </a:p>
        </p:txBody>
      </p:sp>
      <p:pic>
        <p:nvPicPr>
          <p:cNvPr id="3074" name="Picture 2" descr="Image result for Stefan–Boltzmann l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96752"/>
            <a:ext cx="3724432" cy="496855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293096"/>
            <a:ext cx="1728192" cy="52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47248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/>
              <a:t>Exemple d'un corps noir presque parfait: « Vanta-black »</a:t>
            </a:r>
            <a:br>
              <a:rPr lang="fr-FR" sz="2200" dirty="0" smtClean="0"/>
            </a:br>
            <a:r>
              <a:rPr lang="fr-FR" sz="2200" dirty="0" smtClean="0">
                <a:sym typeface="Wingdings" pitchFamily="2" charset="2"/>
              </a:rPr>
              <a:t> Absorbe 99,96% de la lumière</a:t>
            </a:r>
            <a:endParaRPr lang="fr-FR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84</a:t>
            </a:fld>
            <a:endParaRPr lang="nl-BE"/>
          </a:p>
        </p:txBody>
      </p:sp>
      <p:pic>
        <p:nvPicPr>
          <p:cNvPr id="93186" name="Picture 2" descr="https://video-images.vice.com/articles/58dc1b44573b575bac4beb52/lede/1490820006354-Screen-Shot-2017-03-29-at-42612-PM.png?crop=1xw:0.9990749306197965xh;center,center&amp;resize=1536: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5120568" cy="28803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6581001"/>
            <a:ext cx="6228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smtClean="0"/>
              <a:t>(https://creators.vice.com/en_us/article/worlds-blackest-black-vantablack-2)</a:t>
            </a:r>
            <a:endParaRPr lang="fr-BE" sz="1200" dirty="0"/>
          </a:p>
        </p:txBody>
      </p:sp>
      <p:pic>
        <p:nvPicPr>
          <p:cNvPr id="93188" name="Picture 4" descr="Image result for blackest 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579" y="1844824"/>
            <a:ext cx="3416617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47248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Un objet réel peut aussi être caractérisé par son </a:t>
            </a:r>
            <a:r>
              <a:rPr lang="fr-FR" sz="2200" b="1" dirty="0" smtClean="0"/>
              <a:t>absorption spectrale:</a:t>
            </a:r>
            <a:r>
              <a:rPr lang="fr-FR" sz="2200" dirty="0" smtClean="0"/>
              <a:t> </a:t>
            </a:r>
            <a:r>
              <a:rPr lang="el-GR" sz="2200" dirty="0" smtClean="0"/>
              <a:t>α</a:t>
            </a:r>
            <a:r>
              <a:rPr lang="el-GR" sz="2200" baseline="-25000" dirty="0" smtClean="0"/>
              <a:t>λ</a:t>
            </a:r>
            <a:r>
              <a:rPr lang="fr-FR" sz="2200" dirty="0" smtClean="0"/>
              <a:t>. C'est la fraction du rayonnement entrant d'une longueur d'onde donnée qui est absorbée.</a:t>
            </a:r>
          </a:p>
          <a:p>
            <a:r>
              <a:rPr lang="fr-FR" sz="2200" dirty="0" smtClean="0"/>
              <a:t>Pour les corps noirs parfaits: </a:t>
            </a:r>
            <a:r>
              <a:rPr lang="el-GR" sz="2200" dirty="0" smtClean="0"/>
              <a:t>α</a:t>
            </a:r>
            <a:r>
              <a:rPr lang="el-GR" sz="2200" baseline="-25000" dirty="0" smtClean="0"/>
              <a:t>λ </a:t>
            </a:r>
            <a:r>
              <a:rPr lang="fr-FR" sz="2200" dirty="0" smtClean="0"/>
              <a:t>= 1 pour toutes les longueurs d'onde </a:t>
            </a:r>
            <a:r>
              <a:rPr lang="fr-FR" sz="2200" dirty="0" smtClean="0">
                <a:sym typeface="Wingdings" pitchFamily="2" charset="2"/>
              </a:rPr>
              <a:t> p</a:t>
            </a:r>
            <a:r>
              <a:rPr lang="fr-FR" sz="2200" dirty="0" smtClean="0"/>
              <a:t>our les objets réels: 0 &lt;</a:t>
            </a:r>
            <a:r>
              <a:rPr lang="el-GR" sz="2200" dirty="0" smtClean="0"/>
              <a:t> α</a:t>
            </a:r>
            <a:r>
              <a:rPr lang="el-GR" sz="2200" baseline="-25000" dirty="0" smtClean="0"/>
              <a:t>λ </a:t>
            </a:r>
            <a:r>
              <a:rPr lang="fr-FR" sz="2200" dirty="0" smtClean="0"/>
              <a:t>&lt; 1</a:t>
            </a:r>
          </a:p>
          <a:p>
            <a:r>
              <a:rPr lang="fr-FR" sz="2200" dirty="0" smtClean="0"/>
              <a:t>La </a:t>
            </a:r>
            <a:r>
              <a:rPr lang="fr-FR" sz="2200" b="1" dirty="0" smtClean="0"/>
              <a:t>loi de Kirchhoff </a:t>
            </a:r>
            <a:r>
              <a:rPr lang="fr-FR" sz="2200" dirty="0" smtClean="0"/>
              <a:t>déclare que: </a:t>
            </a:r>
            <a:r>
              <a:rPr lang="el-GR" sz="2200" dirty="0" smtClean="0"/>
              <a:t>α</a:t>
            </a:r>
            <a:r>
              <a:rPr lang="el-GR" sz="2200" baseline="-25000" dirty="0" smtClean="0"/>
              <a:t>λ </a:t>
            </a:r>
            <a:r>
              <a:rPr lang="fr-FR" sz="2200" dirty="0" smtClean="0"/>
              <a:t>= </a:t>
            </a:r>
            <a:r>
              <a:rPr lang="el-GR" sz="2200" dirty="0" smtClean="0"/>
              <a:t>ε</a:t>
            </a:r>
            <a:r>
              <a:rPr lang="el-GR" sz="2200" baseline="-25000" dirty="0" smtClean="0"/>
              <a:t>λ</a:t>
            </a:r>
            <a:r>
              <a:rPr lang="nl-BE" sz="2200" baseline="-25000" dirty="0" smtClean="0"/>
              <a:t>. </a:t>
            </a:r>
            <a:r>
              <a:rPr lang="fr-FR" sz="2200" dirty="0" smtClean="0"/>
              <a:t>Ainsi, un objet qui rayonne fortement une longueur d'onde donnée est également un absorbeur fort de cette longueur d'onde.</a:t>
            </a:r>
          </a:p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85</a:t>
            </a:fld>
            <a:endParaRPr lang="nl-BE"/>
          </a:p>
        </p:txBody>
      </p:sp>
      <p:pic>
        <p:nvPicPr>
          <p:cNvPr id="31746" name="Picture 2" descr="Image result for black versus grey 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054" y="4455796"/>
            <a:ext cx="4732250" cy="2215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lois sur les rayonnements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47248" cy="54006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Lorsque l'émissivité d'un objet ne change pas avec la longueur d'onde, on parle d'un </a:t>
            </a:r>
            <a:r>
              <a:rPr lang="fr-FR" sz="2200" b="1" dirty="0" smtClean="0"/>
              <a:t>corps gris</a:t>
            </a:r>
            <a:r>
              <a:rPr lang="fr-FR" sz="2200" dirty="0" smtClean="0"/>
              <a:t>. Dans ce cas:</a:t>
            </a:r>
          </a:p>
          <a:p>
            <a:endParaRPr lang="fr-FR" sz="2200" dirty="0" smtClean="0"/>
          </a:p>
          <a:p>
            <a:r>
              <a:rPr lang="fr-FR" sz="2200" dirty="0" smtClean="0"/>
              <a:t>La plupart des matériaux naturels (sol, végétation, eau, ...) ont une émissivité entre 0,9 et 1.</a:t>
            </a:r>
          </a:p>
          <a:p>
            <a:r>
              <a:rPr lang="fr-FR" sz="2200" dirty="0" smtClean="0"/>
              <a:t>Cependant, de nombreux gaz atmosphériques (P.ex. CO</a:t>
            </a:r>
            <a:r>
              <a:rPr lang="fr-FR" sz="2200" baseline="-25000" dirty="0" smtClean="0"/>
              <a:t>2</a:t>
            </a:r>
            <a:r>
              <a:rPr lang="fr-FR" sz="2200" dirty="0" smtClean="0"/>
              <a:t>, H</a:t>
            </a:r>
            <a:r>
              <a:rPr lang="fr-FR" sz="2200" baseline="-25000" dirty="0" smtClean="0"/>
              <a:t>2</a:t>
            </a:r>
            <a:r>
              <a:rPr lang="fr-FR" sz="2200" dirty="0" smtClean="0"/>
              <a:t>O, ...) ont une émissivité / absorption qui varient fortement avec la longueur d'onde.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86</a:t>
            </a:fld>
            <a:endParaRPr lang="nl-BE"/>
          </a:p>
        </p:txBody>
      </p:sp>
      <p:pic>
        <p:nvPicPr>
          <p:cNvPr id="31746" name="Picture 2" descr="Image result for black versus grey 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054" y="4455796"/>
            <a:ext cx="4732250" cy="2215096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684" y="1931706"/>
            <a:ext cx="2329436" cy="48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L'effet de </a:t>
            </a:r>
            <a:r>
              <a:rPr lang="fr-BE" dirty="0" smtClean="0"/>
              <a:t>serre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/>
              <a:t>Rayonnement du Soleil et de la Terre (normalisée), et l’émissivité de l'atmosphère, dans chaque cas en fonction de la longueur d'onde.</a:t>
            </a:r>
          </a:p>
          <a:p>
            <a:r>
              <a:rPr lang="fr-FR" sz="2200" dirty="0"/>
              <a:t>Les valeurs d'émissivité proches de 1 indiquent une </a:t>
            </a:r>
            <a:r>
              <a:rPr lang="fr-FR" sz="2200" dirty="0" smtClean="0"/>
              <a:t>absorption </a:t>
            </a:r>
            <a:r>
              <a:rPr lang="fr-FR" sz="2200" dirty="0"/>
              <a:t>presque complète. </a:t>
            </a:r>
            <a:endParaRPr lang="fr-FR" sz="2200" dirty="0" smtClean="0"/>
          </a:p>
          <a:p>
            <a:r>
              <a:rPr lang="fr-FR" sz="2200" dirty="0" smtClean="0"/>
              <a:t>Les </a:t>
            </a:r>
            <a:r>
              <a:rPr lang="fr-FR" sz="2200" dirty="0"/>
              <a:t>valeurs proches de zéro indiquent que l'atmosphère est (presque) transparente pour ces longueurs d'onde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87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799392"/>
            <a:ext cx="5474888" cy="29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L'effet de </a:t>
            </a:r>
            <a:r>
              <a:rPr lang="fr-BE" dirty="0" smtClean="0"/>
              <a:t>serre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L'atmosphère est relativement transparente pour le rayonnement à ondes courtes, à l'exception des UV (couche d'ozone)</a:t>
            </a:r>
          </a:p>
          <a:p>
            <a:r>
              <a:rPr lang="fr-FR" sz="2000" dirty="0" smtClean="0"/>
              <a:t>Infrarouge </a:t>
            </a:r>
            <a:r>
              <a:rPr lang="fr-FR" sz="2000" dirty="0"/>
              <a:t>proche (1-2 </a:t>
            </a:r>
            <a:r>
              <a:rPr lang="fr-FR" sz="2000" dirty="0" err="1"/>
              <a:t>μm</a:t>
            </a:r>
            <a:r>
              <a:rPr lang="fr-FR" sz="2000" dirty="0"/>
              <a:t>): quelques pics d'absorption dues à la vapeur d'eau</a:t>
            </a:r>
          </a:p>
          <a:p>
            <a:r>
              <a:rPr lang="fr-FR" sz="2000" dirty="0" smtClean="0"/>
              <a:t>5 - 9 </a:t>
            </a:r>
            <a:r>
              <a:rPr lang="fr-FR" sz="2000" dirty="0" err="1" smtClean="0"/>
              <a:t>μm</a:t>
            </a:r>
            <a:r>
              <a:rPr lang="fr-FR" sz="2000" dirty="0" smtClean="0"/>
              <a:t>: </a:t>
            </a:r>
            <a:r>
              <a:rPr lang="fr-FR" sz="2000" dirty="0"/>
              <a:t>absorption presque complète, en raison (en ordre </a:t>
            </a:r>
            <a:r>
              <a:rPr lang="fr-FR" sz="2000" dirty="0" smtClean="0"/>
              <a:t>d'importance</a:t>
            </a:r>
            <a:r>
              <a:rPr lang="fr-FR" sz="2000" dirty="0"/>
              <a:t>): H</a:t>
            </a:r>
            <a:r>
              <a:rPr lang="fr-FR" sz="2000" baseline="-25000" dirty="0"/>
              <a:t>2</a:t>
            </a:r>
            <a:r>
              <a:rPr lang="fr-FR" sz="2000" dirty="0"/>
              <a:t>0, CO</a:t>
            </a:r>
            <a:r>
              <a:rPr lang="fr-FR" sz="2000" baseline="-25000" dirty="0"/>
              <a:t>2</a:t>
            </a:r>
            <a:r>
              <a:rPr lang="fr-FR" sz="2000" dirty="0"/>
              <a:t>, CH</a:t>
            </a:r>
            <a:r>
              <a:rPr lang="fr-FR" sz="2000" baseline="-25000" dirty="0"/>
              <a:t>4</a:t>
            </a:r>
            <a:r>
              <a:rPr lang="fr-FR" sz="2000" dirty="0"/>
              <a:t> et N</a:t>
            </a:r>
            <a:r>
              <a:rPr lang="fr-FR" sz="2000" baseline="-25000" dirty="0"/>
              <a:t>2</a:t>
            </a:r>
            <a:r>
              <a:rPr lang="fr-FR" sz="2000" dirty="0"/>
              <a:t>0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</a:t>
            </a:r>
            <a:r>
              <a:rPr lang="fr-FR" sz="2000" dirty="0"/>
              <a:t>gaz à effet de serre</a:t>
            </a:r>
          </a:p>
          <a:p>
            <a:r>
              <a:rPr lang="fr-FR" sz="2000" dirty="0"/>
              <a:t>Entre 9-13 </a:t>
            </a:r>
            <a:r>
              <a:rPr lang="fr-FR" sz="2000" dirty="0" err="1"/>
              <a:t>μm</a:t>
            </a:r>
            <a:r>
              <a:rPr lang="fr-FR" sz="2000" dirty="0"/>
              <a:t>, l'atmosphère est relativement transparente (à l'exception d'un pic, causé par l'ozone)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« la </a:t>
            </a:r>
            <a:r>
              <a:rPr lang="fr-FR" sz="2000" dirty="0"/>
              <a:t>fenêtre </a:t>
            </a:r>
            <a:r>
              <a:rPr lang="fr-FR" sz="2000" dirty="0" smtClean="0"/>
              <a:t>atmosphérique »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88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1929" y="3981466"/>
            <a:ext cx="5246438" cy="28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L'effet de serre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2472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fr-FR" sz="2000" dirty="0" smtClean="0"/>
              <a:t>Conclusion </a:t>
            </a:r>
            <a:r>
              <a:rPr lang="fr-FR" sz="2000" dirty="0"/>
              <a:t>principale: l'atmosphère est fortement transparente pour le rayonnement à ondes courtes </a:t>
            </a:r>
            <a:r>
              <a:rPr lang="fr-FR" sz="2000" dirty="0" smtClean="0"/>
              <a:t>(Soleil</a:t>
            </a:r>
            <a:r>
              <a:rPr lang="fr-FR" sz="2000" dirty="0"/>
              <a:t>) et peu transparent pour le rayonnement à ondes longues (Terre</a:t>
            </a:r>
            <a:r>
              <a:rPr lang="fr-FR" sz="2000" dirty="0" smtClean="0"/>
              <a:t>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000" dirty="0"/>
              <a:t>Cette absorption sélective est à l'origine de</a:t>
            </a:r>
            <a:r>
              <a:rPr lang="fr-FR" sz="2000" b="1" dirty="0"/>
              <a:t> l'effet de </a:t>
            </a:r>
            <a:r>
              <a:rPr lang="fr-FR" sz="2000" b="1" dirty="0" smtClean="0"/>
              <a:t>serre: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Le rayonnement solaire passe sans </a:t>
            </a:r>
            <a:r>
              <a:rPr lang="fr-FR" sz="1600" dirty="0" smtClean="0"/>
              <a:t>obstacle </a:t>
            </a:r>
            <a:r>
              <a:rPr lang="fr-FR" sz="1600" dirty="0"/>
              <a:t>dans l'atmosphère et chauffe la surface terrestre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En raison de ce réchauffement, la Terre émet un rayonnement sur ondes longues.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Une partie échappe, mais la majorité est absorbée par les gaz à effet de serre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/>
              <a:t>Par conséquent, l'atmosphère se réchauffe et émet </a:t>
            </a:r>
            <a:r>
              <a:rPr lang="fr-FR" sz="1600" dirty="0" smtClean="0"/>
              <a:t>aussi le </a:t>
            </a:r>
            <a:r>
              <a:rPr lang="fr-FR" sz="1600" dirty="0"/>
              <a:t>rayonnement à ondes </a:t>
            </a:r>
            <a:r>
              <a:rPr lang="fr-FR" sz="1600" dirty="0" smtClean="0"/>
              <a:t>longues: une composante </a:t>
            </a:r>
            <a:r>
              <a:rPr lang="fr-FR" sz="1600" dirty="0"/>
              <a:t>vers 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l'espace </a:t>
            </a:r>
            <a:r>
              <a:rPr lang="fr-FR" sz="1600" dirty="0"/>
              <a:t>et </a:t>
            </a:r>
            <a:r>
              <a:rPr lang="fr-FR" sz="1600" dirty="0" smtClean="0"/>
              <a:t>une composante </a:t>
            </a:r>
            <a:r>
              <a:rPr lang="fr-FR" sz="1600" dirty="0"/>
              <a:t>vers 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la </a:t>
            </a:r>
            <a:r>
              <a:rPr lang="fr-FR" sz="1600" dirty="0"/>
              <a:t>terre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fr-FR" sz="1600" dirty="0" smtClean="0"/>
              <a:t>Sources </a:t>
            </a:r>
            <a:r>
              <a:rPr lang="fr-FR" sz="1600" dirty="0"/>
              <a:t>d'énergie additionnelle </a:t>
            </a:r>
            <a:br>
              <a:rPr lang="fr-FR" sz="1600" dirty="0"/>
            </a:br>
            <a:r>
              <a:rPr lang="fr-FR" sz="1600" dirty="0"/>
              <a:t>(Plusieurs </a:t>
            </a:r>
            <a:r>
              <a:rPr lang="fr-FR" sz="1600" dirty="0" smtClean="0"/>
              <a:t>Centaines de Watt/m²)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000" dirty="0"/>
              <a:t>Effet naturel, mais renforcé par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des </a:t>
            </a:r>
            <a:r>
              <a:rPr lang="fr-FR" sz="2000" dirty="0"/>
              <a:t>émissions anthropiques </a:t>
            </a:r>
            <a:r>
              <a:rPr lang="fr-FR" sz="2000" dirty="0" smtClean="0"/>
              <a:t>(</a:t>
            </a:r>
            <a:r>
              <a:rPr lang="fr-FR" sz="2000" dirty="0"/>
              <a:t>voir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plus loin)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sz="2000" dirty="0"/>
              <a:t>Note: l'effet de </a:t>
            </a:r>
            <a:r>
              <a:rPr lang="fr-FR" sz="2000" dirty="0" smtClean="0"/>
              <a:t>« serre » </a:t>
            </a:r>
            <a:br>
              <a:rPr lang="fr-FR" sz="2000" dirty="0" smtClean="0"/>
            </a:br>
            <a:r>
              <a:rPr lang="fr-FR" sz="2000" dirty="0" smtClean="0"/>
              <a:t>est-il </a:t>
            </a:r>
            <a:r>
              <a:rPr lang="fr-FR" sz="2000" dirty="0"/>
              <a:t>un bon nom?</a:t>
            </a:r>
            <a:endParaRPr lang="fr-FR" sz="2000" dirty="0" smtClean="0"/>
          </a:p>
          <a:p>
            <a:pPr marL="0" indent="0">
              <a:buNone/>
            </a:pPr>
            <a:endParaRPr lang="fr-BE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89</a:t>
            </a:fld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911751"/>
            <a:ext cx="4525622" cy="2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ym typeface="Wingdings" pitchFamily="2" charset="2"/>
              </a:rPr>
              <a:t>La taille de l'atmosphère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/>
              <a:t>L'atmosphère est très mince par rapport à la terre:</a:t>
            </a:r>
          </a:p>
          <a:p>
            <a:pPr lvl="1"/>
            <a:r>
              <a:rPr lang="fr-FR" sz="1900" dirty="0" smtClean="0"/>
              <a:t>Rayon de la terre: </a:t>
            </a:r>
            <a:r>
              <a:rPr lang="nl-BE" sz="1900" dirty="0" smtClean="0"/>
              <a:t>6 371 km </a:t>
            </a:r>
            <a:r>
              <a:rPr lang="nl-BE" sz="1900" dirty="0" smtClean="0">
                <a:sym typeface="Wingdings" pitchFamily="2" charset="2"/>
              </a:rPr>
              <a:t>  </a:t>
            </a:r>
            <a:r>
              <a:rPr lang="fr-FR" sz="1900" dirty="0" smtClean="0">
                <a:sym typeface="Wingdings" pitchFamily="2" charset="2"/>
              </a:rPr>
              <a:t>90% de la masse de l'atmosphère &lt; 15 km</a:t>
            </a:r>
          </a:p>
          <a:p>
            <a:pPr lvl="1"/>
            <a:r>
              <a:rPr lang="fr-FR" sz="1900" dirty="0" smtClean="0">
                <a:sym typeface="Wingdings" pitchFamily="2" charset="2"/>
              </a:rPr>
              <a:t>99.99997% est au dessous de 100 km</a:t>
            </a:r>
            <a:endParaRPr lang="fr-BE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</a:t>
            </a:fld>
            <a:endParaRPr lang="nl-BE"/>
          </a:p>
        </p:txBody>
      </p:sp>
      <p:pic>
        <p:nvPicPr>
          <p:cNvPr id="5" name="Picture 4" descr="limbfromspace_columbia"/>
          <p:cNvPicPr>
            <a:picLocks noChangeAspect="1" noChangeArrowheads="1"/>
          </p:cNvPicPr>
          <p:nvPr/>
        </p:nvPicPr>
        <p:blipFill>
          <a:blip r:embed="rId2" cstate="print"/>
          <a:srcRect t="20428"/>
          <a:stretch>
            <a:fillRect/>
          </a:stretch>
        </p:blipFill>
        <p:spPr bwMode="auto">
          <a:xfrm>
            <a:off x="1691680" y="2564904"/>
            <a:ext cx="5699125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91680" y="5949280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L'atmosphère vue de la navette spatiale « Atlantis » </a:t>
            </a:r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(http://nix.ksc.nasa.gov)</a:t>
            </a:r>
          </a:p>
          <a:p>
            <a:endParaRPr lang="fr-BE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Radiation solaire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La </a:t>
            </a:r>
            <a:r>
              <a:rPr lang="fr-FR" sz="2000" b="1" dirty="0" smtClean="0"/>
              <a:t>constante solaire </a:t>
            </a:r>
            <a:r>
              <a:rPr lang="fr-FR" sz="2000" dirty="0" smtClean="0"/>
              <a:t>est le flux de rayonnement provenant du soleil au sommet de l'atmosphère (W m</a:t>
            </a:r>
            <a:r>
              <a:rPr lang="fr-FR" sz="2000" baseline="30000" dirty="0" smtClean="0"/>
              <a:t>-2</a:t>
            </a:r>
            <a:r>
              <a:rPr lang="fr-FR" sz="2000" dirty="0" smtClean="0"/>
              <a:t>). </a:t>
            </a:r>
          </a:p>
          <a:p>
            <a:r>
              <a:rPr lang="fr-FR" sz="2000" dirty="0" smtClean="0"/>
              <a:t>Basé sur les formules ci-dessus et les caractéristiques du soleil, il est possible de montrer que sa valeur est d’environ 1397 W m</a:t>
            </a:r>
            <a:r>
              <a:rPr lang="fr-FR" sz="2000" baseline="30000" dirty="0" smtClean="0"/>
              <a:t>-2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Cette valeur théorique correspond bien aux observations faites dans les années 1970 (par satellites, fusées, ballons météorologiques)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90</a:t>
            </a:fld>
            <a:endParaRPr lang="nl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5771" y="3352514"/>
            <a:ext cx="4005342" cy="34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www.grida.no/climate/ipcc_tar/wg1/fig6-4.htm</a:t>
            </a:r>
            <a:endParaRPr lang="fr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La constante solaire (S</a:t>
            </a:r>
            <a:r>
              <a:rPr lang="fr-FR" sz="2200" baseline="-25000" dirty="0" smtClean="0"/>
              <a:t>0</a:t>
            </a:r>
            <a:r>
              <a:rPr lang="fr-FR" sz="2200" dirty="0" smtClean="0"/>
              <a:t>) est définie comme le flux de rayonnement au sommet de l'atmosphère, perpendiculaire aux rayons</a:t>
            </a:r>
          </a:p>
          <a:p>
            <a:r>
              <a:rPr lang="fr-FR" sz="2200" dirty="0" smtClean="0"/>
              <a:t>Cependant, le flux de rayonnement atteignant la surface de la terre est plus faible parce que: </a:t>
            </a:r>
          </a:p>
          <a:p>
            <a:pPr lvl="1"/>
            <a:r>
              <a:rPr lang="fr-FR" sz="2200" dirty="0" smtClean="0"/>
              <a:t>l'ange de l'incidence n'est généralement pas  perpendiculaire </a:t>
            </a:r>
          </a:p>
          <a:p>
            <a:pPr lvl="1"/>
            <a:r>
              <a:rPr lang="fr-FR" sz="2200" dirty="0" smtClean="0"/>
              <a:t>une partie du rayonnement est absorbée et réfléchie par l'atmosphère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91</a:t>
            </a:fld>
            <a:endParaRPr lang="nl-BE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4289"/>
            <a:ext cx="9144000" cy="242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200" dirty="0" smtClean="0"/>
              <a:t>L'angle sous lequel les rayons solaires atteignent la surface influence la surface affectée par le flux de rayonnement</a:t>
            </a:r>
          </a:p>
          <a:p>
            <a:r>
              <a:rPr lang="fr-FR" sz="2200" dirty="0" smtClean="0"/>
              <a:t>Les inclinaisons plus grandes entraînent des rayonnements répartis sur de plus grandes surfaces </a:t>
            </a:r>
            <a:r>
              <a:rPr lang="fr-FR" sz="2200" dirty="0" smtClean="0">
                <a:sym typeface="Wingdings" pitchFamily="2" charset="2"/>
              </a:rPr>
              <a:t></a:t>
            </a:r>
            <a:r>
              <a:rPr lang="fr-FR" sz="2200" dirty="0" smtClean="0"/>
              <a:t> plus petit flux de rayonnement (en W m</a:t>
            </a:r>
            <a:r>
              <a:rPr lang="fr-FR" sz="2200" baseline="30000" dirty="0" smtClean="0"/>
              <a:t>-2</a:t>
            </a:r>
            <a:r>
              <a:rPr lang="fr-FR" sz="2200" dirty="0" smtClean="0"/>
              <a:t>)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92</a:t>
            </a:fld>
            <a:endParaRPr lang="nl-BE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9144000" cy="312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/>
              <a:t>Cet effet peut être facilement quantifié:</a:t>
            </a:r>
          </a:p>
          <a:p>
            <a:r>
              <a:rPr lang="fr-FR" sz="2200" dirty="0" smtClean="0"/>
              <a:t>L'angle zénith (</a:t>
            </a:r>
            <a:r>
              <a:rPr lang="el-GR" sz="2200" dirty="0" smtClean="0"/>
              <a:t>θ</a:t>
            </a:r>
            <a:r>
              <a:rPr lang="fr-FR" sz="2200" baseline="-25000" dirty="0" smtClean="0"/>
              <a:t>s</a:t>
            </a:r>
            <a:r>
              <a:rPr lang="fr-FR" sz="2200" dirty="0" smtClean="0"/>
              <a:t>) est l'angle entre la direction du rayonnement entrant et la verticale locale (perpendiculaire à la surface)</a:t>
            </a:r>
          </a:p>
          <a:p>
            <a:r>
              <a:rPr lang="fr-FR" sz="2200" dirty="0" smtClean="0"/>
              <a:t>Alors le flux de rayonnement (au sommet de l'atmosphère) pour un angle de zénith donné est: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93</a:t>
            </a:fld>
            <a:endParaRPr lang="nl-BE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068960"/>
            <a:ext cx="4896544" cy="371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Évidemment, l'angle du zénith change avec la latitude, les heures et les saisons:</a:t>
            </a:r>
          </a:p>
          <a:p>
            <a:r>
              <a:rPr lang="fr-FR" sz="2000" dirty="0" smtClean="0"/>
              <a:t>Lever et coucher du soleil: 90 ° </a:t>
            </a:r>
            <a:r>
              <a:rPr lang="fr-FR" sz="2000" dirty="0" smtClean="0">
                <a:sym typeface="Wingdings" pitchFamily="2" charset="2"/>
              </a:rPr>
              <a:t> </a:t>
            </a:r>
            <a:r>
              <a:rPr lang="fr-FR" sz="2000" dirty="0" smtClean="0"/>
              <a:t>midi (temps de soleil): angle zénith le plus petit (soleil plus haut)</a:t>
            </a:r>
          </a:p>
          <a:p>
            <a:r>
              <a:rPr lang="fr-FR" sz="2000" dirty="0" smtClean="0"/>
              <a:t>Été local: soleil plus haut (</a:t>
            </a:r>
            <a:r>
              <a:rPr lang="el-GR" sz="2000" dirty="0" smtClean="0"/>
              <a:t>θ</a:t>
            </a:r>
            <a:r>
              <a:rPr lang="fr-FR" sz="2000" baseline="-25000" dirty="0" smtClean="0"/>
              <a:t>s </a:t>
            </a:r>
            <a:r>
              <a:rPr lang="fr-FR" sz="2000" dirty="0" smtClean="0"/>
              <a:t>inférieur) </a:t>
            </a:r>
            <a:r>
              <a:rPr lang="fr-FR" sz="2000" dirty="0" smtClean="0">
                <a:sym typeface="Wingdings" pitchFamily="2" charset="2"/>
              </a:rPr>
              <a:t></a:t>
            </a:r>
            <a:r>
              <a:rPr lang="fr-FR" sz="2000" dirty="0" smtClean="0"/>
              <a:t> hiver local </a:t>
            </a:r>
            <a:br>
              <a:rPr lang="fr-FR" sz="2000" dirty="0" smtClean="0"/>
            </a:br>
            <a:r>
              <a:rPr lang="fr-FR" sz="2000" dirty="0" smtClean="0">
                <a:sym typeface="Wingdings" pitchFamily="2" charset="2"/>
              </a:rPr>
              <a:t> </a:t>
            </a:r>
            <a:r>
              <a:rPr lang="fr-FR" sz="2000" dirty="0" smtClean="0"/>
              <a:t>résultat de l'inclinaison de l'axe de rotation de la terre</a:t>
            </a:r>
          </a:p>
          <a:p>
            <a:r>
              <a:rPr lang="fr-FR" sz="2000" dirty="0" smtClean="0"/>
              <a:t>Le soleil à midi est le plus élevé pour les latitudes qui sont «directement sous le soleil»: les régions (</a:t>
            </a:r>
            <a:r>
              <a:rPr lang="fr-FR" sz="2000" dirty="0" err="1" smtClean="0"/>
              <a:t>sub</a:t>
            </a:r>
            <a:r>
              <a:rPr lang="fr-FR" sz="2000" dirty="0" smtClean="0"/>
              <a:t>) tropicales </a:t>
            </a:r>
            <a:r>
              <a:rPr lang="fr-FR" sz="2000" dirty="0" smtClean="0">
                <a:sym typeface="Wingdings" pitchFamily="2" charset="2"/>
              </a:rPr>
              <a:t> les pôles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94</a:t>
            </a:fld>
            <a:endParaRPr lang="nl-BE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198" y="3578638"/>
            <a:ext cx="5484106" cy="323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Le rayonnement solaire moyen par jour (au sommet de l'atmosphère) dépend non seulement de l'angle zénith, mais aussi de la longueur du jour</a:t>
            </a:r>
          </a:p>
          <a:p>
            <a:r>
              <a:rPr lang="fr-FR" sz="2000" dirty="0" smtClean="0"/>
              <a:t>Notez que sur le solstice d'été (21 juin dans l'hémisphère nord </a:t>
            </a:r>
            <a:r>
              <a:rPr lang="fr-FR" sz="2000" dirty="0" smtClean="0">
                <a:sym typeface="Wingdings" pitchFamily="2" charset="2"/>
              </a:rPr>
              <a:t> </a:t>
            </a:r>
            <a:r>
              <a:rPr lang="fr-FR" sz="2000" dirty="0" smtClean="0"/>
              <a:t>21 décembre dans l'hémisphère sud), les pôles reçoivent plus de rayonnement solaire que l'équateur : les 24 heures de lumière compensent l'angle zénithal plus grand</a:t>
            </a:r>
          </a:p>
          <a:p>
            <a:r>
              <a:rPr lang="fr-FR" sz="2000" dirty="0" smtClean="0"/>
              <a:t>Néanmoins, sur le long terme, l'équateur reçoit beaucoup plus de rayonnement (le rayonnement moyen est plus élevé + rôle des nuits polaires)</a:t>
            </a:r>
            <a:endParaRPr lang="fr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95</a:t>
            </a:fld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446812"/>
            <a:ext cx="4427984" cy="34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5733256"/>
            <a:ext cx="4499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Rayonnement solaire moyenne quotidienne (W m</a:t>
            </a:r>
            <a:r>
              <a:rPr lang="fr-FR" i="1" baseline="30000" dirty="0" smtClean="0"/>
              <a:t>-2</a:t>
            </a:r>
            <a:r>
              <a:rPr lang="fr-FR" i="1" dirty="0" smtClean="0"/>
              <a:t>) au sommet de l'atmosphère </a:t>
            </a:r>
            <a:r>
              <a:rPr lang="fr-FR" i="1" dirty="0" smtClean="0">
                <a:sym typeface="Wingdings" pitchFamily="2" charset="2"/>
              </a:rPr>
              <a:t> </a:t>
            </a:r>
            <a:r>
              <a:rPr lang="fr-FR" i="1" dirty="0" smtClean="0"/>
              <a:t>fonction de la saison et la latitude.</a:t>
            </a:r>
            <a:endParaRPr lang="fr-B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r>
              <a:rPr lang="fr-FR" sz="2200" dirty="0" smtClean="0"/>
              <a:t>Aussi l'atmosphère et la surface de la terre jouent un rôle important dans la quantité de rayonnement absorbée (et donc les conditions météorologiques résultantes)</a:t>
            </a:r>
          </a:p>
          <a:p>
            <a:r>
              <a:rPr lang="fr-FR" sz="2200" dirty="0" smtClean="0"/>
              <a:t>L'atmosphère absorbe et réfléchit une partie du rayonnement </a:t>
            </a:r>
            <a:r>
              <a:rPr lang="fr-FR" sz="2200" dirty="0" smtClean="0">
                <a:sym typeface="Wingdings" pitchFamily="2" charset="2"/>
              </a:rPr>
              <a:t> </a:t>
            </a:r>
            <a:r>
              <a:rPr lang="fr-FR" sz="2200" dirty="0" smtClean="0"/>
              <a:t>le rayonnement qui atteint la surface de la terre est inférieur au rayonnement au sommet de l'atmosphère</a:t>
            </a:r>
          </a:p>
          <a:p>
            <a:r>
              <a:rPr lang="fr-FR" sz="2200" dirty="0" smtClean="0"/>
              <a:t>effet dépend de l'épaisseur de l'atmosphère qui doit être traversée </a:t>
            </a:r>
            <a:r>
              <a:rPr lang="fr-FR" sz="2200" dirty="0" smtClean="0">
                <a:sym typeface="Wingdings" pitchFamily="2" charset="2"/>
              </a:rPr>
              <a:t> aussi fonction de l'angle zénith (pôles  équateur)</a:t>
            </a:r>
            <a:endParaRPr lang="fr-FR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96</a:t>
            </a:fld>
            <a:endParaRPr lang="nl-B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4289"/>
            <a:ext cx="9144000" cy="242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>
                <a:sym typeface="Wingdings" pitchFamily="2" charset="2"/>
              </a:rPr>
              <a:t>	</a:t>
            </a:r>
            <a:r>
              <a:rPr lang="fr-FR" sz="2200" dirty="0" smtClean="0"/>
              <a:t>Flux de rayonnement spectral du soleil au sommet de l'atmosphère au niveau de la mer</a:t>
            </a:r>
            <a:br>
              <a:rPr lang="fr-FR" sz="2200" dirty="0" smtClean="0"/>
            </a:br>
            <a:endParaRPr lang="fr-FR" sz="220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97</a:t>
            </a:fld>
            <a:endParaRPr lang="nl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614175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r>
              <a:rPr lang="fr-FR" sz="2200" dirty="0" smtClean="0">
                <a:sym typeface="Wingdings" pitchFamily="2" charset="2"/>
              </a:rPr>
              <a:t>Les gaz de traces (par exemple O</a:t>
            </a:r>
            <a:r>
              <a:rPr lang="fr-FR" sz="2200" baseline="-25000" dirty="0" smtClean="0">
                <a:sym typeface="Wingdings" pitchFamily="2" charset="2"/>
              </a:rPr>
              <a:t>3</a:t>
            </a:r>
            <a:r>
              <a:rPr lang="fr-FR" sz="2200" dirty="0" smtClean="0">
                <a:sym typeface="Wingdings" pitchFamily="2" charset="2"/>
              </a:rPr>
              <a:t>, H</a:t>
            </a:r>
            <a:r>
              <a:rPr lang="fr-FR" sz="2200" baseline="-25000" dirty="0" smtClean="0">
                <a:sym typeface="Wingdings" pitchFamily="2" charset="2"/>
              </a:rPr>
              <a:t>2</a:t>
            </a:r>
            <a:r>
              <a:rPr lang="fr-FR" sz="2200" dirty="0" smtClean="0">
                <a:sym typeface="Wingdings" pitchFamily="2" charset="2"/>
              </a:rPr>
              <a:t>O) absorbent le rayonnement solaire</a:t>
            </a:r>
          </a:p>
          <a:p>
            <a:r>
              <a:rPr lang="fr-FR" sz="2200" dirty="0" smtClean="0">
                <a:sym typeface="Wingdings" pitchFamily="2" charset="2"/>
              </a:rPr>
              <a:t>Les molécules atmosphériques provoquent la </a:t>
            </a:r>
            <a:r>
              <a:rPr lang="fr-FR" sz="2200" b="1" dirty="0" smtClean="0">
                <a:sym typeface="Wingdings" pitchFamily="2" charset="2"/>
              </a:rPr>
              <a:t>diffusion Rayleigh: </a:t>
            </a:r>
            <a:r>
              <a:rPr lang="fr-FR" sz="2200" dirty="0" smtClean="0">
                <a:sym typeface="Wingdings" pitchFamily="2" charset="2"/>
              </a:rPr>
              <a:t>se produit pour les longueurs d'ondes (</a:t>
            </a:r>
            <a:r>
              <a:rPr lang="el-GR" sz="2200" dirty="0" smtClean="0">
                <a:sym typeface="Wingdings" pitchFamily="2" charset="2"/>
              </a:rPr>
              <a:t>λ</a:t>
            </a:r>
            <a:r>
              <a:rPr lang="fr-FR" sz="2200" dirty="0" smtClean="0">
                <a:sym typeface="Wingdings" pitchFamily="2" charset="2"/>
              </a:rPr>
              <a:t>) qui sont beaucoup plus grandes que le diamètre des diffuseurs (molécules) et proportionnellement à </a:t>
            </a:r>
            <a:r>
              <a:rPr lang="el-GR" sz="2200" dirty="0" smtClean="0">
                <a:sym typeface="Wingdings" pitchFamily="2" charset="2"/>
              </a:rPr>
              <a:t>λ</a:t>
            </a:r>
            <a:r>
              <a:rPr lang="nl-BE" sz="2200" baseline="30000" dirty="0" smtClean="0">
                <a:sym typeface="Wingdings" pitchFamily="2" charset="2"/>
              </a:rPr>
              <a:t>-4</a:t>
            </a:r>
            <a:endParaRPr lang="fr-FR" sz="220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98</a:t>
            </a:fld>
            <a:endParaRPr lang="nl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61806"/>
            <a:ext cx="5112568" cy="38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Répartition du rayonnement solaire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200" dirty="0" smtClean="0">
                <a:sym typeface="Wingdings" pitchFamily="2" charset="2"/>
              </a:rPr>
              <a:t> se produit dans toutes les directions et donc une partie se reflète vers l'espace</a:t>
            </a:r>
          </a:p>
          <a:p>
            <a:pPr>
              <a:buNone/>
            </a:pPr>
            <a:r>
              <a:rPr lang="fr-FR" sz="2200" dirty="0" smtClean="0">
                <a:sym typeface="Wingdings" pitchFamily="2" charset="2"/>
              </a:rPr>
              <a:t> explique la couleur bleue de l'atmosphère et les couchers de soleil rouges (la lumière bleue est filtrée)</a:t>
            </a: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BAE2D-7E9C-4FCE-AF4E-8A971EE13E7B}" type="slidenum">
              <a:rPr lang="nl-BE" smtClean="0"/>
              <a:pPr/>
              <a:t>99</a:t>
            </a:fld>
            <a:endParaRPr lang="nl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61806"/>
            <a:ext cx="5112568" cy="38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8450</Words>
  <Application>Microsoft Office PowerPoint</Application>
  <PresentationFormat>On-screen Show (4:3)</PresentationFormat>
  <Paragraphs>1097</Paragraphs>
  <Slides>179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5" baseType="lpstr">
      <vt:lpstr>Arial</vt:lpstr>
      <vt:lpstr>Calibri</vt:lpstr>
      <vt:lpstr>Helvetica</vt:lpstr>
      <vt:lpstr>Times New Roman</vt:lpstr>
      <vt:lpstr>Wingdings</vt:lpstr>
      <vt:lpstr>Office Theme</vt:lpstr>
      <vt:lpstr>Topoclimatologie  2017-2018  Matthias Vanmaercke Sebastien Doutreloup</vt:lpstr>
      <vt:lpstr>PowerPoint Presentation</vt:lpstr>
      <vt:lpstr>Pression</vt:lpstr>
      <vt:lpstr>Pression</vt:lpstr>
      <vt:lpstr>Pression</vt:lpstr>
      <vt:lpstr>Pression</vt:lpstr>
      <vt:lpstr>Pression</vt:lpstr>
      <vt:lpstr>Pression</vt:lpstr>
      <vt:lpstr>La taille de l'atmosphère</vt:lpstr>
      <vt:lpstr>Les couches de l'atmosphère</vt:lpstr>
      <vt:lpstr>Les couches de l'atmosphère</vt:lpstr>
      <vt:lpstr>Les couches de l'atmosphère</vt:lpstr>
      <vt:lpstr>Les couches de l'atmosphère</vt:lpstr>
      <vt:lpstr>Les couches de l'atmosphère</vt:lpstr>
      <vt:lpstr>Les couches de l'atmosphère</vt:lpstr>
      <vt:lpstr>Les couches de l'atmosphère</vt:lpstr>
      <vt:lpstr>Les couches de l'atmosphère</vt:lpstr>
      <vt:lpstr>Composition de l’atmosphère</vt:lpstr>
      <vt:lpstr>Composition de l’atmosphère</vt:lpstr>
      <vt:lpstr>Composition de l’atmosphère</vt:lpstr>
      <vt:lpstr>Composition de l’atmosphère</vt:lpstr>
      <vt:lpstr>Composition de l’atmosphère</vt:lpstr>
      <vt:lpstr>Composition de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L’eau dans l’atmosphère</vt:lpstr>
      <vt:lpstr>Stabilité</vt:lpstr>
      <vt:lpstr>Stabilité</vt:lpstr>
      <vt:lpstr>Stabilité</vt:lpstr>
      <vt:lpstr>Stabilité</vt:lpstr>
      <vt:lpstr>Gradient Adiabatique sec</vt:lpstr>
      <vt:lpstr>Stabilité</vt:lpstr>
      <vt:lpstr>Gradient Adiabatique sec</vt:lpstr>
      <vt:lpstr>Gradient Adiabatique sec</vt:lpstr>
      <vt:lpstr>Gradient Adiabatique sec</vt:lpstr>
      <vt:lpstr>Stabilité</vt:lpstr>
      <vt:lpstr>Stabilité</vt:lpstr>
      <vt:lpstr>Stabilité</vt:lpstr>
      <vt:lpstr>Stabilité</vt:lpstr>
      <vt:lpstr>Stabilité</vt:lpstr>
      <vt:lpstr>Stabilité</vt:lpstr>
      <vt:lpstr>Stabilité</vt:lpstr>
      <vt:lpstr>Gradient adiabatique humide</vt:lpstr>
      <vt:lpstr>Gradient adiabatique humide</vt:lpstr>
      <vt:lpstr>Gradient adiabatique humide</vt:lpstr>
      <vt:lpstr>Gradient adiabatique humide</vt:lpstr>
      <vt:lpstr>Gradient adiabatique humide</vt:lpstr>
      <vt:lpstr>Déclin de la température du point de rosée</vt:lpstr>
      <vt:lpstr>Déclin de la température du point de rosée</vt:lpstr>
      <vt:lpstr>Formation et classification de nuages</vt:lpstr>
      <vt:lpstr>Formation et classification de nuages</vt:lpstr>
      <vt:lpstr>Formation et classification de nuages</vt:lpstr>
      <vt:lpstr>Formation et classification de nuages</vt:lpstr>
      <vt:lpstr>Formation de précipitations</vt:lpstr>
      <vt:lpstr>Formation de précipitations</vt:lpstr>
      <vt:lpstr>Formation de précipitations</vt:lpstr>
      <vt:lpstr>Formation de précipitations</vt:lpstr>
      <vt:lpstr>Formation de précipitations</vt:lpstr>
      <vt:lpstr>Formation de précipitations</vt:lpstr>
      <vt:lpstr>Formation de précipitations</vt:lpstr>
      <vt:lpstr>Radiation et le bilan énergétique</vt:lpstr>
      <vt:lpstr>Les principes et lois des rayonnements</vt:lpstr>
      <vt:lpstr>Les principes et lois des rayonnements</vt:lpstr>
      <vt:lpstr>Les principes et lois des rayonnements</vt:lpstr>
      <vt:lpstr>Les principes et lois des rayonnements</vt:lpstr>
      <vt:lpstr>Les principes et lois des rayonnements</vt:lpstr>
      <vt:lpstr>Les lois sur les rayonnements</vt:lpstr>
      <vt:lpstr>Les lois sur les rayonnements</vt:lpstr>
      <vt:lpstr>Les lois sur les rayonnements</vt:lpstr>
      <vt:lpstr>Les lois sur les rayonnements</vt:lpstr>
      <vt:lpstr>Les lois sur les rayonnements</vt:lpstr>
      <vt:lpstr>Les lois sur les rayonnements</vt:lpstr>
      <vt:lpstr>Les lois sur les rayonnements</vt:lpstr>
      <vt:lpstr>Les lois sur les rayonnements</vt:lpstr>
      <vt:lpstr>Les lois sur les rayonnements</vt:lpstr>
      <vt:lpstr>L'effet de serre</vt:lpstr>
      <vt:lpstr>L'effet de serre</vt:lpstr>
      <vt:lpstr>L'effet de serre</vt:lpstr>
      <vt:lpstr>Radiation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Répartition du rayonnement solaire</vt:lpstr>
      <vt:lpstr>Flux d'énergie convective</vt:lpstr>
      <vt:lpstr>Flux d'énergie convective</vt:lpstr>
      <vt:lpstr>Flux d'énergie convective</vt:lpstr>
      <vt:lpstr>Flux d'énergie convective</vt:lpstr>
      <vt:lpstr>Flux d'énergie convective</vt:lpstr>
      <vt:lpstr>Le bilan au sommet de l'atmosphère</vt:lpstr>
      <vt:lpstr>Le bilan au sommet de l'atmosphère</vt:lpstr>
      <vt:lpstr>Le bilan au sommet de l'atmosphère</vt:lpstr>
      <vt:lpstr>PowerPoint Presentation</vt:lpstr>
      <vt:lpstr>Le climat de la Terre</vt:lpstr>
      <vt:lpstr>Le climat de la Terre</vt:lpstr>
      <vt:lpstr>Le rayonnement solaire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La circulation globale de l’atmosphère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Température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Le climat de la Terre: Précipitation</vt:lpstr>
      <vt:lpstr>Classification climatique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Comment caractériser les climats?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  <vt:lpstr>Classification climatique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Hydrologie 2016-2017</dc:title>
  <dc:creator>MatthiasVM</dc:creator>
  <cp:lastModifiedBy>Matthias Vanmaercke</cp:lastModifiedBy>
  <cp:revision>507</cp:revision>
  <dcterms:created xsi:type="dcterms:W3CDTF">2016-11-09T13:21:06Z</dcterms:created>
  <dcterms:modified xsi:type="dcterms:W3CDTF">2018-10-10T07:14:22Z</dcterms:modified>
</cp:coreProperties>
</file>