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126.xml" ContentType="application/vnd.openxmlformats-officedocument.presentationml.slide+xml"/>
  <Override PartName="/ppt/slides/slide128.xml" ContentType="application/vnd.openxmlformats-officedocument.presentationml.slide+xml"/>
  <Override PartName="/ppt/slides/slide13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9"/>
  </p:notesMasterIdLst>
  <p:handoutMasterIdLst>
    <p:handoutMasterId r:id="rId140"/>
  </p:handoutMasterIdLst>
  <p:sldIdLst>
    <p:sldId id="256" r:id="rId2"/>
    <p:sldId id="461" r:id="rId3"/>
    <p:sldId id="462" r:id="rId4"/>
    <p:sldId id="463" r:id="rId5"/>
    <p:sldId id="464" r:id="rId6"/>
    <p:sldId id="465" r:id="rId7"/>
    <p:sldId id="466" r:id="rId8"/>
    <p:sldId id="467" r:id="rId9"/>
    <p:sldId id="468" r:id="rId10"/>
    <p:sldId id="469" r:id="rId11"/>
    <p:sldId id="470" r:id="rId12"/>
    <p:sldId id="471" r:id="rId13"/>
    <p:sldId id="472" r:id="rId14"/>
    <p:sldId id="473" r:id="rId15"/>
    <p:sldId id="474" r:id="rId16"/>
    <p:sldId id="475" r:id="rId17"/>
    <p:sldId id="476" r:id="rId18"/>
    <p:sldId id="477" r:id="rId19"/>
    <p:sldId id="478" r:id="rId20"/>
    <p:sldId id="479" r:id="rId21"/>
    <p:sldId id="480" r:id="rId22"/>
    <p:sldId id="481" r:id="rId23"/>
    <p:sldId id="482" r:id="rId24"/>
    <p:sldId id="483" r:id="rId25"/>
    <p:sldId id="485" r:id="rId26"/>
    <p:sldId id="484" r:id="rId27"/>
    <p:sldId id="486" r:id="rId28"/>
    <p:sldId id="487" r:id="rId29"/>
    <p:sldId id="488" r:id="rId30"/>
    <p:sldId id="489" r:id="rId31"/>
    <p:sldId id="490" r:id="rId32"/>
    <p:sldId id="491" r:id="rId33"/>
    <p:sldId id="493" r:id="rId34"/>
    <p:sldId id="494" r:id="rId35"/>
    <p:sldId id="496" r:id="rId36"/>
    <p:sldId id="495" r:id="rId37"/>
    <p:sldId id="497" r:id="rId38"/>
    <p:sldId id="498" r:id="rId39"/>
    <p:sldId id="492" r:id="rId40"/>
    <p:sldId id="499" r:id="rId41"/>
    <p:sldId id="500" r:id="rId42"/>
    <p:sldId id="501" r:id="rId43"/>
    <p:sldId id="502" r:id="rId44"/>
    <p:sldId id="503" r:id="rId45"/>
    <p:sldId id="504" r:id="rId46"/>
    <p:sldId id="505" r:id="rId47"/>
    <p:sldId id="506" r:id="rId48"/>
    <p:sldId id="507" r:id="rId49"/>
    <p:sldId id="508" r:id="rId50"/>
    <p:sldId id="509" r:id="rId51"/>
    <p:sldId id="510" r:id="rId52"/>
    <p:sldId id="517" r:id="rId53"/>
    <p:sldId id="511" r:id="rId54"/>
    <p:sldId id="513" r:id="rId55"/>
    <p:sldId id="515" r:id="rId56"/>
    <p:sldId id="514" r:id="rId57"/>
    <p:sldId id="516" r:id="rId58"/>
    <p:sldId id="518" r:id="rId59"/>
    <p:sldId id="519" r:id="rId60"/>
    <p:sldId id="520" r:id="rId61"/>
    <p:sldId id="521" r:id="rId62"/>
    <p:sldId id="522" r:id="rId63"/>
    <p:sldId id="523" r:id="rId64"/>
    <p:sldId id="524" r:id="rId65"/>
    <p:sldId id="525" r:id="rId66"/>
    <p:sldId id="531" r:id="rId67"/>
    <p:sldId id="532" r:id="rId68"/>
    <p:sldId id="533" r:id="rId69"/>
    <p:sldId id="534" r:id="rId70"/>
    <p:sldId id="535" r:id="rId71"/>
    <p:sldId id="536" r:id="rId72"/>
    <p:sldId id="526" r:id="rId73"/>
    <p:sldId id="527" r:id="rId74"/>
    <p:sldId id="528" r:id="rId75"/>
    <p:sldId id="529" r:id="rId76"/>
    <p:sldId id="530" r:id="rId77"/>
    <p:sldId id="537" r:id="rId78"/>
    <p:sldId id="538" r:id="rId79"/>
    <p:sldId id="539" r:id="rId80"/>
    <p:sldId id="557" r:id="rId81"/>
    <p:sldId id="540" r:id="rId82"/>
    <p:sldId id="551" r:id="rId83"/>
    <p:sldId id="541" r:id="rId84"/>
    <p:sldId id="542" r:id="rId85"/>
    <p:sldId id="543" r:id="rId86"/>
    <p:sldId id="544" r:id="rId87"/>
    <p:sldId id="545" r:id="rId88"/>
    <p:sldId id="546" r:id="rId89"/>
    <p:sldId id="547" r:id="rId90"/>
    <p:sldId id="548" r:id="rId91"/>
    <p:sldId id="553" r:id="rId92"/>
    <p:sldId id="549" r:id="rId93"/>
    <p:sldId id="550" r:id="rId94"/>
    <p:sldId id="552" r:id="rId95"/>
    <p:sldId id="554" r:id="rId96"/>
    <p:sldId id="555" r:id="rId97"/>
    <p:sldId id="556" r:id="rId98"/>
    <p:sldId id="558" r:id="rId99"/>
    <p:sldId id="559" r:id="rId100"/>
    <p:sldId id="560" r:id="rId101"/>
    <p:sldId id="561" r:id="rId102"/>
    <p:sldId id="562" r:id="rId103"/>
    <p:sldId id="563" r:id="rId104"/>
    <p:sldId id="564" r:id="rId105"/>
    <p:sldId id="566" r:id="rId106"/>
    <p:sldId id="565" r:id="rId107"/>
    <p:sldId id="567" r:id="rId108"/>
    <p:sldId id="568" r:id="rId109"/>
    <p:sldId id="569" r:id="rId110"/>
    <p:sldId id="570" r:id="rId111"/>
    <p:sldId id="585" r:id="rId112"/>
    <p:sldId id="579" r:id="rId113"/>
    <p:sldId id="571" r:id="rId114"/>
    <p:sldId id="572" r:id="rId115"/>
    <p:sldId id="573" r:id="rId116"/>
    <p:sldId id="574" r:id="rId117"/>
    <p:sldId id="575" r:id="rId118"/>
    <p:sldId id="576" r:id="rId119"/>
    <p:sldId id="580" r:id="rId120"/>
    <p:sldId id="581" r:id="rId121"/>
    <p:sldId id="583" r:id="rId122"/>
    <p:sldId id="582" r:id="rId123"/>
    <p:sldId id="577" r:id="rId124"/>
    <p:sldId id="578" r:id="rId125"/>
    <p:sldId id="586" r:id="rId126"/>
    <p:sldId id="587" r:id="rId127"/>
    <p:sldId id="584" r:id="rId128"/>
    <p:sldId id="588" r:id="rId129"/>
    <p:sldId id="589" r:id="rId130"/>
    <p:sldId id="590" r:id="rId131"/>
    <p:sldId id="594" r:id="rId132"/>
    <p:sldId id="592" r:id="rId133"/>
    <p:sldId id="591" r:id="rId134"/>
    <p:sldId id="593" r:id="rId135"/>
    <p:sldId id="595" r:id="rId136"/>
    <p:sldId id="596" r:id="rId137"/>
    <p:sldId id="597" r:id="rId138"/>
  </p:sldIdLst>
  <p:sldSz cx="9144000" cy="6858000" type="screen4x3"/>
  <p:notesSz cx="7099300" cy="1023461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EAA87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78" autoAdjust="0"/>
    <p:restoredTop sz="96731" autoAdjust="0"/>
  </p:normalViewPr>
  <p:slideViewPr>
    <p:cSldViewPr>
      <p:cViewPr varScale="1">
        <p:scale>
          <a:sx n="85" d="100"/>
          <a:sy n="85" d="100"/>
        </p:scale>
        <p:origin x="-1723" y="-101"/>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7742"/>
    </p:cViewPr>
  </p:sorterViewPr>
  <p:notesViewPr>
    <p:cSldViewPr>
      <p:cViewPr varScale="1">
        <p:scale>
          <a:sx n="83" d="100"/>
          <a:sy n="83" d="100"/>
        </p:scale>
        <p:origin x="2010" y="90"/>
      </p:cViewPr>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fr-BE"/>
          </a:p>
        </p:txBody>
      </p:sp>
      <p:sp>
        <p:nvSpPr>
          <p:cNvPr id="3" name="Date Placeholder 2"/>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EC072DD2-3A68-413A-A5F9-499E41D382FB}" type="datetimeFigureOut">
              <a:rPr lang="fr-BE" smtClean="0"/>
              <a:pPr/>
              <a:t>08-05-18</a:t>
            </a:fld>
            <a:endParaRPr lang="fr-BE"/>
          </a:p>
        </p:txBody>
      </p:sp>
      <p:sp>
        <p:nvSpPr>
          <p:cNvPr id="4" name="Footer Placeholder 3"/>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fr-BE"/>
          </a:p>
        </p:txBody>
      </p:sp>
      <p:sp>
        <p:nvSpPr>
          <p:cNvPr id="5" name="Slide Number Placeholder 4"/>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04911D51-07C7-44EE-8652-C3B76A9E692A}" type="slidenum">
              <a:rPr lang="fr-BE" smtClean="0"/>
              <a:pPr/>
              <a:t>‹#›</a:t>
            </a:fld>
            <a:endParaRPr lang="fr-BE"/>
          </a:p>
        </p:txBody>
      </p:sp>
    </p:spTree>
    <p:extLst>
      <p:ext uri="{BB962C8B-B14F-4D97-AF65-F5344CB8AC3E}">
        <p14:creationId xmlns="" xmlns:p14="http://schemas.microsoft.com/office/powerpoint/2010/main" val="11101617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fr-BE"/>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00D8D677-1B6A-4CA8-9964-734143AB6544}" type="datetimeFigureOut">
              <a:rPr lang="fr-BE" smtClean="0"/>
              <a:pPr/>
              <a:t>08-05-18</a:t>
            </a:fld>
            <a:endParaRPr lang="fr-BE"/>
          </a:p>
        </p:txBody>
      </p:sp>
      <p:sp>
        <p:nvSpPr>
          <p:cNvPr id="4" name="Slide Image Placeholder 3"/>
          <p:cNvSpPr>
            <a:spLocks noGrp="1" noRot="1" noChangeAspect="1"/>
          </p:cNvSpPr>
          <p:nvPr>
            <p:ph type="sldImg" idx="2"/>
          </p:nvPr>
        </p:nvSpPr>
        <p:spPr>
          <a:xfrm>
            <a:off x="1247775" y="1279525"/>
            <a:ext cx="4603750" cy="3454400"/>
          </a:xfrm>
          <a:prstGeom prst="rect">
            <a:avLst/>
          </a:prstGeom>
          <a:noFill/>
          <a:ln w="12700">
            <a:solidFill>
              <a:prstClr val="black"/>
            </a:solidFill>
          </a:ln>
        </p:spPr>
        <p:txBody>
          <a:bodyPr vert="horz" lIns="99048" tIns="49524" rIns="99048" bIns="49524" rtlCol="0" anchor="ctr"/>
          <a:lstStyle/>
          <a:p>
            <a:endParaRPr lang="fr-BE"/>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fr-BE"/>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A98DCAAA-5875-40C3-BDF3-1002751CE42B}" type="slidenum">
              <a:rPr lang="fr-BE" smtClean="0"/>
              <a:pPr/>
              <a:t>‹#›</a:t>
            </a:fld>
            <a:endParaRPr lang="fr-BE"/>
          </a:p>
        </p:txBody>
      </p:sp>
    </p:spTree>
    <p:extLst>
      <p:ext uri="{BB962C8B-B14F-4D97-AF65-F5344CB8AC3E}">
        <p14:creationId xmlns="" xmlns:p14="http://schemas.microsoft.com/office/powerpoint/2010/main" val="1239670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8DCAAA-5875-40C3-BDF3-1002751CE42B}" type="slidenum">
              <a:rPr lang="fr-BE" smtClean="0"/>
              <a:pPr/>
              <a:t>105</a:t>
            </a:fld>
            <a:endParaRPr lang="fr-B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8DCAAA-5875-40C3-BDF3-1002751CE42B}" type="slidenum">
              <a:rPr lang="fr-BE" smtClean="0"/>
              <a:pPr/>
              <a:t>106</a:t>
            </a:fld>
            <a:endParaRPr lang="fr-B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8DCAAA-5875-40C3-BDF3-1002751CE42B}" type="slidenum">
              <a:rPr lang="fr-BE" smtClean="0"/>
              <a:pPr/>
              <a:t>107</a:t>
            </a:fld>
            <a:endParaRPr lang="fr-B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8DCAAA-5875-40C3-BDF3-1002751CE42B}" type="slidenum">
              <a:rPr lang="fr-BE" smtClean="0"/>
              <a:pPr/>
              <a:t>108</a:t>
            </a:fld>
            <a:endParaRPr lang="fr-B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8DCAAA-5875-40C3-BDF3-1002751CE42B}" type="slidenum">
              <a:rPr lang="fr-BE" smtClean="0"/>
              <a:pPr/>
              <a:t>109</a:t>
            </a:fld>
            <a:endParaRPr lang="fr-B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8DCAAA-5875-40C3-BDF3-1002751CE42B}" type="slidenum">
              <a:rPr lang="fr-BE" smtClean="0"/>
              <a:pPr/>
              <a:t>110</a:t>
            </a:fld>
            <a:endParaRPr lang="fr-B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8DCAAA-5875-40C3-BDF3-1002751CE42B}" type="slidenum">
              <a:rPr lang="fr-BE" smtClean="0"/>
              <a:pPr/>
              <a:t>111</a:t>
            </a:fld>
            <a:endParaRPr lang="fr-BE"/>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nl-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l-BE"/>
          </a:p>
        </p:txBody>
      </p:sp>
      <p:sp>
        <p:nvSpPr>
          <p:cNvPr id="4" name="Date Placeholder 3"/>
          <p:cNvSpPr>
            <a:spLocks noGrp="1"/>
          </p:cNvSpPr>
          <p:nvPr>
            <p:ph type="dt" sz="half" idx="10"/>
          </p:nvPr>
        </p:nvSpPr>
        <p:spPr/>
        <p:txBody>
          <a:bodyPr/>
          <a:lstStyle/>
          <a:p>
            <a:fld id="{AD568710-327B-4747-BBFA-04016CA27392}" type="datetime1">
              <a:rPr lang="nl-BE" smtClean="0"/>
              <a:pPr/>
              <a:t>8/05/2018</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E5ABAE2D-7E9C-4FCE-AF4E-8A971EE13E7B}" type="slidenum">
              <a:rPr lang="nl-BE" smtClean="0"/>
              <a:pPr/>
              <a:t>‹#›</a:t>
            </a:fld>
            <a:endParaRPr lang="nl-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9C156E84-5D4D-46E4-A9C1-BC937CF90057}" type="datetime1">
              <a:rPr lang="nl-BE" smtClean="0"/>
              <a:pPr/>
              <a:t>8/05/2018</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E5ABAE2D-7E9C-4FCE-AF4E-8A971EE13E7B}" type="slidenum">
              <a:rPr lang="nl-BE" smtClean="0"/>
              <a:pPr/>
              <a:t>‹#›</a:t>
            </a:fld>
            <a:endParaRPr lang="nl-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nl-BE"/>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62715E65-7B81-436B-BFAC-617BA3DA1DD1}" type="datetime1">
              <a:rPr lang="nl-BE" smtClean="0"/>
              <a:pPr/>
              <a:t>8/05/2018</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E5ABAE2D-7E9C-4FCE-AF4E-8A971EE13E7B}" type="slidenum">
              <a:rPr lang="nl-BE" smtClean="0"/>
              <a:pPr/>
              <a:t>‹#›</a:t>
            </a:fld>
            <a:endParaRPr lang="nl-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stretch>
            <a:fillRect/>
          </a:stretch>
        </p:blipFill>
        <p:spPr>
          <a:xfrm>
            <a:off x="0" y="0"/>
            <a:ext cx="9144000" cy="1244444"/>
          </a:xfrm>
          <a:prstGeom prst="rect">
            <a:avLst/>
          </a:prstGeom>
        </p:spPr>
      </p:pic>
      <p:sp>
        <p:nvSpPr>
          <p:cNvPr id="2" name="Title 1"/>
          <p:cNvSpPr>
            <a:spLocks noGrp="1"/>
          </p:cNvSpPr>
          <p:nvPr>
            <p:ph type="title"/>
          </p:nvPr>
        </p:nvSpPr>
        <p:spPr>
          <a:xfrm>
            <a:off x="467329" y="0"/>
            <a:ext cx="8229600" cy="836712"/>
          </a:xfrm>
        </p:spPr>
        <p:txBody>
          <a:bodyPr/>
          <a:lstStyle>
            <a:lvl1pPr>
              <a:defRPr b="1"/>
            </a:lvl1pPr>
          </a:lstStyle>
          <a:p>
            <a:r>
              <a:rPr lang="en-US" dirty="0" smtClean="0"/>
              <a:t>Click to edit Master title style</a:t>
            </a:r>
            <a:endParaRPr lang="nl-BE" dirty="0"/>
          </a:p>
        </p:txBody>
      </p:sp>
      <p:sp>
        <p:nvSpPr>
          <p:cNvPr id="3" name="Content Placeholder 2"/>
          <p:cNvSpPr>
            <a:spLocks noGrp="1"/>
          </p:cNvSpPr>
          <p:nvPr>
            <p:ph idx="1"/>
          </p:nvPr>
        </p:nvSpPr>
        <p:spPr>
          <a:xfrm>
            <a:off x="457200" y="1196752"/>
            <a:ext cx="8229600" cy="4929411"/>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nl-BE" dirty="0"/>
          </a:p>
        </p:txBody>
      </p:sp>
      <p:sp>
        <p:nvSpPr>
          <p:cNvPr id="4" name="Date Placeholder 3"/>
          <p:cNvSpPr>
            <a:spLocks noGrp="1"/>
          </p:cNvSpPr>
          <p:nvPr>
            <p:ph type="dt" sz="half" idx="10"/>
          </p:nvPr>
        </p:nvSpPr>
        <p:spPr/>
        <p:txBody>
          <a:bodyPr/>
          <a:lstStyle/>
          <a:p>
            <a:fld id="{DE87AA05-08D2-4F4B-AAF4-BEF7F4FE8394}" type="datetime1">
              <a:rPr lang="nl-BE" smtClean="0"/>
              <a:pPr/>
              <a:t>8/05/2018</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E5ABAE2D-7E9C-4FCE-AF4E-8A971EE13E7B}" type="slidenum">
              <a:rPr lang="nl-BE" smtClean="0"/>
              <a:pPr/>
              <a:t>‹#›</a:t>
            </a:fld>
            <a:endParaRPr lang="nl-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nl-B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7BBFC9-E992-4410-AB5F-340A1CAE39F7}" type="datetime1">
              <a:rPr lang="nl-BE" smtClean="0"/>
              <a:pPr/>
              <a:t>8/05/2018</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E5ABAE2D-7E9C-4FCE-AF4E-8A971EE13E7B}" type="slidenum">
              <a:rPr lang="nl-BE" smtClean="0"/>
              <a:pPr/>
              <a:t>‹#›</a:t>
            </a:fld>
            <a:endParaRPr lang="nl-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Date Placeholder 4"/>
          <p:cNvSpPr>
            <a:spLocks noGrp="1"/>
          </p:cNvSpPr>
          <p:nvPr>
            <p:ph type="dt" sz="half" idx="10"/>
          </p:nvPr>
        </p:nvSpPr>
        <p:spPr/>
        <p:txBody>
          <a:bodyPr/>
          <a:lstStyle/>
          <a:p>
            <a:fld id="{07D7CFDC-636D-4AFB-9C74-547CD9ACDAC5}" type="datetime1">
              <a:rPr lang="nl-BE" smtClean="0"/>
              <a:pPr/>
              <a:t>8/05/2018</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E5ABAE2D-7E9C-4FCE-AF4E-8A971EE13E7B}" type="slidenum">
              <a:rPr lang="nl-BE" smtClean="0"/>
              <a:pPr/>
              <a:t>‹#›</a:t>
            </a:fld>
            <a:endParaRPr lang="nl-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nl-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7" name="Date Placeholder 6"/>
          <p:cNvSpPr>
            <a:spLocks noGrp="1"/>
          </p:cNvSpPr>
          <p:nvPr>
            <p:ph type="dt" sz="half" idx="10"/>
          </p:nvPr>
        </p:nvSpPr>
        <p:spPr/>
        <p:txBody>
          <a:bodyPr/>
          <a:lstStyle/>
          <a:p>
            <a:fld id="{2EC659DA-0A6A-4990-A00A-6FE6D0A004CB}" type="datetime1">
              <a:rPr lang="nl-BE" smtClean="0"/>
              <a:pPr/>
              <a:t>8/05/2018</a:t>
            </a:fld>
            <a:endParaRPr lang="nl-BE"/>
          </a:p>
        </p:txBody>
      </p:sp>
      <p:sp>
        <p:nvSpPr>
          <p:cNvPr id="8" name="Footer Placeholder 7"/>
          <p:cNvSpPr>
            <a:spLocks noGrp="1"/>
          </p:cNvSpPr>
          <p:nvPr>
            <p:ph type="ftr" sz="quarter" idx="11"/>
          </p:nvPr>
        </p:nvSpPr>
        <p:spPr/>
        <p:txBody>
          <a:bodyPr/>
          <a:lstStyle/>
          <a:p>
            <a:endParaRPr lang="nl-BE"/>
          </a:p>
        </p:txBody>
      </p:sp>
      <p:sp>
        <p:nvSpPr>
          <p:cNvPr id="9" name="Slide Number Placeholder 8"/>
          <p:cNvSpPr>
            <a:spLocks noGrp="1"/>
          </p:cNvSpPr>
          <p:nvPr>
            <p:ph type="sldNum" sz="quarter" idx="12"/>
          </p:nvPr>
        </p:nvSpPr>
        <p:spPr/>
        <p:txBody>
          <a:bodyPr/>
          <a:lstStyle/>
          <a:p>
            <a:fld id="{E5ABAE2D-7E9C-4FCE-AF4E-8A971EE13E7B}" type="slidenum">
              <a:rPr lang="nl-BE" smtClean="0"/>
              <a:pPr/>
              <a:t>‹#›</a:t>
            </a:fld>
            <a:endParaRPr lang="nl-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Date Placeholder 2"/>
          <p:cNvSpPr>
            <a:spLocks noGrp="1"/>
          </p:cNvSpPr>
          <p:nvPr>
            <p:ph type="dt" sz="half" idx="10"/>
          </p:nvPr>
        </p:nvSpPr>
        <p:spPr/>
        <p:txBody>
          <a:bodyPr/>
          <a:lstStyle/>
          <a:p>
            <a:fld id="{C156BAFC-A46D-4F74-A266-772A3D284148}" type="datetime1">
              <a:rPr lang="nl-BE" smtClean="0"/>
              <a:pPr/>
              <a:t>8/05/2018</a:t>
            </a:fld>
            <a:endParaRPr lang="nl-BE"/>
          </a:p>
        </p:txBody>
      </p:sp>
      <p:sp>
        <p:nvSpPr>
          <p:cNvPr id="4" name="Footer Placeholder 3"/>
          <p:cNvSpPr>
            <a:spLocks noGrp="1"/>
          </p:cNvSpPr>
          <p:nvPr>
            <p:ph type="ftr" sz="quarter" idx="11"/>
          </p:nvPr>
        </p:nvSpPr>
        <p:spPr/>
        <p:txBody>
          <a:bodyPr/>
          <a:lstStyle/>
          <a:p>
            <a:endParaRPr lang="nl-BE"/>
          </a:p>
        </p:txBody>
      </p:sp>
      <p:sp>
        <p:nvSpPr>
          <p:cNvPr id="5" name="Slide Number Placeholder 4"/>
          <p:cNvSpPr>
            <a:spLocks noGrp="1"/>
          </p:cNvSpPr>
          <p:nvPr>
            <p:ph type="sldNum" sz="quarter" idx="12"/>
          </p:nvPr>
        </p:nvSpPr>
        <p:spPr/>
        <p:txBody>
          <a:bodyPr/>
          <a:lstStyle/>
          <a:p>
            <a:fld id="{E5ABAE2D-7E9C-4FCE-AF4E-8A971EE13E7B}" type="slidenum">
              <a:rPr lang="nl-BE" smtClean="0"/>
              <a:pPr/>
              <a:t>‹#›</a:t>
            </a:fld>
            <a:endParaRPr lang="nl-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735179-B4C2-4558-AE76-27EA8620A231}" type="datetime1">
              <a:rPr lang="nl-BE" smtClean="0"/>
              <a:pPr/>
              <a:t>8/05/2018</a:t>
            </a:fld>
            <a:endParaRPr lang="nl-BE"/>
          </a:p>
        </p:txBody>
      </p:sp>
      <p:sp>
        <p:nvSpPr>
          <p:cNvPr id="3" name="Footer Placeholder 2"/>
          <p:cNvSpPr>
            <a:spLocks noGrp="1"/>
          </p:cNvSpPr>
          <p:nvPr>
            <p:ph type="ftr" sz="quarter" idx="11"/>
          </p:nvPr>
        </p:nvSpPr>
        <p:spPr/>
        <p:txBody>
          <a:bodyPr/>
          <a:lstStyle/>
          <a:p>
            <a:endParaRPr lang="nl-BE"/>
          </a:p>
        </p:txBody>
      </p:sp>
      <p:sp>
        <p:nvSpPr>
          <p:cNvPr id="4" name="Slide Number Placeholder 3"/>
          <p:cNvSpPr>
            <a:spLocks noGrp="1"/>
          </p:cNvSpPr>
          <p:nvPr>
            <p:ph type="sldNum" sz="quarter" idx="12"/>
          </p:nvPr>
        </p:nvSpPr>
        <p:spPr/>
        <p:txBody>
          <a:bodyPr/>
          <a:lstStyle/>
          <a:p>
            <a:fld id="{E5ABAE2D-7E9C-4FCE-AF4E-8A971EE13E7B}" type="slidenum">
              <a:rPr lang="nl-BE" smtClean="0"/>
              <a:pPr/>
              <a:t>‹#›</a:t>
            </a:fld>
            <a:endParaRPr lang="nl-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nl-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798549-F024-4E9F-9F9E-5CBAE604F3D4}" type="datetime1">
              <a:rPr lang="nl-BE" smtClean="0"/>
              <a:pPr/>
              <a:t>8/05/2018</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E5ABAE2D-7E9C-4FCE-AF4E-8A971EE13E7B}" type="slidenum">
              <a:rPr lang="nl-BE" smtClean="0"/>
              <a:pPr/>
              <a:t>‹#›</a:t>
            </a:fld>
            <a:endParaRPr lang="nl-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nl-BE"/>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083F18-1EC8-4686-92D3-0B8C8E51A4D4}" type="datetime1">
              <a:rPr lang="nl-BE" smtClean="0"/>
              <a:pPr/>
              <a:t>8/05/2018</a:t>
            </a:fld>
            <a:endParaRPr lang="nl-BE"/>
          </a:p>
        </p:txBody>
      </p:sp>
      <p:sp>
        <p:nvSpPr>
          <p:cNvPr id="6" name="Footer Placeholder 5"/>
          <p:cNvSpPr>
            <a:spLocks noGrp="1"/>
          </p:cNvSpPr>
          <p:nvPr>
            <p:ph type="ftr" sz="quarter" idx="11"/>
          </p:nvPr>
        </p:nvSpPr>
        <p:spPr/>
        <p:txBody>
          <a:bodyPr/>
          <a:lstStyle/>
          <a:p>
            <a:endParaRPr lang="nl-BE"/>
          </a:p>
        </p:txBody>
      </p:sp>
      <p:sp>
        <p:nvSpPr>
          <p:cNvPr id="7" name="Slide Number Placeholder 6"/>
          <p:cNvSpPr>
            <a:spLocks noGrp="1"/>
          </p:cNvSpPr>
          <p:nvPr>
            <p:ph type="sldNum" sz="quarter" idx="12"/>
          </p:nvPr>
        </p:nvSpPr>
        <p:spPr/>
        <p:txBody>
          <a:bodyPr/>
          <a:lstStyle/>
          <a:p>
            <a:fld id="{E5ABAE2D-7E9C-4FCE-AF4E-8A971EE13E7B}" type="slidenum">
              <a:rPr lang="nl-BE" smtClean="0"/>
              <a:pPr/>
              <a:t>‹#›</a:t>
            </a:fld>
            <a:endParaRPr lang="nl-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nl-BE"/>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C09634-96BF-475D-8D2F-29414F084DD9}" type="datetime1">
              <a:rPr lang="nl-BE" smtClean="0"/>
              <a:pPr/>
              <a:t>8/05/2018</a:t>
            </a:fld>
            <a:endParaRPr lang="nl-B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ABAE2D-7E9C-4FCE-AF4E-8A971EE13E7B}" type="slidenum">
              <a:rPr lang="nl-BE" smtClean="0"/>
              <a:pPr/>
              <a:t>‹#›</a:t>
            </a:fld>
            <a:endParaRPr lang="nl-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80.jpeg"/></Relationships>
</file>

<file path=ppt/slides/_rels/slide6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gi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3.gi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louds cit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600" y="0"/>
            <a:ext cx="9172516"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ctrTitle"/>
          </p:nvPr>
        </p:nvSpPr>
        <p:spPr>
          <a:xfrm>
            <a:off x="658382" y="1268760"/>
            <a:ext cx="7772400" cy="3960439"/>
          </a:xfrm>
          <a:solidFill>
            <a:schemeClr val="bg1">
              <a:alpha val="25000"/>
            </a:schemeClr>
          </a:solidFill>
          <a:ln>
            <a:solidFill>
              <a:schemeClr val="bg1"/>
            </a:solidFill>
          </a:ln>
        </p:spPr>
        <p:txBody>
          <a:bodyPr>
            <a:normAutofit/>
          </a:bodyPr>
          <a:lstStyle/>
          <a:p>
            <a:r>
              <a:rPr lang="fr-FR" b="1" dirty="0" err="1" smtClean="0"/>
              <a:t>Topoclimatologie</a:t>
            </a:r>
            <a:r>
              <a:rPr lang="fr-FR" b="1" dirty="0" smtClean="0"/>
              <a:t/>
            </a:r>
            <a:br>
              <a:rPr lang="fr-FR" b="1" dirty="0" smtClean="0"/>
            </a:br>
            <a:r>
              <a:rPr lang="fr-FR" b="1" dirty="0"/>
              <a:t/>
            </a:r>
            <a:br>
              <a:rPr lang="fr-FR" b="1" dirty="0"/>
            </a:br>
            <a:r>
              <a:rPr lang="fr-FR" dirty="0" smtClean="0"/>
              <a:t>2017-2018</a:t>
            </a:r>
            <a:r>
              <a:rPr lang="nl-BE" sz="3300" dirty="0" smtClean="0"/>
              <a:t/>
            </a:r>
            <a:br>
              <a:rPr lang="nl-BE" sz="3300" dirty="0" smtClean="0"/>
            </a:br>
            <a:r>
              <a:rPr lang="nl-BE" sz="3300" dirty="0" smtClean="0"/>
              <a:t/>
            </a:r>
            <a:br>
              <a:rPr lang="nl-BE" sz="3300" dirty="0" smtClean="0"/>
            </a:br>
            <a:r>
              <a:rPr lang="nl-BE" sz="3300" dirty="0" smtClean="0"/>
              <a:t>Matthias Vanmaercke</a:t>
            </a:r>
            <a:br>
              <a:rPr lang="nl-BE" sz="3300" dirty="0" smtClean="0"/>
            </a:br>
            <a:r>
              <a:rPr lang="nl-BE" sz="3300" dirty="0" smtClean="0"/>
              <a:t>Sebastien Doutreloup</a:t>
            </a:r>
            <a:endParaRPr lang="nl-BE" sz="33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a:t>
            </a:fld>
            <a:endParaRPr lang="nl-BE"/>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457200" y="1196752"/>
            <a:ext cx="3610744" cy="4929411"/>
          </a:xfrm>
        </p:spPr>
        <p:txBody>
          <a:bodyPr>
            <a:normAutofit/>
          </a:bodyPr>
          <a:lstStyle/>
          <a:p>
            <a:pPr>
              <a:buNone/>
            </a:pPr>
            <a:r>
              <a:rPr lang="fr-FR" altLang="en-US" sz="2200" dirty="0" smtClean="0">
                <a:latin typeface="Arial" pitchFamily="34" charset="0"/>
                <a:cs typeface="Arial" pitchFamily="34" charset="0"/>
              </a:rPr>
              <a:t>"Les régions sèches deviennent plus sèches, les régions humides deviennent plus humides"?</a:t>
            </a:r>
          </a:p>
          <a:p>
            <a:pPr>
              <a:buNone/>
            </a:pPr>
            <a:r>
              <a:rPr lang="fr-FR" altLang="en-US" sz="2200" dirty="0" smtClean="0">
                <a:latin typeface="Arial" pitchFamily="34" charset="0"/>
                <a:cs typeface="Arial" pitchFamily="34" charset="0"/>
                <a:sym typeface="Wingdings" pitchFamily="2" charset="2"/>
              </a:rPr>
              <a:t></a:t>
            </a:r>
            <a:r>
              <a:rPr lang="fr-FR" altLang="en-US" sz="2200" dirty="0" smtClean="0">
                <a:latin typeface="Arial" pitchFamily="34" charset="0"/>
                <a:cs typeface="Arial" pitchFamily="34" charset="0"/>
              </a:rPr>
              <a:t> Oui pour les océans et la terre mais non pour toutes les régions terrestres</a:t>
            </a:r>
            <a:endParaRPr lang="en-US"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10</a:t>
            </a:fld>
            <a:endParaRPr lang="nl-BE"/>
          </a:p>
        </p:txBody>
      </p:sp>
      <p:sp>
        <p:nvSpPr>
          <p:cNvPr id="5" name="TextBox 2"/>
          <p:cNvSpPr txBox="1">
            <a:spLocks noChangeArrowheads="1"/>
          </p:cNvSpPr>
          <p:nvPr/>
        </p:nvSpPr>
        <p:spPr bwMode="auto">
          <a:xfrm>
            <a:off x="0" y="6525344"/>
            <a:ext cx="6430243" cy="307777"/>
          </a:xfrm>
          <a:prstGeom prst="rect">
            <a:avLst/>
          </a:prstGeom>
          <a:noFill/>
          <a:ln w="9525">
            <a:noFill/>
            <a:miter lim="800000"/>
            <a:headEnd/>
            <a:tailEnd/>
          </a:ln>
        </p:spPr>
        <p:txBody>
          <a:bodyPr wrap="square">
            <a:spAutoFit/>
          </a:bodyPr>
          <a:lstStyle/>
          <a:p>
            <a:pPr algn="l"/>
            <a:r>
              <a:rPr lang="en-US" sz="1400" i="1" dirty="0">
                <a:latin typeface="Arial" pitchFamily="34" charset="0"/>
                <a:cs typeface="Arial" pitchFamily="34" charset="0"/>
              </a:rPr>
              <a:t>(</a:t>
            </a:r>
            <a:r>
              <a:rPr lang="en-US" sz="1400" i="1" dirty="0" err="1">
                <a:latin typeface="Arial" pitchFamily="34" charset="0"/>
                <a:cs typeface="Arial" pitchFamily="34" charset="0"/>
              </a:rPr>
              <a:t>Greve</a:t>
            </a:r>
            <a:r>
              <a:rPr lang="en-US" sz="1400" i="1" dirty="0">
                <a:latin typeface="Arial" pitchFamily="34" charset="0"/>
                <a:cs typeface="Arial" pitchFamily="34" charset="0"/>
              </a:rPr>
              <a:t> et al. </a:t>
            </a:r>
            <a:r>
              <a:rPr lang="en-US" sz="1400" i="1" dirty="0" smtClean="0">
                <a:latin typeface="Arial" pitchFamily="34" charset="0"/>
                <a:cs typeface="Arial" pitchFamily="34" charset="0"/>
              </a:rPr>
              <a:t>2014; </a:t>
            </a:r>
            <a:r>
              <a:rPr lang="en-US" sz="1400" i="1" dirty="0" err="1" smtClean="0">
                <a:latin typeface="Arial" pitchFamily="34" charset="0"/>
                <a:cs typeface="Arial" pitchFamily="34" charset="0"/>
              </a:rPr>
              <a:t>Greve</a:t>
            </a:r>
            <a:r>
              <a:rPr lang="en-US" sz="1400" i="1" dirty="0" smtClean="0">
                <a:latin typeface="Arial" pitchFamily="34" charset="0"/>
                <a:cs typeface="Arial" pitchFamily="34" charset="0"/>
              </a:rPr>
              <a:t> </a:t>
            </a:r>
            <a:r>
              <a:rPr lang="en-US" sz="1400" i="1" dirty="0">
                <a:latin typeface="Arial" pitchFamily="34" charset="0"/>
                <a:cs typeface="Arial" pitchFamily="34" charset="0"/>
              </a:rPr>
              <a:t>and </a:t>
            </a:r>
            <a:r>
              <a:rPr lang="en-US" sz="1400" i="1" dirty="0" err="1">
                <a:latin typeface="Arial" pitchFamily="34" charset="0"/>
                <a:cs typeface="Arial" pitchFamily="34" charset="0"/>
              </a:rPr>
              <a:t>Seneviratne</a:t>
            </a:r>
            <a:r>
              <a:rPr lang="en-US" sz="1400" i="1" dirty="0">
                <a:latin typeface="Arial" pitchFamily="34" charset="0"/>
                <a:cs typeface="Arial" pitchFamily="34" charset="0"/>
              </a:rPr>
              <a:t> </a:t>
            </a:r>
            <a:r>
              <a:rPr lang="en-US" sz="1400" i="1" dirty="0" smtClean="0">
                <a:latin typeface="Arial" pitchFamily="34" charset="0"/>
                <a:cs typeface="Arial" pitchFamily="34" charset="0"/>
              </a:rPr>
              <a:t>2015)</a:t>
            </a:r>
            <a:endParaRPr lang="en-US" sz="1400" i="1" dirty="0">
              <a:latin typeface="Arial" pitchFamily="34" charset="0"/>
              <a:cs typeface="Arial" pitchFamily="34" charset="0"/>
            </a:endParaRPr>
          </a:p>
        </p:txBody>
      </p:sp>
      <p:pic>
        <p:nvPicPr>
          <p:cNvPr id="6" name="Picture 4"/>
          <p:cNvPicPr>
            <a:picLocks noChangeAspect="1"/>
          </p:cNvPicPr>
          <p:nvPr/>
        </p:nvPicPr>
        <p:blipFill>
          <a:blip r:embed="rId2" cstate="print"/>
          <a:srcRect/>
          <a:stretch>
            <a:fillRect/>
          </a:stretch>
        </p:blipFill>
        <p:spPr bwMode="auto">
          <a:xfrm>
            <a:off x="3959225" y="980728"/>
            <a:ext cx="5184775" cy="5746750"/>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L'effet</a:t>
            </a:r>
            <a:r>
              <a:rPr lang="nl-BE" dirty="0" smtClean="0"/>
              <a:t> UHI: </a:t>
            </a:r>
            <a:r>
              <a:rPr lang="nl-BE" dirty="0" err="1" smtClean="0"/>
              <a:t>comportement</a:t>
            </a:r>
            <a:r>
              <a:rPr lang="nl-BE" dirty="0" smtClean="0"/>
              <a:t> </a:t>
            </a:r>
            <a:r>
              <a:rPr lang="nl-BE" dirty="0" err="1" smtClean="0"/>
              <a:t>diurne</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100</a:t>
            </a:fld>
            <a:endParaRPr lang="nl-BE"/>
          </a:p>
        </p:txBody>
      </p:sp>
      <p:pic>
        <p:nvPicPr>
          <p:cNvPr id="172034" name="Picture 2" descr="Image result for temperature inversion city"/>
          <p:cNvPicPr>
            <a:picLocks noChangeAspect="1" noChangeArrowheads="1"/>
          </p:cNvPicPr>
          <p:nvPr/>
        </p:nvPicPr>
        <p:blipFill>
          <a:blip r:embed="rId2" cstate="print"/>
          <a:srcRect/>
          <a:stretch>
            <a:fillRect/>
          </a:stretch>
        </p:blipFill>
        <p:spPr bwMode="auto">
          <a:xfrm>
            <a:off x="1318792" y="2060848"/>
            <a:ext cx="6421560" cy="4037557"/>
          </a:xfrm>
          <a:prstGeom prst="rect">
            <a:avLst/>
          </a:prstGeom>
          <a:noFill/>
        </p:spPr>
      </p:pic>
      <p:sp>
        <p:nvSpPr>
          <p:cNvPr id="6" name="Rectangle 5"/>
          <p:cNvSpPr/>
          <p:nvPr/>
        </p:nvSpPr>
        <p:spPr>
          <a:xfrm>
            <a:off x="1331640" y="6099214"/>
            <a:ext cx="6336704" cy="553998"/>
          </a:xfrm>
          <a:prstGeom prst="rect">
            <a:avLst/>
          </a:prstGeom>
        </p:spPr>
        <p:txBody>
          <a:bodyPr wrap="square">
            <a:spAutoFit/>
          </a:bodyPr>
          <a:lstStyle/>
          <a:p>
            <a:pPr algn="ctr"/>
            <a:r>
              <a:rPr lang="en-US" sz="1500" i="1" dirty="0" smtClean="0"/>
              <a:t>Downtown Seattle, Temperature Inversion, Mount Rainier, Washington </a:t>
            </a:r>
            <a:br>
              <a:rPr lang="en-US" sz="1500" i="1" dirty="0" smtClean="0"/>
            </a:br>
            <a:r>
              <a:rPr lang="en-US" sz="1500" i="1" dirty="0" smtClean="0"/>
              <a:t>(© </a:t>
            </a:r>
            <a:r>
              <a:rPr lang="nl-BE" sz="1500" i="1" dirty="0" smtClean="0"/>
              <a:t>Long </a:t>
            </a:r>
            <a:r>
              <a:rPr lang="nl-BE" sz="1500" i="1" dirty="0" err="1" smtClean="0"/>
              <a:t>Bach</a:t>
            </a:r>
            <a:r>
              <a:rPr lang="nl-BE" sz="1500" i="1" dirty="0" smtClean="0"/>
              <a:t> </a:t>
            </a:r>
            <a:r>
              <a:rPr lang="nl-BE" sz="1500" i="1" dirty="0" err="1" smtClean="0"/>
              <a:t>Nguyen</a:t>
            </a:r>
            <a:r>
              <a:rPr lang="en-US" sz="1500" i="1" dirty="0" smtClean="0"/>
              <a:t>)</a:t>
            </a:r>
            <a:endParaRPr lang="en-US" sz="1500" i="1" dirty="0"/>
          </a:p>
        </p:txBody>
      </p:sp>
      <p:sp>
        <p:nvSpPr>
          <p:cNvPr id="7" name="Rectangle 6"/>
          <p:cNvSpPr/>
          <p:nvPr/>
        </p:nvSpPr>
        <p:spPr>
          <a:xfrm>
            <a:off x="467544" y="1124744"/>
            <a:ext cx="8208912" cy="707886"/>
          </a:xfrm>
          <a:prstGeom prst="rect">
            <a:avLst/>
          </a:prstGeom>
        </p:spPr>
        <p:txBody>
          <a:bodyPr wrap="square">
            <a:spAutoFit/>
          </a:bodyPr>
          <a:lstStyle/>
          <a:p>
            <a:r>
              <a:rPr lang="fr-FR" sz="2000" dirty="0" smtClean="0"/>
              <a:t>Note: cette formation d‘une inversion n'est généralement pas le résultat de l'effet UHI mais peut avoir d'autres causes (voir partie 2)</a:t>
            </a:r>
            <a:endParaRPr lang="en-US" sz="2000"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L'effet</a:t>
            </a:r>
            <a:r>
              <a:rPr lang="nl-BE" dirty="0" smtClean="0"/>
              <a:t> UHI: </a:t>
            </a:r>
            <a:r>
              <a:rPr lang="nl-BE" dirty="0" err="1" smtClean="0"/>
              <a:t>variations</a:t>
            </a:r>
            <a:r>
              <a:rPr lang="nl-BE" dirty="0" smtClean="0"/>
              <a:t> </a:t>
            </a:r>
            <a:r>
              <a:rPr lang="nl-BE" dirty="0" err="1" smtClean="0"/>
              <a:t>saisonnières</a:t>
            </a:r>
            <a:endParaRPr lang="en-US" dirty="0"/>
          </a:p>
        </p:txBody>
      </p:sp>
      <p:sp>
        <p:nvSpPr>
          <p:cNvPr id="3" name="Content Placeholder 2"/>
          <p:cNvSpPr>
            <a:spLocks noGrp="1"/>
          </p:cNvSpPr>
          <p:nvPr>
            <p:ph idx="1"/>
          </p:nvPr>
        </p:nvSpPr>
        <p:spPr>
          <a:xfrm>
            <a:off x="457200" y="1052736"/>
            <a:ext cx="8229600" cy="4929411"/>
          </a:xfrm>
        </p:spPr>
        <p:txBody>
          <a:bodyPr>
            <a:normAutofit/>
          </a:bodyPr>
          <a:lstStyle/>
          <a:p>
            <a:pPr>
              <a:buNone/>
            </a:pPr>
            <a:r>
              <a:rPr lang="fr-FR" sz="2200" dirty="0" smtClean="0"/>
              <a:t>L’effet UHI varie également selon les saisons:</a:t>
            </a:r>
          </a:p>
          <a:p>
            <a:r>
              <a:rPr lang="fr-FR" sz="2200" dirty="0" smtClean="0"/>
              <a:t>Été: conditions avec ciel clair / rayonnement solaire intense, conditions de vent calmes</a:t>
            </a:r>
          </a:p>
          <a:p>
            <a:r>
              <a:rPr lang="fr-FR" sz="2200" dirty="0" smtClean="0"/>
              <a:t>Mais souvent prononcé pendant l’hiver aussi bien: les vitesses de vent inférieures dans les villes, la rétention de neige plus courte (</a:t>
            </a:r>
            <a:r>
              <a:rPr lang="fr-FR" sz="2200" dirty="0" err="1" smtClean="0"/>
              <a:t>albedo</a:t>
            </a:r>
            <a:r>
              <a:rPr lang="fr-FR" sz="2200" dirty="0" smtClean="0"/>
              <a:t>)</a:t>
            </a:r>
            <a:endParaRPr lang="en-US"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101</a:t>
            </a:fld>
            <a:endParaRPr lang="nl-BE"/>
          </a:p>
        </p:txBody>
      </p:sp>
      <p:pic>
        <p:nvPicPr>
          <p:cNvPr id="173063" name="Picture 7"/>
          <p:cNvPicPr>
            <a:picLocks noChangeAspect="1" noChangeArrowheads="1"/>
          </p:cNvPicPr>
          <p:nvPr/>
        </p:nvPicPr>
        <p:blipFill>
          <a:blip r:embed="rId2" cstate="print"/>
          <a:srcRect/>
          <a:stretch>
            <a:fillRect/>
          </a:stretch>
        </p:blipFill>
        <p:spPr bwMode="auto">
          <a:xfrm>
            <a:off x="2123728" y="3121872"/>
            <a:ext cx="4855318" cy="3547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L'effet</a:t>
            </a:r>
            <a:r>
              <a:rPr lang="nl-BE" dirty="0" smtClean="0"/>
              <a:t> UHI: </a:t>
            </a:r>
            <a:r>
              <a:rPr lang="nl-BE" dirty="0" err="1" smtClean="0"/>
              <a:t>variations</a:t>
            </a:r>
            <a:r>
              <a:rPr lang="nl-BE" dirty="0" smtClean="0"/>
              <a:t> </a:t>
            </a:r>
            <a:r>
              <a:rPr lang="nl-BE" dirty="0" err="1" smtClean="0"/>
              <a:t>saisonnières</a:t>
            </a:r>
            <a:endParaRPr lang="en-US" dirty="0"/>
          </a:p>
        </p:txBody>
      </p:sp>
      <p:sp>
        <p:nvSpPr>
          <p:cNvPr id="3" name="Content Placeholder 2"/>
          <p:cNvSpPr>
            <a:spLocks noGrp="1"/>
          </p:cNvSpPr>
          <p:nvPr>
            <p:ph idx="1"/>
          </p:nvPr>
        </p:nvSpPr>
        <p:spPr/>
        <p:txBody>
          <a:bodyPr>
            <a:normAutofit/>
          </a:bodyPr>
          <a:lstStyle/>
          <a:p>
            <a:pPr>
              <a:buNone/>
            </a:pPr>
            <a:r>
              <a:rPr lang="fr-FR" sz="2800" dirty="0" smtClean="0"/>
              <a:t>L’effet UHI varie également selon les saisons:</a:t>
            </a:r>
          </a:p>
          <a:p>
            <a:r>
              <a:rPr lang="fr-FR" sz="2000" dirty="0" smtClean="0"/>
              <a:t>Les régions ayant des saisons humides et sèches distinctes présenteront un effet UHI plus important pendant la saison sèche.</a:t>
            </a:r>
          </a:p>
          <a:p>
            <a:r>
              <a:rPr lang="fr-FR" sz="2000" dirty="0" smtClean="0"/>
              <a:t>La capacité calorifique du sol humide est beaucoup plus élevée que celle du sol sec. En conséquence, les sols ruraux humides refroidiront plus lentement que les sols ruraux secs et agiront pour minimiser la différence de température nocturne entre les régions urbaines et rurales.</a:t>
            </a:r>
            <a:endParaRPr lang="en-US" sz="20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102</a:t>
            </a:fld>
            <a:endParaRPr lang="nl-BE"/>
          </a:p>
        </p:txBody>
      </p:sp>
      <p:pic>
        <p:nvPicPr>
          <p:cNvPr id="174082" name="Picture 2" descr="Image result for city  winter summer"/>
          <p:cNvPicPr>
            <a:picLocks noChangeAspect="1" noChangeArrowheads="1"/>
          </p:cNvPicPr>
          <p:nvPr/>
        </p:nvPicPr>
        <p:blipFill>
          <a:blip r:embed="rId2" cstate="print"/>
          <a:srcRect/>
          <a:stretch>
            <a:fillRect/>
          </a:stretch>
        </p:blipFill>
        <p:spPr bwMode="auto">
          <a:xfrm>
            <a:off x="1492896" y="3717032"/>
            <a:ext cx="6103440" cy="3051720"/>
          </a:xfrm>
          <a:prstGeom prst="rect">
            <a:avLst/>
          </a:prstGeom>
          <a:noFill/>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smtClean="0"/>
              <a:t>Étude de cas pour la Belgique</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103</a:t>
            </a:fld>
            <a:endParaRPr lang="nl-BE"/>
          </a:p>
        </p:txBody>
      </p:sp>
      <p:pic>
        <p:nvPicPr>
          <p:cNvPr id="175106" name="Picture 2"/>
          <p:cNvPicPr>
            <a:picLocks noGrp="1" noChangeAspect="1" noChangeArrowheads="1"/>
          </p:cNvPicPr>
          <p:nvPr>
            <p:ph idx="1"/>
          </p:nvPr>
        </p:nvPicPr>
        <p:blipFill>
          <a:blip r:embed="rId2" cstate="print"/>
          <a:srcRect/>
          <a:stretch>
            <a:fillRect/>
          </a:stretch>
        </p:blipFill>
        <p:spPr bwMode="auto">
          <a:xfrm>
            <a:off x="683568" y="1256502"/>
            <a:ext cx="7776864" cy="50528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Étude de cas pour la Belgique</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104</a:t>
            </a:fld>
            <a:endParaRPr lang="nl-BE"/>
          </a:p>
        </p:txBody>
      </p:sp>
      <p:pic>
        <p:nvPicPr>
          <p:cNvPr id="176131" name="Picture 3"/>
          <p:cNvPicPr>
            <a:picLocks noGrp="1" noChangeAspect="1" noChangeArrowheads="1"/>
          </p:cNvPicPr>
          <p:nvPr>
            <p:ph idx="1"/>
          </p:nvPr>
        </p:nvPicPr>
        <p:blipFill>
          <a:blip r:embed="rId2" cstate="print"/>
          <a:srcRect/>
          <a:stretch>
            <a:fillRect/>
          </a:stretch>
        </p:blipFill>
        <p:spPr bwMode="auto">
          <a:xfrm>
            <a:off x="1145498" y="1085826"/>
            <a:ext cx="6853004" cy="5295502"/>
          </a:xfrm>
          <a:prstGeom prst="rect">
            <a:avLst/>
          </a:prstGeom>
          <a:noFill/>
          <a:ln w="9525">
            <a:noFill/>
            <a:miter lim="800000"/>
            <a:headEnd/>
            <a:tailEnd/>
          </a:ln>
        </p:spPr>
      </p:pic>
      <p:sp>
        <p:nvSpPr>
          <p:cNvPr id="7" name="TextBox 6"/>
          <p:cNvSpPr txBox="1"/>
          <p:nvPr/>
        </p:nvSpPr>
        <p:spPr>
          <a:xfrm>
            <a:off x="0" y="6534835"/>
            <a:ext cx="2520280" cy="276999"/>
          </a:xfrm>
          <a:prstGeom prst="rect">
            <a:avLst/>
          </a:prstGeom>
          <a:noFill/>
        </p:spPr>
        <p:txBody>
          <a:bodyPr wrap="square" rtlCol="0">
            <a:spAutoFit/>
          </a:bodyPr>
          <a:lstStyle/>
          <a:p>
            <a:r>
              <a:rPr lang="nl-BE" sz="1200" dirty="0" smtClean="0"/>
              <a:t>(Wouters et al., 2017)</a:t>
            </a:r>
            <a:endParaRPr lang="en-US" sz="1200"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p:cNvPicPr>
            <a:picLocks noChangeAspect="1" noChangeArrowheads="1"/>
          </p:cNvPicPr>
          <p:nvPr/>
        </p:nvPicPr>
        <p:blipFill>
          <a:blip r:embed="rId3" cstate="print"/>
          <a:srcRect/>
          <a:stretch>
            <a:fillRect/>
          </a:stretch>
        </p:blipFill>
        <p:spPr bwMode="auto">
          <a:xfrm>
            <a:off x="1362621" y="1556792"/>
            <a:ext cx="6418758" cy="5184576"/>
          </a:xfrm>
          <a:prstGeom prst="rect">
            <a:avLst/>
          </a:prstGeom>
          <a:noFill/>
          <a:ln w="9525">
            <a:noFill/>
            <a:miter lim="800000"/>
            <a:headEnd/>
            <a:tailEnd/>
          </a:ln>
        </p:spPr>
      </p:pic>
      <p:sp>
        <p:nvSpPr>
          <p:cNvPr id="2" name="Title 1"/>
          <p:cNvSpPr>
            <a:spLocks noGrp="1"/>
          </p:cNvSpPr>
          <p:nvPr>
            <p:ph type="title"/>
          </p:nvPr>
        </p:nvSpPr>
        <p:spPr/>
        <p:txBody>
          <a:bodyPr/>
          <a:lstStyle/>
          <a:p>
            <a:r>
              <a:rPr lang="fr-FR" dirty="0" smtClean="0"/>
              <a:t>Étude de cas pour la Belgique</a:t>
            </a:r>
            <a:endParaRPr lang="en-US" dirty="0"/>
          </a:p>
        </p:txBody>
      </p:sp>
      <p:sp>
        <p:nvSpPr>
          <p:cNvPr id="3" name="Content Placeholder 2"/>
          <p:cNvSpPr>
            <a:spLocks noGrp="1"/>
          </p:cNvSpPr>
          <p:nvPr>
            <p:ph idx="1"/>
          </p:nvPr>
        </p:nvSpPr>
        <p:spPr>
          <a:xfrm>
            <a:off x="457200" y="1052736"/>
            <a:ext cx="8229600" cy="4929411"/>
          </a:xfrm>
        </p:spPr>
        <p:txBody>
          <a:bodyPr>
            <a:normAutofit/>
          </a:bodyPr>
          <a:lstStyle/>
          <a:p>
            <a:pPr>
              <a:buNone/>
            </a:pPr>
            <a:r>
              <a:rPr lang="nl-BE" sz="2500" dirty="0" smtClean="0">
                <a:sym typeface="Wingdings" pitchFamily="2" charset="2"/>
              </a:rPr>
              <a:t></a:t>
            </a:r>
            <a:r>
              <a:rPr lang="fr-FR" sz="2500" dirty="0" smtClean="0">
                <a:sym typeface="Wingdings" pitchFamily="2" charset="2"/>
              </a:rPr>
              <a:t>Comment cela évoluera-t-il dans le futur?</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105</a:t>
            </a:fld>
            <a:endParaRPr lang="nl-BE"/>
          </a:p>
        </p:txBody>
      </p:sp>
      <p:sp>
        <p:nvSpPr>
          <p:cNvPr id="6" name="TextBox 5"/>
          <p:cNvSpPr txBox="1"/>
          <p:nvPr/>
        </p:nvSpPr>
        <p:spPr>
          <a:xfrm>
            <a:off x="0" y="6534835"/>
            <a:ext cx="2520280" cy="276999"/>
          </a:xfrm>
          <a:prstGeom prst="rect">
            <a:avLst/>
          </a:prstGeom>
          <a:noFill/>
        </p:spPr>
        <p:txBody>
          <a:bodyPr wrap="square" rtlCol="0">
            <a:spAutoFit/>
          </a:bodyPr>
          <a:lstStyle/>
          <a:p>
            <a:r>
              <a:rPr lang="nl-BE" sz="1200" dirty="0" smtClean="0"/>
              <a:t>(Wouters et al., 2017)</a:t>
            </a:r>
            <a:endParaRPr lang="en-US" sz="1200"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p:cNvPicPr>
            <a:picLocks noChangeAspect="1" noChangeArrowheads="1"/>
          </p:cNvPicPr>
          <p:nvPr/>
        </p:nvPicPr>
        <p:blipFill>
          <a:blip r:embed="rId3" cstate="print"/>
          <a:srcRect/>
          <a:stretch>
            <a:fillRect/>
          </a:stretch>
        </p:blipFill>
        <p:spPr bwMode="auto">
          <a:xfrm>
            <a:off x="0" y="1412776"/>
            <a:ext cx="9144000" cy="5046210"/>
          </a:xfrm>
          <a:prstGeom prst="rect">
            <a:avLst/>
          </a:prstGeom>
          <a:noFill/>
          <a:ln w="9525">
            <a:noFill/>
            <a:miter lim="800000"/>
            <a:headEnd/>
            <a:tailEnd/>
          </a:ln>
        </p:spPr>
      </p:pic>
      <p:sp>
        <p:nvSpPr>
          <p:cNvPr id="2" name="Title 1"/>
          <p:cNvSpPr>
            <a:spLocks noGrp="1"/>
          </p:cNvSpPr>
          <p:nvPr>
            <p:ph type="title"/>
          </p:nvPr>
        </p:nvSpPr>
        <p:spPr/>
        <p:txBody>
          <a:bodyPr/>
          <a:lstStyle/>
          <a:p>
            <a:r>
              <a:rPr lang="fr-FR" dirty="0" smtClean="0"/>
              <a:t>Étude de cas pour la Belgique</a:t>
            </a:r>
            <a:endParaRPr lang="en-US" dirty="0"/>
          </a:p>
        </p:txBody>
      </p:sp>
      <p:sp>
        <p:nvSpPr>
          <p:cNvPr id="3" name="Content Placeholder 2"/>
          <p:cNvSpPr>
            <a:spLocks noGrp="1"/>
          </p:cNvSpPr>
          <p:nvPr>
            <p:ph idx="1"/>
          </p:nvPr>
        </p:nvSpPr>
        <p:spPr>
          <a:xfrm>
            <a:off x="457200" y="1052736"/>
            <a:ext cx="8229600" cy="4929411"/>
          </a:xfrm>
        </p:spPr>
        <p:txBody>
          <a:bodyPr>
            <a:normAutofit/>
          </a:bodyPr>
          <a:lstStyle/>
          <a:p>
            <a:pPr>
              <a:buNone/>
            </a:pPr>
            <a:r>
              <a:rPr lang="nl-BE" sz="2500" dirty="0" smtClean="0">
                <a:sym typeface="Wingdings" pitchFamily="2" charset="2"/>
              </a:rPr>
              <a:t> </a:t>
            </a:r>
            <a:r>
              <a:rPr lang="fr-FR" sz="2500" dirty="0" smtClean="0">
                <a:sym typeface="Wingdings" pitchFamily="2" charset="2"/>
              </a:rPr>
              <a:t>Comment cela évoluera-t-il dans le futur?</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106</a:t>
            </a:fld>
            <a:endParaRPr lang="nl-BE"/>
          </a:p>
        </p:txBody>
      </p:sp>
      <p:sp>
        <p:nvSpPr>
          <p:cNvPr id="6" name="TextBox 5"/>
          <p:cNvSpPr txBox="1"/>
          <p:nvPr/>
        </p:nvSpPr>
        <p:spPr>
          <a:xfrm>
            <a:off x="0" y="6534835"/>
            <a:ext cx="2520280" cy="276999"/>
          </a:xfrm>
          <a:prstGeom prst="rect">
            <a:avLst/>
          </a:prstGeom>
          <a:noFill/>
        </p:spPr>
        <p:txBody>
          <a:bodyPr wrap="square" rtlCol="0">
            <a:spAutoFit/>
          </a:bodyPr>
          <a:lstStyle/>
          <a:p>
            <a:r>
              <a:rPr lang="nl-BE" sz="1200" dirty="0" smtClean="0"/>
              <a:t>(Wouters et al., 2017)</a:t>
            </a:r>
            <a:endParaRPr lang="en-US" sz="1200" dirty="0"/>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Étude de cas pour la Belgique</a:t>
            </a:r>
            <a:endParaRPr lang="en-US" dirty="0"/>
          </a:p>
        </p:txBody>
      </p:sp>
      <p:sp>
        <p:nvSpPr>
          <p:cNvPr id="3" name="Content Placeholder 2"/>
          <p:cNvSpPr>
            <a:spLocks noGrp="1"/>
          </p:cNvSpPr>
          <p:nvPr>
            <p:ph idx="1"/>
          </p:nvPr>
        </p:nvSpPr>
        <p:spPr>
          <a:xfrm>
            <a:off x="457200" y="1196752"/>
            <a:ext cx="8229600" cy="4785395"/>
          </a:xfrm>
        </p:spPr>
        <p:txBody>
          <a:bodyPr>
            <a:normAutofit/>
          </a:bodyPr>
          <a:lstStyle/>
          <a:p>
            <a:pPr>
              <a:buNone/>
            </a:pPr>
            <a:r>
              <a:rPr lang="fr-FR" sz="2500" dirty="0" smtClean="0">
                <a:sym typeface="Wingdings" pitchFamily="2" charset="2"/>
              </a:rPr>
              <a:t>Indicateur: </a:t>
            </a:r>
            <a:br>
              <a:rPr lang="fr-FR" sz="2500" dirty="0" smtClean="0">
                <a:sym typeface="Wingdings" pitchFamily="2" charset="2"/>
              </a:rPr>
            </a:br>
            <a:r>
              <a:rPr lang="fr-FR" sz="2500" dirty="0" smtClean="0">
                <a:sym typeface="Wingdings" pitchFamily="2" charset="2"/>
              </a:rPr>
              <a:t> </a:t>
            </a:r>
            <a:r>
              <a:rPr lang="fr-FR" sz="2500" dirty="0" smtClean="0">
                <a:sym typeface="Wingdings" pitchFamily="2" charset="2"/>
              </a:rPr>
              <a:t>Le nombre de jours de canicule:</a:t>
            </a:r>
          </a:p>
          <a:p>
            <a:r>
              <a:rPr lang="fr-FR" sz="2500" dirty="0" smtClean="0">
                <a:sym typeface="Wingdings" pitchFamily="2" charset="2"/>
              </a:rPr>
              <a:t>Température minimale journalière: au-dessus de 18.2 ° C</a:t>
            </a:r>
          </a:p>
          <a:p>
            <a:r>
              <a:rPr lang="fr-FR" sz="2500" dirty="0" smtClean="0">
                <a:sym typeface="Wingdings" pitchFamily="2" charset="2"/>
              </a:rPr>
              <a:t>Température maximale journalière: au-dessus de </a:t>
            </a:r>
            <a:r>
              <a:rPr lang="fr-FR" sz="2500" dirty="0" smtClean="0">
                <a:sym typeface="Wingdings" pitchFamily="2" charset="2"/>
              </a:rPr>
              <a:t>29.6 </a:t>
            </a:r>
            <a:r>
              <a:rPr lang="fr-FR" sz="2500" dirty="0" smtClean="0">
                <a:sym typeface="Wingdings" pitchFamily="2" charset="2"/>
              </a:rPr>
              <a:t>° C</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107</a:t>
            </a:fld>
            <a:endParaRPr lang="nl-BE"/>
          </a:p>
        </p:txBody>
      </p:sp>
      <p:pic>
        <p:nvPicPr>
          <p:cNvPr id="180226" name="Picture 2" descr="Image result for belgium heat wave"/>
          <p:cNvPicPr>
            <a:picLocks noChangeAspect="1" noChangeArrowheads="1"/>
          </p:cNvPicPr>
          <p:nvPr/>
        </p:nvPicPr>
        <p:blipFill>
          <a:blip r:embed="rId3" cstate="print"/>
          <a:srcRect/>
          <a:stretch>
            <a:fillRect/>
          </a:stretch>
        </p:blipFill>
        <p:spPr bwMode="auto">
          <a:xfrm>
            <a:off x="1979712" y="2996952"/>
            <a:ext cx="4849216" cy="3629336"/>
          </a:xfrm>
          <a:prstGeom prst="rect">
            <a:avLst/>
          </a:prstGeom>
          <a:noFill/>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Étude de cas pour la Belgique</a:t>
            </a:r>
            <a:endParaRPr lang="en-US" dirty="0"/>
          </a:p>
        </p:txBody>
      </p:sp>
      <p:sp>
        <p:nvSpPr>
          <p:cNvPr id="3" name="Content Placeholder 2"/>
          <p:cNvSpPr>
            <a:spLocks noGrp="1"/>
          </p:cNvSpPr>
          <p:nvPr>
            <p:ph idx="1"/>
          </p:nvPr>
        </p:nvSpPr>
        <p:spPr>
          <a:xfrm>
            <a:off x="457200" y="1052736"/>
            <a:ext cx="8229600" cy="4929411"/>
          </a:xfrm>
        </p:spPr>
        <p:txBody>
          <a:bodyPr>
            <a:normAutofit/>
          </a:bodyPr>
          <a:lstStyle/>
          <a:p>
            <a:pPr>
              <a:buNone/>
            </a:pPr>
            <a:r>
              <a:rPr lang="nl-BE" sz="2500" dirty="0" err="1" smtClean="0">
                <a:sym typeface="Wingdings" pitchFamily="2" charset="2"/>
              </a:rPr>
              <a:t>Situation</a:t>
            </a:r>
            <a:r>
              <a:rPr lang="nl-BE" sz="2500" dirty="0" smtClean="0">
                <a:sym typeface="Wingdings" pitchFamily="2" charset="2"/>
              </a:rPr>
              <a:t> </a:t>
            </a:r>
            <a:r>
              <a:rPr lang="nl-BE" sz="2500" dirty="0" err="1" smtClean="0">
                <a:sym typeface="Wingdings" pitchFamily="2" charset="2"/>
              </a:rPr>
              <a:t>actuelle</a:t>
            </a:r>
            <a:r>
              <a:rPr lang="nl-BE" sz="2500" dirty="0" smtClean="0">
                <a:sym typeface="Wingdings" pitchFamily="2" charset="2"/>
              </a:rPr>
              <a:t>:</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108</a:t>
            </a:fld>
            <a:endParaRPr lang="nl-BE"/>
          </a:p>
        </p:txBody>
      </p:sp>
      <p:sp>
        <p:nvSpPr>
          <p:cNvPr id="6" name="TextBox 5"/>
          <p:cNvSpPr txBox="1"/>
          <p:nvPr/>
        </p:nvSpPr>
        <p:spPr>
          <a:xfrm>
            <a:off x="0" y="6534835"/>
            <a:ext cx="2520280" cy="276999"/>
          </a:xfrm>
          <a:prstGeom prst="rect">
            <a:avLst/>
          </a:prstGeom>
          <a:noFill/>
        </p:spPr>
        <p:txBody>
          <a:bodyPr wrap="square" rtlCol="0">
            <a:spAutoFit/>
          </a:bodyPr>
          <a:lstStyle/>
          <a:p>
            <a:r>
              <a:rPr lang="nl-BE" sz="1200" dirty="0" smtClean="0"/>
              <a:t>(Wouters et al., 2017)</a:t>
            </a:r>
            <a:endParaRPr lang="en-US" sz="1200" dirty="0"/>
          </a:p>
        </p:txBody>
      </p:sp>
      <p:pic>
        <p:nvPicPr>
          <p:cNvPr id="183298" name="Picture 2"/>
          <p:cNvPicPr>
            <a:picLocks noChangeAspect="1" noChangeArrowheads="1"/>
          </p:cNvPicPr>
          <p:nvPr/>
        </p:nvPicPr>
        <p:blipFill>
          <a:blip r:embed="rId3" cstate="print"/>
          <a:srcRect/>
          <a:stretch>
            <a:fillRect/>
          </a:stretch>
        </p:blipFill>
        <p:spPr bwMode="auto">
          <a:xfrm>
            <a:off x="1895724" y="1538100"/>
            <a:ext cx="5412580" cy="51312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Étude de cas pour la Belgique</a:t>
            </a:r>
            <a:endParaRPr lang="en-US" dirty="0"/>
          </a:p>
        </p:txBody>
      </p:sp>
      <p:sp>
        <p:nvSpPr>
          <p:cNvPr id="3" name="Content Placeholder 2"/>
          <p:cNvSpPr>
            <a:spLocks noGrp="1"/>
          </p:cNvSpPr>
          <p:nvPr>
            <p:ph idx="1"/>
          </p:nvPr>
        </p:nvSpPr>
        <p:spPr>
          <a:xfrm>
            <a:off x="457200" y="1052736"/>
            <a:ext cx="8229600" cy="4929411"/>
          </a:xfrm>
        </p:spPr>
        <p:txBody>
          <a:bodyPr>
            <a:normAutofit/>
          </a:bodyPr>
          <a:lstStyle/>
          <a:p>
            <a:pPr>
              <a:buNone/>
            </a:pPr>
            <a:r>
              <a:rPr lang="fr-FR" sz="2200" dirty="0" smtClean="0">
                <a:sym typeface="Wingdings" pitchFamily="2" charset="2"/>
              </a:rPr>
              <a:t>Prévu dans un scénario de changement climatique moyen / réaliste:</a:t>
            </a:r>
            <a:endParaRPr lang="en-US"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109</a:t>
            </a:fld>
            <a:endParaRPr lang="nl-BE"/>
          </a:p>
        </p:txBody>
      </p:sp>
      <p:sp>
        <p:nvSpPr>
          <p:cNvPr id="6" name="TextBox 5"/>
          <p:cNvSpPr txBox="1"/>
          <p:nvPr/>
        </p:nvSpPr>
        <p:spPr>
          <a:xfrm>
            <a:off x="0" y="6534835"/>
            <a:ext cx="2520280" cy="276999"/>
          </a:xfrm>
          <a:prstGeom prst="rect">
            <a:avLst/>
          </a:prstGeom>
          <a:noFill/>
        </p:spPr>
        <p:txBody>
          <a:bodyPr wrap="square" rtlCol="0">
            <a:spAutoFit/>
          </a:bodyPr>
          <a:lstStyle/>
          <a:p>
            <a:r>
              <a:rPr lang="nl-BE" sz="1200" dirty="0" smtClean="0"/>
              <a:t>(Wouters et al., 2017)</a:t>
            </a:r>
            <a:endParaRPr lang="en-US" sz="1200" dirty="0"/>
          </a:p>
        </p:txBody>
      </p:sp>
      <p:pic>
        <p:nvPicPr>
          <p:cNvPr id="185346" name="Picture 2"/>
          <p:cNvPicPr>
            <a:picLocks noChangeAspect="1" noChangeArrowheads="1"/>
          </p:cNvPicPr>
          <p:nvPr/>
        </p:nvPicPr>
        <p:blipFill>
          <a:blip r:embed="rId3" cstate="print"/>
          <a:srcRect/>
          <a:stretch>
            <a:fillRect/>
          </a:stretch>
        </p:blipFill>
        <p:spPr bwMode="auto">
          <a:xfrm>
            <a:off x="1871700" y="1489020"/>
            <a:ext cx="5580620" cy="52523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457200" y="1163885"/>
            <a:ext cx="8229600" cy="4929411"/>
          </a:xfrm>
        </p:spPr>
        <p:txBody>
          <a:bodyPr>
            <a:normAutofit/>
          </a:bodyPr>
          <a:lstStyle/>
          <a:p>
            <a:pPr>
              <a:buNone/>
            </a:pPr>
            <a:r>
              <a:rPr lang="fr-FR" sz="2000" dirty="0" smtClean="0">
                <a:sym typeface="Wingdings" pitchFamily="2" charset="2"/>
              </a:rPr>
              <a:t> Les caractéristiques de la surface du sol, leurs processus et leurs interactions influencent de nombreux aspects des climats mondiaux, régionaux et locaux</a:t>
            </a:r>
          </a:p>
          <a:p>
            <a:pPr>
              <a:buNone/>
            </a:pPr>
            <a:r>
              <a:rPr lang="fr-FR" sz="2000" dirty="0" smtClean="0">
                <a:sym typeface="Wingdings" pitchFamily="2" charset="2"/>
              </a:rPr>
              <a:t> Grand besoin de les comprendre, par ex. en relation avec les changements des </a:t>
            </a:r>
            <a:r>
              <a:rPr lang="fr-FR" sz="2000" dirty="0" smtClean="0"/>
              <a:t>couvertures terrestres</a:t>
            </a:r>
            <a:r>
              <a:rPr lang="fr-FR" sz="2000" dirty="0" smtClean="0">
                <a:sym typeface="Wingdings" pitchFamily="2" charset="2"/>
              </a:rPr>
              <a:t> et la gestion des terres!</a:t>
            </a:r>
            <a:endParaRPr lang="en-US" sz="20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11</a:t>
            </a:fld>
            <a:endParaRPr lang="nl-BE"/>
          </a:p>
        </p:txBody>
      </p:sp>
      <p:pic>
        <p:nvPicPr>
          <p:cNvPr id="5" name="Picture 3"/>
          <p:cNvPicPr>
            <a:picLocks noChangeAspect="1" noChangeArrowheads="1"/>
          </p:cNvPicPr>
          <p:nvPr/>
        </p:nvPicPr>
        <p:blipFill>
          <a:blip r:embed="rId2" cstate="print"/>
          <a:srcRect/>
          <a:stretch>
            <a:fillRect/>
          </a:stretch>
        </p:blipFill>
        <p:spPr bwMode="auto">
          <a:xfrm>
            <a:off x="1778838" y="2926108"/>
            <a:ext cx="5637372" cy="3815260"/>
          </a:xfrm>
          <a:prstGeom prst="rect">
            <a:avLst/>
          </a:prstGeom>
          <a:noFill/>
          <a:ln w="9525">
            <a:noFill/>
            <a:miter lim="800000"/>
            <a:headEnd/>
            <a:tailEnd/>
          </a:ln>
        </p:spPr>
      </p:pic>
      <p:sp>
        <p:nvSpPr>
          <p:cNvPr id="6" name="Text Box 4"/>
          <p:cNvSpPr txBox="1">
            <a:spLocks noChangeArrowheads="1"/>
          </p:cNvSpPr>
          <p:nvPr/>
        </p:nvSpPr>
        <p:spPr bwMode="auto">
          <a:xfrm>
            <a:off x="0" y="6553200"/>
            <a:ext cx="1171575" cy="304800"/>
          </a:xfrm>
          <a:prstGeom prst="rect">
            <a:avLst/>
          </a:prstGeom>
          <a:noFill/>
          <a:ln w="9525">
            <a:noFill/>
            <a:miter lim="800000"/>
            <a:headEnd/>
            <a:tailEnd/>
          </a:ln>
        </p:spPr>
        <p:txBody>
          <a:bodyPr wrap="none">
            <a:spAutoFit/>
          </a:bodyPr>
          <a:lstStyle/>
          <a:p>
            <a:pPr algn="l"/>
            <a:r>
              <a:rPr lang="en-US" sz="1400" i="1" dirty="0">
                <a:latin typeface="Arial" pitchFamily="34" charset="0"/>
              </a:rPr>
              <a:t>(IPCC 2007)</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Étude de cas pour la Belgique</a:t>
            </a:r>
            <a:endParaRPr lang="en-US" dirty="0"/>
          </a:p>
        </p:txBody>
      </p:sp>
      <p:sp>
        <p:nvSpPr>
          <p:cNvPr id="3" name="Content Placeholder 2"/>
          <p:cNvSpPr>
            <a:spLocks noGrp="1"/>
          </p:cNvSpPr>
          <p:nvPr>
            <p:ph idx="1"/>
          </p:nvPr>
        </p:nvSpPr>
        <p:spPr>
          <a:xfrm>
            <a:off x="457200" y="1052736"/>
            <a:ext cx="8229600" cy="4929411"/>
          </a:xfrm>
        </p:spPr>
        <p:txBody>
          <a:bodyPr>
            <a:normAutofit/>
          </a:bodyPr>
          <a:lstStyle/>
          <a:p>
            <a:pPr>
              <a:buNone/>
            </a:pPr>
            <a:r>
              <a:rPr lang="fr-FR" sz="2500" dirty="0" smtClean="0">
                <a:sym typeface="Wingdings" pitchFamily="2" charset="2"/>
              </a:rPr>
              <a:t>Prédit sous un scénario de changement climatique pessimiste:</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110</a:t>
            </a:fld>
            <a:endParaRPr lang="nl-BE"/>
          </a:p>
        </p:txBody>
      </p:sp>
      <p:sp>
        <p:nvSpPr>
          <p:cNvPr id="6" name="TextBox 5"/>
          <p:cNvSpPr txBox="1"/>
          <p:nvPr/>
        </p:nvSpPr>
        <p:spPr>
          <a:xfrm>
            <a:off x="0" y="6534835"/>
            <a:ext cx="2520280" cy="276999"/>
          </a:xfrm>
          <a:prstGeom prst="rect">
            <a:avLst/>
          </a:prstGeom>
          <a:noFill/>
        </p:spPr>
        <p:txBody>
          <a:bodyPr wrap="square" rtlCol="0">
            <a:spAutoFit/>
          </a:bodyPr>
          <a:lstStyle/>
          <a:p>
            <a:r>
              <a:rPr lang="nl-BE" sz="1200" dirty="0" smtClean="0"/>
              <a:t>(Wouters et al., 2017)</a:t>
            </a:r>
            <a:endParaRPr lang="en-US" sz="1200" dirty="0"/>
          </a:p>
        </p:txBody>
      </p:sp>
      <p:pic>
        <p:nvPicPr>
          <p:cNvPr id="184322" name="Picture 2"/>
          <p:cNvPicPr>
            <a:picLocks noChangeAspect="1" noChangeArrowheads="1"/>
          </p:cNvPicPr>
          <p:nvPr/>
        </p:nvPicPr>
        <p:blipFill>
          <a:blip r:embed="rId3" cstate="print"/>
          <a:srcRect/>
          <a:stretch>
            <a:fillRect/>
          </a:stretch>
        </p:blipFill>
        <p:spPr bwMode="auto">
          <a:xfrm>
            <a:off x="1924236" y="1556792"/>
            <a:ext cx="5474172" cy="51770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smtClean="0"/>
              <a:t>Étude de cas pour la Belgique</a:t>
            </a:r>
            <a:endParaRPr lang="en-US" dirty="0"/>
          </a:p>
        </p:txBody>
      </p:sp>
      <p:sp>
        <p:nvSpPr>
          <p:cNvPr id="3" name="Content Placeholder 2"/>
          <p:cNvSpPr>
            <a:spLocks noGrp="1"/>
          </p:cNvSpPr>
          <p:nvPr>
            <p:ph idx="1"/>
          </p:nvPr>
        </p:nvSpPr>
        <p:spPr>
          <a:xfrm>
            <a:off x="457200" y="1268760"/>
            <a:ext cx="8229600" cy="4713387"/>
          </a:xfrm>
        </p:spPr>
        <p:txBody>
          <a:bodyPr>
            <a:normAutofit/>
          </a:bodyPr>
          <a:lstStyle/>
          <a:p>
            <a:pPr>
              <a:buNone/>
            </a:pPr>
            <a:r>
              <a:rPr lang="nl-BE" sz="2500" dirty="0" smtClean="0">
                <a:sym typeface="Wingdings" pitchFamily="2" charset="2"/>
              </a:rPr>
              <a:t>Aperçu:</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111</a:t>
            </a:fld>
            <a:endParaRPr lang="nl-BE"/>
          </a:p>
        </p:txBody>
      </p:sp>
      <p:sp>
        <p:nvSpPr>
          <p:cNvPr id="6" name="TextBox 5"/>
          <p:cNvSpPr txBox="1"/>
          <p:nvPr/>
        </p:nvSpPr>
        <p:spPr>
          <a:xfrm>
            <a:off x="0" y="6534835"/>
            <a:ext cx="2520280" cy="276999"/>
          </a:xfrm>
          <a:prstGeom prst="rect">
            <a:avLst/>
          </a:prstGeom>
          <a:noFill/>
        </p:spPr>
        <p:txBody>
          <a:bodyPr wrap="square" rtlCol="0">
            <a:spAutoFit/>
          </a:bodyPr>
          <a:lstStyle/>
          <a:p>
            <a:r>
              <a:rPr lang="nl-BE" sz="1200" dirty="0" smtClean="0"/>
              <a:t>(Wouters et al., 2017)</a:t>
            </a:r>
            <a:endParaRPr lang="en-US" sz="1200" dirty="0"/>
          </a:p>
        </p:txBody>
      </p:sp>
      <p:pic>
        <p:nvPicPr>
          <p:cNvPr id="150529" name="Picture 1"/>
          <p:cNvPicPr>
            <a:picLocks noChangeAspect="1" noChangeArrowheads="1"/>
          </p:cNvPicPr>
          <p:nvPr/>
        </p:nvPicPr>
        <p:blipFill>
          <a:blip r:embed="rId3" cstate="print"/>
          <a:srcRect/>
          <a:stretch>
            <a:fillRect/>
          </a:stretch>
        </p:blipFill>
        <p:spPr bwMode="auto">
          <a:xfrm>
            <a:off x="166055" y="2420888"/>
            <a:ext cx="8811890" cy="2016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L'effet</a:t>
            </a:r>
            <a:r>
              <a:rPr lang="en-US" dirty="0" smtClean="0"/>
              <a:t> UHI: impacts</a:t>
            </a:r>
            <a:endParaRPr lang="en-US" dirty="0"/>
          </a:p>
        </p:txBody>
      </p:sp>
      <p:sp>
        <p:nvSpPr>
          <p:cNvPr id="3" name="Content Placeholder 2"/>
          <p:cNvSpPr>
            <a:spLocks noGrp="1"/>
          </p:cNvSpPr>
          <p:nvPr>
            <p:ph idx="1"/>
          </p:nvPr>
        </p:nvSpPr>
        <p:spPr/>
        <p:txBody>
          <a:bodyPr/>
          <a:lstStyle/>
          <a:p>
            <a:pPr>
              <a:buNone/>
            </a:pPr>
            <a:r>
              <a:rPr lang="fr-FR" dirty="0" smtClean="0"/>
              <a:t>Impacts sur la santé </a:t>
            </a:r>
            <a:r>
              <a:rPr lang="fr-FR" dirty="0" smtClean="0"/>
              <a:t/>
            </a:r>
            <a:br>
              <a:rPr lang="fr-FR" dirty="0" smtClean="0"/>
            </a:br>
            <a:r>
              <a:rPr lang="fr-FR" dirty="0" smtClean="0"/>
              <a:t>et </a:t>
            </a:r>
            <a:r>
              <a:rPr lang="fr-FR" dirty="0" smtClean="0"/>
              <a:t>la </a:t>
            </a:r>
            <a:r>
              <a:rPr lang="fr-FR" dirty="0" smtClean="0"/>
              <a:t>mortalité:</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112</a:t>
            </a:fld>
            <a:endParaRPr lang="nl-BE"/>
          </a:p>
        </p:txBody>
      </p:sp>
      <p:sp>
        <p:nvSpPr>
          <p:cNvPr id="6" name="TextBox 5"/>
          <p:cNvSpPr txBox="1"/>
          <p:nvPr/>
        </p:nvSpPr>
        <p:spPr>
          <a:xfrm>
            <a:off x="0" y="6534835"/>
            <a:ext cx="3923928" cy="276999"/>
          </a:xfrm>
          <a:prstGeom prst="rect">
            <a:avLst/>
          </a:prstGeom>
          <a:noFill/>
        </p:spPr>
        <p:txBody>
          <a:bodyPr wrap="square" rtlCol="0">
            <a:spAutoFit/>
          </a:bodyPr>
          <a:lstStyle/>
          <a:p>
            <a:r>
              <a:rPr lang="nl-BE" sz="1200" dirty="0" smtClean="0">
                <a:solidFill>
                  <a:schemeClr val="bg1">
                    <a:lumMod val="75000"/>
                  </a:schemeClr>
                </a:solidFill>
              </a:rPr>
              <a:t>(https://en.wikipedia.org/wiki/Heat_stroke)</a:t>
            </a:r>
            <a:endParaRPr lang="en-US" sz="1200" dirty="0">
              <a:solidFill>
                <a:schemeClr val="bg1">
                  <a:lumMod val="75000"/>
                </a:schemeClr>
              </a:solidFill>
            </a:endParaRPr>
          </a:p>
        </p:txBody>
      </p:sp>
      <p:pic>
        <p:nvPicPr>
          <p:cNvPr id="146434" name="Picture 2" descr="The British Army in the Middle East 1943 E26027.jpg"/>
          <p:cNvPicPr>
            <a:picLocks noChangeAspect="1" noChangeArrowheads="1"/>
          </p:cNvPicPr>
          <p:nvPr/>
        </p:nvPicPr>
        <p:blipFill>
          <a:blip r:embed="rId2" cstate="print"/>
          <a:srcRect/>
          <a:stretch>
            <a:fillRect/>
          </a:stretch>
        </p:blipFill>
        <p:spPr bwMode="auto">
          <a:xfrm>
            <a:off x="4644008" y="1196752"/>
            <a:ext cx="4278392" cy="4240956"/>
          </a:xfrm>
          <a:prstGeom prst="rect">
            <a:avLst/>
          </a:prstGeom>
          <a:noFill/>
        </p:spPr>
      </p:pic>
      <p:sp>
        <p:nvSpPr>
          <p:cNvPr id="8" name="Rectangle 7"/>
          <p:cNvSpPr/>
          <p:nvPr/>
        </p:nvSpPr>
        <p:spPr>
          <a:xfrm>
            <a:off x="1259632" y="5457998"/>
            <a:ext cx="7686600" cy="923330"/>
          </a:xfrm>
          <a:prstGeom prst="rect">
            <a:avLst/>
          </a:prstGeom>
        </p:spPr>
        <p:txBody>
          <a:bodyPr wrap="square">
            <a:spAutoFit/>
          </a:bodyPr>
          <a:lstStyle/>
          <a:p>
            <a:pPr algn="r"/>
            <a:r>
              <a:rPr lang="en-US" i="1" dirty="0" smtClean="0"/>
              <a:t>The British Army in the Middle East 1943 One of a series of photographs demonstrating the treatment given for sufferers of heat stroke in Iraq. This patient is being sprayed with cool water, 20 September 1943.</a:t>
            </a:r>
            <a:endParaRPr lang="en-US" i="1"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L'effet</a:t>
            </a:r>
            <a:r>
              <a:rPr lang="en-US" dirty="0" smtClean="0"/>
              <a:t> UHI: impacts</a:t>
            </a:r>
            <a:endParaRPr lang="en-US" dirty="0"/>
          </a:p>
        </p:txBody>
      </p:sp>
      <p:sp>
        <p:nvSpPr>
          <p:cNvPr id="3" name="Content Placeholder 2"/>
          <p:cNvSpPr>
            <a:spLocks noGrp="1"/>
          </p:cNvSpPr>
          <p:nvPr>
            <p:ph idx="1"/>
          </p:nvPr>
        </p:nvSpPr>
        <p:spPr/>
        <p:txBody>
          <a:bodyPr/>
          <a:lstStyle/>
          <a:p>
            <a:pPr>
              <a:buNone/>
            </a:pPr>
            <a:r>
              <a:rPr lang="fr-FR" dirty="0" smtClean="0"/>
              <a:t>Impacts sur la </a:t>
            </a:r>
            <a:r>
              <a:rPr lang="fr-FR" dirty="0" smtClean="0"/>
              <a:t>santé et </a:t>
            </a:r>
            <a:r>
              <a:rPr lang="fr-FR" dirty="0" smtClean="0"/>
              <a:t>la mortalité:</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113</a:t>
            </a:fld>
            <a:endParaRPr lang="nl-BE"/>
          </a:p>
        </p:txBody>
      </p:sp>
      <p:pic>
        <p:nvPicPr>
          <p:cNvPr id="139266" name="Picture 2"/>
          <p:cNvPicPr>
            <a:picLocks noChangeAspect="1" noChangeArrowheads="1"/>
          </p:cNvPicPr>
          <p:nvPr/>
        </p:nvPicPr>
        <p:blipFill>
          <a:blip r:embed="rId2" cstate="print"/>
          <a:srcRect/>
          <a:stretch>
            <a:fillRect/>
          </a:stretch>
        </p:blipFill>
        <p:spPr bwMode="auto">
          <a:xfrm>
            <a:off x="1331640" y="1826504"/>
            <a:ext cx="6395292" cy="4554824"/>
          </a:xfrm>
          <a:prstGeom prst="rect">
            <a:avLst/>
          </a:prstGeom>
          <a:noFill/>
          <a:ln w="9525">
            <a:noFill/>
            <a:miter lim="800000"/>
            <a:headEnd/>
            <a:tailEnd/>
          </a:ln>
        </p:spPr>
      </p:pic>
      <p:sp>
        <p:nvSpPr>
          <p:cNvPr id="6" name="TextBox 5"/>
          <p:cNvSpPr txBox="1"/>
          <p:nvPr/>
        </p:nvSpPr>
        <p:spPr>
          <a:xfrm>
            <a:off x="0" y="6534835"/>
            <a:ext cx="2520280" cy="276999"/>
          </a:xfrm>
          <a:prstGeom prst="rect">
            <a:avLst/>
          </a:prstGeom>
          <a:noFill/>
        </p:spPr>
        <p:txBody>
          <a:bodyPr wrap="square" rtlCol="0">
            <a:spAutoFit/>
          </a:bodyPr>
          <a:lstStyle/>
          <a:p>
            <a:r>
              <a:rPr lang="nl-BE" sz="1200" dirty="0" smtClean="0"/>
              <a:t>(</a:t>
            </a:r>
            <a:r>
              <a:rPr lang="nl-BE" sz="1200" dirty="0" err="1" smtClean="0"/>
              <a:t>Clarke</a:t>
            </a:r>
            <a:r>
              <a:rPr lang="nl-BE" sz="1200" dirty="0" smtClean="0"/>
              <a:t>, 1972)</a:t>
            </a:r>
            <a:endParaRPr lang="en-US" sz="1200"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L'effet</a:t>
            </a:r>
            <a:r>
              <a:rPr lang="en-US" dirty="0" smtClean="0"/>
              <a:t> UHI: impacts</a:t>
            </a:r>
            <a:endParaRPr lang="en-US" dirty="0"/>
          </a:p>
        </p:txBody>
      </p:sp>
      <p:sp>
        <p:nvSpPr>
          <p:cNvPr id="3" name="Content Placeholder 2"/>
          <p:cNvSpPr>
            <a:spLocks noGrp="1"/>
          </p:cNvSpPr>
          <p:nvPr>
            <p:ph idx="1"/>
          </p:nvPr>
        </p:nvSpPr>
        <p:spPr/>
        <p:txBody>
          <a:bodyPr/>
          <a:lstStyle/>
          <a:p>
            <a:pPr>
              <a:buNone/>
            </a:pPr>
            <a:r>
              <a:rPr lang="fr-FR" dirty="0" smtClean="0"/>
              <a:t>Impacts sur la santé </a:t>
            </a:r>
            <a:r>
              <a:rPr lang="fr-FR" dirty="0" smtClean="0"/>
              <a:t>et </a:t>
            </a:r>
            <a:r>
              <a:rPr lang="fr-FR" dirty="0" smtClean="0"/>
              <a:t>la mortalité:</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114</a:t>
            </a:fld>
            <a:endParaRPr lang="nl-BE"/>
          </a:p>
        </p:txBody>
      </p:sp>
      <p:sp>
        <p:nvSpPr>
          <p:cNvPr id="6" name="TextBox 5"/>
          <p:cNvSpPr txBox="1"/>
          <p:nvPr/>
        </p:nvSpPr>
        <p:spPr>
          <a:xfrm>
            <a:off x="0" y="6534835"/>
            <a:ext cx="2520280" cy="276999"/>
          </a:xfrm>
          <a:prstGeom prst="rect">
            <a:avLst/>
          </a:prstGeom>
          <a:noFill/>
        </p:spPr>
        <p:txBody>
          <a:bodyPr wrap="square" rtlCol="0">
            <a:spAutoFit/>
          </a:bodyPr>
          <a:lstStyle/>
          <a:p>
            <a:r>
              <a:rPr lang="nl-BE" sz="1200" dirty="0" smtClean="0"/>
              <a:t>(</a:t>
            </a:r>
            <a:r>
              <a:rPr lang="nl-BE" sz="1200" dirty="0" err="1" smtClean="0"/>
              <a:t>Kovats</a:t>
            </a:r>
            <a:r>
              <a:rPr lang="nl-BE" sz="1200" dirty="0" smtClean="0"/>
              <a:t> &amp; </a:t>
            </a:r>
            <a:r>
              <a:rPr lang="nl-BE" sz="1200" dirty="0" err="1" smtClean="0"/>
              <a:t>Hajat</a:t>
            </a:r>
            <a:r>
              <a:rPr lang="nl-BE" sz="1200" dirty="0" smtClean="0"/>
              <a:t>, 2003)</a:t>
            </a:r>
            <a:endParaRPr lang="en-US" sz="1200" dirty="0"/>
          </a:p>
        </p:txBody>
      </p:sp>
      <p:pic>
        <p:nvPicPr>
          <p:cNvPr id="139267" name="Picture 3"/>
          <p:cNvPicPr>
            <a:picLocks noChangeAspect="1" noChangeArrowheads="1"/>
          </p:cNvPicPr>
          <p:nvPr/>
        </p:nvPicPr>
        <p:blipFill>
          <a:blip r:embed="rId2" cstate="print"/>
          <a:srcRect/>
          <a:stretch>
            <a:fillRect/>
          </a:stretch>
        </p:blipFill>
        <p:spPr bwMode="auto">
          <a:xfrm>
            <a:off x="1619924" y="1844824"/>
            <a:ext cx="5904404" cy="46085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L'effet</a:t>
            </a:r>
            <a:r>
              <a:rPr lang="en-US" dirty="0" smtClean="0"/>
              <a:t> UHI: impacts</a:t>
            </a:r>
            <a:endParaRPr lang="en-US" dirty="0"/>
          </a:p>
        </p:txBody>
      </p:sp>
      <p:sp>
        <p:nvSpPr>
          <p:cNvPr id="3" name="Content Placeholder 2"/>
          <p:cNvSpPr>
            <a:spLocks noGrp="1"/>
          </p:cNvSpPr>
          <p:nvPr>
            <p:ph idx="1"/>
          </p:nvPr>
        </p:nvSpPr>
        <p:spPr/>
        <p:txBody>
          <a:bodyPr/>
          <a:lstStyle/>
          <a:p>
            <a:pPr>
              <a:buNone/>
            </a:pPr>
            <a:r>
              <a:rPr lang="fr-FR" dirty="0" smtClean="0"/>
              <a:t>Impacts sur la </a:t>
            </a:r>
            <a:r>
              <a:rPr lang="fr-FR" dirty="0" smtClean="0"/>
              <a:t/>
            </a:r>
            <a:br>
              <a:rPr lang="fr-FR" dirty="0" smtClean="0"/>
            </a:br>
            <a:r>
              <a:rPr lang="fr-FR" dirty="0" smtClean="0"/>
              <a:t>santé </a:t>
            </a:r>
            <a:r>
              <a:rPr lang="fr-FR" dirty="0" smtClean="0"/>
              <a:t>et la </a:t>
            </a:r>
            <a:r>
              <a:rPr lang="fr-FR" dirty="0" smtClean="0"/>
              <a:t/>
            </a:r>
            <a:br>
              <a:rPr lang="fr-FR" dirty="0" smtClean="0"/>
            </a:br>
            <a:r>
              <a:rPr lang="fr-FR" dirty="0" smtClean="0"/>
              <a:t>mortalité</a:t>
            </a:r>
            <a:r>
              <a:rPr lang="fr-FR" dirty="0" smtClean="0"/>
              <a:t>:</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115</a:t>
            </a:fld>
            <a:endParaRPr lang="nl-BE"/>
          </a:p>
        </p:txBody>
      </p:sp>
      <p:sp>
        <p:nvSpPr>
          <p:cNvPr id="6" name="TextBox 5"/>
          <p:cNvSpPr txBox="1"/>
          <p:nvPr/>
        </p:nvSpPr>
        <p:spPr>
          <a:xfrm>
            <a:off x="0" y="6534835"/>
            <a:ext cx="2520280" cy="276999"/>
          </a:xfrm>
          <a:prstGeom prst="rect">
            <a:avLst/>
          </a:prstGeom>
          <a:noFill/>
        </p:spPr>
        <p:txBody>
          <a:bodyPr wrap="square" rtlCol="0">
            <a:spAutoFit/>
          </a:bodyPr>
          <a:lstStyle/>
          <a:p>
            <a:r>
              <a:rPr lang="nl-BE" sz="1200" dirty="0" smtClean="0"/>
              <a:t>(</a:t>
            </a:r>
            <a:r>
              <a:rPr lang="nl-BE" sz="1200" dirty="0" err="1" smtClean="0"/>
              <a:t>Kovats</a:t>
            </a:r>
            <a:r>
              <a:rPr lang="nl-BE" sz="1200" dirty="0" smtClean="0"/>
              <a:t> &amp; </a:t>
            </a:r>
            <a:r>
              <a:rPr lang="nl-BE" sz="1200" dirty="0" err="1" smtClean="0"/>
              <a:t>Hajat</a:t>
            </a:r>
            <a:r>
              <a:rPr lang="nl-BE" sz="1200" dirty="0" smtClean="0"/>
              <a:t>, 2003)</a:t>
            </a:r>
            <a:endParaRPr lang="en-US" sz="1200" dirty="0"/>
          </a:p>
        </p:txBody>
      </p:sp>
      <p:pic>
        <p:nvPicPr>
          <p:cNvPr id="140290" name="Picture 2"/>
          <p:cNvPicPr>
            <a:picLocks noChangeAspect="1" noChangeArrowheads="1"/>
          </p:cNvPicPr>
          <p:nvPr/>
        </p:nvPicPr>
        <p:blipFill>
          <a:blip r:embed="rId2" cstate="print"/>
          <a:srcRect/>
          <a:stretch>
            <a:fillRect/>
          </a:stretch>
        </p:blipFill>
        <p:spPr bwMode="auto">
          <a:xfrm>
            <a:off x="3762402" y="980728"/>
            <a:ext cx="5381598" cy="58772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L'effet</a:t>
            </a:r>
            <a:r>
              <a:rPr lang="en-US" dirty="0" smtClean="0"/>
              <a:t> UHI: impacts</a:t>
            </a:r>
            <a:endParaRPr lang="en-US" dirty="0"/>
          </a:p>
        </p:txBody>
      </p:sp>
      <p:sp>
        <p:nvSpPr>
          <p:cNvPr id="3" name="Content Placeholder 2"/>
          <p:cNvSpPr>
            <a:spLocks noGrp="1"/>
          </p:cNvSpPr>
          <p:nvPr>
            <p:ph idx="1"/>
          </p:nvPr>
        </p:nvSpPr>
        <p:spPr/>
        <p:txBody>
          <a:bodyPr/>
          <a:lstStyle/>
          <a:p>
            <a:pPr>
              <a:buNone/>
            </a:pPr>
            <a:r>
              <a:rPr lang="fr-FR" dirty="0" smtClean="0"/>
              <a:t>Impacts sur la santé et la mortalité:</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116</a:t>
            </a:fld>
            <a:endParaRPr lang="nl-BE"/>
          </a:p>
        </p:txBody>
      </p:sp>
      <p:sp>
        <p:nvSpPr>
          <p:cNvPr id="6" name="TextBox 5"/>
          <p:cNvSpPr txBox="1"/>
          <p:nvPr/>
        </p:nvSpPr>
        <p:spPr>
          <a:xfrm>
            <a:off x="0" y="6534835"/>
            <a:ext cx="2520280" cy="276999"/>
          </a:xfrm>
          <a:prstGeom prst="rect">
            <a:avLst/>
          </a:prstGeom>
          <a:noFill/>
        </p:spPr>
        <p:txBody>
          <a:bodyPr wrap="square" rtlCol="0">
            <a:spAutoFit/>
          </a:bodyPr>
          <a:lstStyle/>
          <a:p>
            <a:r>
              <a:rPr lang="nl-BE" sz="1200" dirty="0" smtClean="0"/>
              <a:t>(</a:t>
            </a:r>
            <a:r>
              <a:rPr lang="nl-BE" sz="1200" dirty="0" err="1" smtClean="0"/>
              <a:t>Kovats</a:t>
            </a:r>
            <a:r>
              <a:rPr lang="nl-BE" sz="1200" dirty="0" smtClean="0"/>
              <a:t> &amp; </a:t>
            </a:r>
            <a:r>
              <a:rPr lang="nl-BE" sz="1200" dirty="0" err="1" smtClean="0"/>
              <a:t>Hajat</a:t>
            </a:r>
            <a:r>
              <a:rPr lang="nl-BE" sz="1200" dirty="0" smtClean="0"/>
              <a:t>, 2003)</a:t>
            </a:r>
            <a:endParaRPr lang="en-US" sz="1200" dirty="0"/>
          </a:p>
        </p:txBody>
      </p:sp>
      <p:pic>
        <p:nvPicPr>
          <p:cNvPr id="141314" name="Picture 2"/>
          <p:cNvPicPr>
            <a:picLocks noChangeAspect="1" noChangeArrowheads="1"/>
          </p:cNvPicPr>
          <p:nvPr/>
        </p:nvPicPr>
        <p:blipFill>
          <a:blip r:embed="rId2" cstate="print"/>
          <a:srcRect/>
          <a:stretch>
            <a:fillRect/>
          </a:stretch>
        </p:blipFill>
        <p:spPr bwMode="auto">
          <a:xfrm>
            <a:off x="611560" y="1772816"/>
            <a:ext cx="7848872" cy="4712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L'effet</a:t>
            </a:r>
            <a:r>
              <a:rPr lang="en-US" dirty="0" smtClean="0"/>
              <a:t> UHI: impacts</a:t>
            </a:r>
            <a:endParaRPr lang="en-US" dirty="0"/>
          </a:p>
        </p:txBody>
      </p:sp>
      <p:sp>
        <p:nvSpPr>
          <p:cNvPr id="3" name="Content Placeholder 2"/>
          <p:cNvSpPr>
            <a:spLocks noGrp="1"/>
          </p:cNvSpPr>
          <p:nvPr>
            <p:ph idx="1"/>
          </p:nvPr>
        </p:nvSpPr>
        <p:spPr/>
        <p:txBody>
          <a:bodyPr/>
          <a:lstStyle/>
          <a:p>
            <a:pPr>
              <a:buNone/>
            </a:pPr>
            <a:r>
              <a:rPr lang="fr-FR" dirty="0" smtClean="0"/>
              <a:t>Impacts sur la santé et la mortalité:</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117</a:t>
            </a:fld>
            <a:endParaRPr lang="nl-BE"/>
          </a:p>
        </p:txBody>
      </p:sp>
      <p:sp>
        <p:nvSpPr>
          <p:cNvPr id="6" name="TextBox 5"/>
          <p:cNvSpPr txBox="1"/>
          <p:nvPr/>
        </p:nvSpPr>
        <p:spPr>
          <a:xfrm>
            <a:off x="0" y="6534835"/>
            <a:ext cx="2520280" cy="276999"/>
          </a:xfrm>
          <a:prstGeom prst="rect">
            <a:avLst/>
          </a:prstGeom>
          <a:noFill/>
        </p:spPr>
        <p:txBody>
          <a:bodyPr wrap="square" rtlCol="0">
            <a:spAutoFit/>
          </a:bodyPr>
          <a:lstStyle/>
          <a:p>
            <a:r>
              <a:rPr lang="nl-BE" sz="1200" dirty="0" smtClean="0"/>
              <a:t>(</a:t>
            </a:r>
            <a:r>
              <a:rPr lang="nl-BE" sz="1200" dirty="0" err="1" smtClean="0"/>
              <a:t>Kovats</a:t>
            </a:r>
            <a:r>
              <a:rPr lang="nl-BE" sz="1200" dirty="0" smtClean="0"/>
              <a:t> &amp; </a:t>
            </a:r>
            <a:r>
              <a:rPr lang="nl-BE" sz="1200" dirty="0" err="1" smtClean="0"/>
              <a:t>Hajat</a:t>
            </a:r>
            <a:r>
              <a:rPr lang="nl-BE" sz="1200" dirty="0" smtClean="0"/>
              <a:t>, 2003)</a:t>
            </a:r>
            <a:endParaRPr lang="en-US" sz="1200" dirty="0"/>
          </a:p>
        </p:txBody>
      </p:sp>
      <p:pic>
        <p:nvPicPr>
          <p:cNvPr id="142338" name="Picture 2"/>
          <p:cNvPicPr>
            <a:picLocks noChangeAspect="1" noChangeArrowheads="1"/>
          </p:cNvPicPr>
          <p:nvPr/>
        </p:nvPicPr>
        <p:blipFill>
          <a:blip r:embed="rId2" cstate="print"/>
          <a:srcRect/>
          <a:stretch>
            <a:fillRect/>
          </a:stretch>
        </p:blipFill>
        <p:spPr bwMode="auto">
          <a:xfrm>
            <a:off x="899592" y="1844824"/>
            <a:ext cx="7400925" cy="4562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L'effet</a:t>
            </a:r>
            <a:r>
              <a:rPr lang="en-US" dirty="0" smtClean="0"/>
              <a:t> UHI: impacts</a:t>
            </a:r>
            <a:endParaRPr lang="en-US" dirty="0"/>
          </a:p>
        </p:txBody>
      </p:sp>
      <p:sp>
        <p:nvSpPr>
          <p:cNvPr id="3" name="Content Placeholder 2"/>
          <p:cNvSpPr>
            <a:spLocks noGrp="1"/>
          </p:cNvSpPr>
          <p:nvPr>
            <p:ph idx="1"/>
          </p:nvPr>
        </p:nvSpPr>
        <p:spPr/>
        <p:txBody>
          <a:bodyPr/>
          <a:lstStyle/>
          <a:p>
            <a:pPr>
              <a:buNone/>
            </a:pPr>
            <a:r>
              <a:rPr lang="fr-FR" dirty="0" smtClean="0"/>
              <a:t>Impacts sur la santé et la mortalité:</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118</a:t>
            </a:fld>
            <a:endParaRPr lang="nl-BE"/>
          </a:p>
        </p:txBody>
      </p:sp>
      <p:sp>
        <p:nvSpPr>
          <p:cNvPr id="6" name="TextBox 5"/>
          <p:cNvSpPr txBox="1"/>
          <p:nvPr/>
        </p:nvSpPr>
        <p:spPr>
          <a:xfrm>
            <a:off x="0" y="6534835"/>
            <a:ext cx="2520280" cy="276999"/>
          </a:xfrm>
          <a:prstGeom prst="rect">
            <a:avLst/>
          </a:prstGeom>
          <a:noFill/>
        </p:spPr>
        <p:txBody>
          <a:bodyPr wrap="square" rtlCol="0">
            <a:spAutoFit/>
          </a:bodyPr>
          <a:lstStyle/>
          <a:p>
            <a:r>
              <a:rPr lang="nl-BE" sz="1200" dirty="0" smtClean="0"/>
              <a:t>(</a:t>
            </a:r>
            <a:r>
              <a:rPr lang="nl-BE" sz="1200" dirty="0" err="1" smtClean="0"/>
              <a:t>Kovats</a:t>
            </a:r>
            <a:r>
              <a:rPr lang="nl-BE" sz="1200" dirty="0" smtClean="0"/>
              <a:t> &amp; </a:t>
            </a:r>
            <a:r>
              <a:rPr lang="nl-BE" sz="1200" dirty="0" err="1" smtClean="0"/>
              <a:t>Hajat</a:t>
            </a:r>
            <a:r>
              <a:rPr lang="nl-BE" sz="1200" dirty="0" smtClean="0"/>
              <a:t>, 2003)</a:t>
            </a:r>
            <a:endParaRPr lang="en-US" sz="1200" dirty="0"/>
          </a:p>
        </p:txBody>
      </p:sp>
      <p:pic>
        <p:nvPicPr>
          <p:cNvPr id="143362" name="Picture 2"/>
          <p:cNvPicPr>
            <a:picLocks noChangeAspect="1" noChangeArrowheads="1"/>
          </p:cNvPicPr>
          <p:nvPr/>
        </p:nvPicPr>
        <p:blipFill>
          <a:blip r:embed="rId2" cstate="print"/>
          <a:srcRect/>
          <a:stretch>
            <a:fillRect/>
          </a:stretch>
        </p:blipFill>
        <p:spPr bwMode="auto">
          <a:xfrm>
            <a:off x="683568" y="1988840"/>
            <a:ext cx="7743825" cy="3867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L'effet</a:t>
            </a:r>
            <a:r>
              <a:rPr lang="en-US" dirty="0" smtClean="0"/>
              <a:t> UHI: impacts</a:t>
            </a:r>
            <a:endParaRPr lang="en-US" dirty="0"/>
          </a:p>
        </p:txBody>
      </p:sp>
      <p:sp>
        <p:nvSpPr>
          <p:cNvPr id="3" name="Content Placeholder 2"/>
          <p:cNvSpPr>
            <a:spLocks noGrp="1"/>
          </p:cNvSpPr>
          <p:nvPr>
            <p:ph idx="1"/>
          </p:nvPr>
        </p:nvSpPr>
        <p:spPr/>
        <p:txBody>
          <a:bodyPr/>
          <a:lstStyle/>
          <a:p>
            <a:pPr>
              <a:buNone/>
            </a:pPr>
            <a:r>
              <a:rPr lang="fr-FR" dirty="0" smtClean="0"/>
              <a:t>Impacts sur la santé et la mortalité:</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119</a:t>
            </a:fld>
            <a:endParaRPr lang="nl-BE"/>
          </a:p>
        </p:txBody>
      </p:sp>
      <p:sp>
        <p:nvSpPr>
          <p:cNvPr id="6" name="TextBox 5"/>
          <p:cNvSpPr txBox="1"/>
          <p:nvPr/>
        </p:nvSpPr>
        <p:spPr>
          <a:xfrm>
            <a:off x="0" y="6534835"/>
            <a:ext cx="2520280" cy="276999"/>
          </a:xfrm>
          <a:prstGeom prst="rect">
            <a:avLst/>
          </a:prstGeom>
          <a:noFill/>
        </p:spPr>
        <p:txBody>
          <a:bodyPr wrap="square" rtlCol="0">
            <a:spAutoFit/>
          </a:bodyPr>
          <a:lstStyle/>
          <a:p>
            <a:r>
              <a:rPr lang="nl-BE" sz="1200" dirty="0" smtClean="0"/>
              <a:t>(Davis et al., 2003)</a:t>
            </a:r>
            <a:endParaRPr lang="en-US" sz="1200" dirty="0"/>
          </a:p>
        </p:txBody>
      </p:sp>
      <p:pic>
        <p:nvPicPr>
          <p:cNvPr id="143363" name="Picture 3"/>
          <p:cNvPicPr>
            <a:picLocks noChangeAspect="1" noChangeArrowheads="1"/>
          </p:cNvPicPr>
          <p:nvPr/>
        </p:nvPicPr>
        <p:blipFill>
          <a:blip r:embed="rId2" cstate="print"/>
          <a:srcRect/>
          <a:stretch>
            <a:fillRect/>
          </a:stretch>
        </p:blipFill>
        <p:spPr bwMode="auto">
          <a:xfrm>
            <a:off x="1904500" y="1700808"/>
            <a:ext cx="5576870" cy="50500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Aperçu</a:t>
            </a:r>
            <a:endParaRPr lang="en-US" dirty="0"/>
          </a:p>
        </p:txBody>
      </p:sp>
      <p:sp>
        <p:nvSpPr>
          <p:cNvPr id="3" name="Content Placeholder 2"/>
          <p:cNvSpPr>
            <a:spLocks noGrp="1"/>
          </p:cNvSpPr>
          <p:nvPr>
            <p:ph idx="1"/>
          </p:nvPr>
        </p:nvSpPr>
        <p:spPr>
          <a:xfrm>
            <a:off x="4499992" y="1124744"/>
            <a:ext cx="4248472" cy="4929411"/>
          </a:xfrm>
        </p:spPr>
        <p:txBody>
          <a:bodyPr>
            <a:normAutofit lnSpcReduction="10000"/>
          </a:bodyPr>
          <a:lstStyle/>
          <a:p>
            <a:r>
              <a:rPr lang="fr-FR" sz="2500" dirty="0" smtClean="0"/>
              <a:t>Interactions terre-climat</a:t>
            </a:r>
          </a:p>
          <a:p>
            <a:r>
              <a:rPr lang="fr-FR" sz="2500" dirty="0" smtClean="0"/>
              <a:t>Effets des changements anthropiques de la couverture terrestre (« </a:t>
            </a:r>
            <a:r>
              <a:rPr lang="fr-FR" sz="2500" dirty="0" err="1" smtClean="0"/>
              <a:t>Anthropogenic</a:t>
            </a:r>
            <a:r>
              <a:rPr lang="fr-FR" sz="2500" dirty="0" smtClean="0"/>
              <a:t> Land </a:t>
            </a:r>
            <a:r>
              <a:rPr lang="fr-FR" sz="2500" dirty="0" err="1" smtClean="0"/>
              <a:t>Cover</a:t>
            </a:r>
            <a:r>
              <a:rPr lang="fr-FR" sz="2500" dirty="0" smtClean="0"/>
              <a:t> Changes »: ALCC)</a:t>
            </a:r>
          </a:p>
          <a:p>
            <a:r>
              <a:rPr lang="fr-FR" sz="2500" dirty="0" smtClean="0"/>
              <a:t>Effet de la gestion des terres:</a:t>
            </a:r>
          </a:p>
          <a:p>
            <a:pPr lvl="1"/>
            <a:r>
              <a:rPr lang="fr-FR" sz="2100" dirty="0" smtClean="0"/>
              <a:t>Labour du sol et l’</a:t>
            </a:r>
            <a:r>
              <a:rPr lang="fr-FR" sz="2100" dirty="0" err="1" smtClean="0"/>
              <a:t>albedo</a:t>
            </a:r>
            <a:r>
              <a:rPr lang="fr-FR" sz="2100" dirty="0" smtClean="0"/>
              <a:t> des cultures</a:t>
            </a:r>
          </a:p>
          <a:p>
            <a:pPr lvl="1"/>
            <a:r>
              <a:rPr lang="fr-FR" sz="2100" dirty="0" smtClean="0"/>
              <a:t>Irrigation</a:t>
            </a:r>
          </a:p>
          <a:p>
            <a:r>
              <a:rPr lang="fr-FR" sz="2500" dirty="0" smtClean="0"/>
              <a:t>Urbanisation et l’effet d’îlot de chaleur urbain</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12</a:t>
            </a:fld>
            <a:endParaRPr lang="nl-BE"/>
          </a:p>
        </p:txBody>
      </p:sp>
      <p:pic>
        <p:nvPicPr>
          <p:cNvPr id="1027" name="Picture 3"/>
          <p:cNvPicPr>
            <a:picLocks noChangeAspect="1" noChangeArrowheads="1"/>
          </p:cNvPicPr>
          <p:nvPr/>
        </p:nvPicPr>
        <p:blipFill>
          <a:blip r:embed="rId2" cstate="print"/>
          <a:srcRect/>
          <a:stretch>
            <a:fillRect/>
          </a:stretch>
        </p:blipFill>
        <p:spPr bwMode="auto">
          <a:xfrm>
            <a:off x="179511" y="1124744"/>
            <a:ext cx="4241849" cy="54726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L'effet</a:t>
            </a:r>
            <a:r>
              <a:rPr lang="en-US" dirty="0" smtClean="0"/>
              <a:t> UHI: impacts</a:t>
            </a:r>
            <a:endParaRPr lang="en-US" dirty="0"/>
          </a:p>
        </p:txBody>
      </p:sp>
      <p:sp>
        <p:nvSpPr>
          <p:cNvPr id="3" name="Content Placeholder 2"/>
          <p:cNvSpPr>
            <a:spLocks noGrp="1"/>
          </p:cNvSpPr>
          <p:nvPr>
            <p:ph idx="1"/>
          </p:nvPr>
        </p:nvSpPr>
        <p:spPr/>
        <p:txBody>
          <a:bodyPr/>
          <a:lstStyle/>
          <a:p>
            <a:pPr>
              <a:buNone/>
            </a:pPr>
            <a:r>
              <a:rPr lang="fr-FR" dirty="0" smtClean="0"/>
              <a:t>Impacts sur la santé et la mortalité:</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120</a:t>
            </a:fld>
            <a:endParaRPr lang="nl-BE"/>
          </a:p>
        </p:txBody>
      </p:sp>
      <p:sp>
        <p:nvSpPr>
          <p:cNvPr id="6" name="TextBox 5"/>
          <p:cNvSpPr txBox="1"/>
          <p:nvPr/>
        </p:nvSpPr>
        <p:spPr>
          <a:xfrm>
            <a:off x="0" y="6534835"/>
            <a:ext cx="2520280" cy="276999"/>
          </a:xfrm>
          <a:prstGeom prst="rect">
            <a:avLst/>
          </a:prstGeom>
          <a:noFill/>
        </p:spPr>
        <p:txBody>
          <a:bodyPr wrap="square" rtlCol="0">
            <a:spAutoFit/>
          </a:bodyPr>
          <a:lstStyle/>
          <a:p>
            <a:r>
              <a:rPr lang="nl-BE" sz="1200" dirty="0" smtClean="0"/>
              <a:t>(Davis et al., 2003)</a:t>
            </a:r>
            <a:endParaRPr lang="en-US" sz="1200" dirty="0"/>
          </a:p>
        </p:txBody>
      </p:sp>
      <p:pic>
        <p:nvPicPr>
          <p:cNvPr id="198658" name="Picture 2"/>
          <p:cNvPicPr>
            <a:picLocks noChangeAspect="1" noChangeArrowheads="1"/>
          </p:cNvPicPr>
          <p:nvPr/>
        </p:nvPicPr>
        <p:blipFill>
          <a:blip r:embed="rId2" cstate="print"/>
          <a:srcRect/>
          <a:stretch>
            <a:fillRect/>
          </a:stretch>
        </p:blipFill>
        <p:spPr bwMode="auto">
          <a:xfrm>
            <a:off x="1233067" y="1752490"/>
            <a:ext cx="6723310" cy="4844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L'effet</a:t>
            </a:r>
            <a:r>
              <a:rPr lang="en-US" dirty="0" smtClean="0"/>
              <a:t> UHI: impacts</a:t>
            </a:r>
            <a:endParaRPr lang="en-US" dirty="0"/>
          </a:p>
        </p:txBody>
      </p:sp>
      <p:sp>
        <p:nvSpPr>
          <p:cNvPr id="3" name="Content Placeholder 2"/>
          <p:cNvSpPr>
            <a:spLocks noGrp="1"/>
          </p:cNvSpPr>
          <p:nvPr>
            <p:ph idx="1"/>
          </p:nvPr>
        </p:nvSpPr>
        <p:spPr/>
        <p:txBody>
          <a:bodyPr/>
          <a:lstStyle/>
          <a:p>
            <a:pPr>
              <a:buNone/>
            </a:pPr>
            <a:r>
              <a:rPr lang="fr-FR" dirty="0" smtClean="0"/>
              <a:t>Impacts sur la santé et la mortalité:</a:t>
            </a:r>
            <a:endParaRPr lang="en-US" dirty="0" smtClean="0"/>
          </a:p>
          <a:p>
            <a:pPr>
              <a:buNone/>
            </a:pP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121</a:t>
            </a:fld>
            <a:endParaRPr lang="nl-BE"/>
          </a:p>
        </p:txBody>
      </p:sp>
      <p:pic>
        <p:nvPicPr>
          <p:cNvPr id="200706" name="Picture 2" descr="Image result for greek white houses"/>
          <p:cNvPicPr>
            <a:picLocks noChangeAspect="1" noChangeArrowheads="1"/>
          </p:cNvPicPr>
          <p:nvPr/>
        </p:nvPicPr>
        <p:blipFill>
          <a:blip r:embed="rId2" cstate="print"/>
          <a:srcRect/>
          <a:stretch>
            <a:fillRect/>
          </a:stretch>
        </p:blipFill>
        <p:spPr bwMode="auto">
          <a:xfrm>
            <a:off x="1078904" y="1820821"/>
            <a:ext cx="7093496" cy="4728998"/>
          </a:xfrm>
          <a:prstGeom prst="rect">
            <a:avLst/>
          </a:prstGeom>
          <a:noFill/>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L'effet</a:t>
            </a:r>
            <a:r>
              <a:rPr lang="en-US" dirty="0" smtClean="0"/>
              <a:t> UHI: impacts</a:t>
            </a:r>
            <a:endParaRPr lang="en-US" dirty="0"/>
          </a:p>
        </p:txBody>
      </p:sp>
      <p:sp>
        <p:nvSpPr>
          <p:cNvPr id="3" name="Content Placeholder 2"/>
          <p:cNvSpPr>
            <a:spLocks noGrp="1"/>
          </p:cNvSpPr>
          <p:nvPr>
            <p:ph idx="1"/>
          </p:nvPr>
        </p:nvSpPr>
        <p:spPr/>
        <p:txBody>
          <a:bodyPr/>
          <a:lstStyle/>
          <a:p>
            <a:pPr>
              <a:buNone/>
            </a:pPr>
            <a:r>
              <a:rPr lang="fr-FR" dirty="0" smtClean="0"/>
              <a:t>Impacts sur la santé et la mortalité:</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122</a:t>
            </a:fld>
            <a:endParaRPr lang="nl-BE"/>
          </a:p>
        </p:txBody>
      </p:sp>
      <p:sp>
        <p:nvSpPr>
          <p:cNvPr id="6" name="TextBox 5"/>
          <p:cNvSpPr txBox="1"/>
          <p:nvPr/>
        </p:nvSpPr>
        <p:spPr>
          <a:xfrm>
            <a:off x="0" y="6534835"/>
            <a:ext cx="2520280" cy="276999"/>
          </a:xfrm>
          <a:prstGeom prst="rect">
            <a:avLst/>
          </a:prstGeom>
          <a:noFill/>
        </p:spPr>
        <p:txBody>
          <a:bodyPr wrap="square" rtlCol="0">
            <a:spAutoFit/>
          </a:bodyPr>
          <a:lstStyle/>
          <a:p>
            <a:r>
              <a:rPr lang="nl-BE" sz="1200" dirty="0" smtClean="0"/>
              <a:t>(Davis et al., 2003)</a:t>
            </a:r>
            <a:endParaRPr lang="en-US" sz="1200" dirty="0"/>
          </a:p>
        </p:txBody>
      </p:sp>
      <p:pic>
        <p:nvPicPr>
          <p:cNvPr id="199682" name="Picture 2"/>
          <p:cNvPicPr>
            <a:picLocks noChangeAspect="1" noChangeArrowheads="1"/>
          </p:cNvPicPr>
          <p:nvPr/>
        </p:nvPicPr>
        <p:blipFill>
          <a:blip r:embed="rId2" cstate="print"/>
          <a:srcRect/>
          <a:stretch>
            <a:fillRect/>
          </a:stretch>
        </p:blipFill>
        <p:spPr bwMode="auto">
          <a:xfrm>
            <a:off x="2765583" y="1700809"/>
            <a:ext cx="3659368" cy="50661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ABAE2D-7E9C-4FCE-AF4E-8A971EE13E7B}" type="slidenum">
              <a:rPr lang="nl-BE" smtClean="0"/>
              <a:pPr/>
              <a:t>123</a:t>
            </a:fld>
            <a:endParaRPr lang="nl-BE"/>
          </a:p>
        </p:txBody>
      </p:sp>
      <p:pic>
        <p:nvPicPr>
          <p:cNvPr id="144386" name="Picture 2"/>
          <p:cNvPicPr>
            <a:picLocks noChangeAspect="1" noChangeArrowheads="1"/>
          </p:cNvPicPr>
          <p:nvPr/>
        </p:nvPicPr>
        <p:blipFill>
          <a:blip r:embed="rId2" cstate="print"/>
          <a:srcRect/>
          <a:stretch>
            <a:fillRect/>
          </a:stretch>
        </p:blipFill>
        <p:spPr bwMode="auto">
          <a:xfrm>
            <a:off x="950977" y="2020872"/>
            <a:ext cx="7225922" cy="4504472"/>
          </a:xfrm>
          <a:prstGeom prst="rect">
            <a:avLst/>
          </a:prstGeom>
          <a:noFill/>
          <a:ln w="9525">
            <a:noFill/>
            <a:miter lim="800000"/>
            <a:headEnd/>
            <a:tailEnd/>
          </a:ln>
        </p:spPr>
      </p:pic>
      <p:sp>
        <p:nvSpPr>
          <p:cNvPr id="9" name="Title 1"/>
          <p:cNvSpPr>
            <a:spLocks noGrp="1"/>
          </p:cNvSpPr>
          <p:nvPr>
            <p:ph type="title"/>
          </p:nvPr>
        </p:nvSpPr>
        <p:spPr>
          <a:xfrm>
            <a:off x="467329" y="0"/>
            <a:ext cx="8229600" cy="836712"/>
          </a:xfrm>
        </p:spPr>
        <p:txBody>
          <a:bodyPr/>
          <a:lstStyle/>
          <a:p>
            <a:r>
              <a:rPr lang="en-US" dirty="0" err="1" smtClean="0"/>
              <a:t>L'effet</a:t>
            </a:r>
            <a:r>
              <a:rPr lang="en-US" dirty="0" smtClean="0"/>
              <a:t> UHI: impacts</a:t>
            </a:r>
            <a:endParaRPr lang="en-US" dirty="0"/>
          </a:p>
        </p:txBody>
      </p:sp>
      <p:sp>
        <p:nvSpPr>
          <p:cNvPr id="10" name="Content Placeholder 2"/>
          <p:cNvSpPr>
            <a:spLocks noGrp="1"/>
          </p:cNvSpPr>
          <p:nvPr>
            <p:ph idx="1"/>
          </p:nvPr>
        </p:nvSpPr>
        <p:spPr>
          <a:xfrm>
            <a:off x="457200" y="1196752"/>
            <a:ext cx="8229600" cy="4929411"/>
          </a:xfrm>
        </p:spPr>
        <p:txBody>
          <a:bodyPr/>
          <a:lstStyle/>
          <a:p>
            <a:pPr>
              <a:buNone/>
            </a:pPr>
            <a:r>
              <a:rPr lang="fr-FR" dirty="0" smtClean="0"/>
              <a:t>Impacts sur la santé et la mortalité:</a:t>
            </a:r>
            <a:endParaRPr lang="en-US" dirty="0" smtClean="0"/>
          </a:p>
          <a:p>
            <a:pPr>
              <a:buNone/>
            </a:pPr>
            <a:r>
              <a:rPr lang="en-US" sz="2500" dirty="0" smtClean="0">
                <a:sym typeface="Wingdings" pitchFamily="2" charset="2"/>
              </a:rPr>
              <a:t> </a:t>
            </a:r>
            <a:r>
              <a:rPr lang="en-US" sz="2500" dirty="0" err="1" smtClean="0">
                <a:sym typeface="Wingdings" pitchFamily="2" charset="2"/>
              </a:rPr>
              <a:t>Une</a:t>
            </a:r>
            <a:r>
              <a:rPr lang="en-US" sz="2500" dirty="0" smtClean="0">
                <a:sym typeface="Wingdings" pitchFamily="2" charset="2"/>
              </a:rPr>
              <a:t> </a:t>
            </a:r>
            <a:r>
              <a:rPr lang="en-US" sz="2500" dirty="0" err="1" smtClean="0">
                <a:sym typeface="Wingdings" pitchFamily="2" charset="2"/>
              </a:rPr>
              <a:t>composante</a:t>
            </a:r>
            <a:r>
              <a:rPr lang="en-US" sz="2500" dirty="0" smtClean="0">
                <a:sym typeface="Wingdings" pitchFamily="2" charset="2"/>
              </a:rPr>
              <a:t> socio-</a:t>
            </a:r>
            <a:r>
              <a:rPr lang="en-US" sz="2500" dirty="0" err="1" smtClean="0">
                <a:sym typeface="Wingdings" pitchFamily="2" charset="2"/>
              </a:rPr>
              <a:t>économique</a:t>
            </a:r>
            <a:r>
              <a:rPr lang="en-US" sz="2500" dirty="0" smtClean="0">
                <a:sym typeface="Wingdings" pitchFamily="2" charset="2"/>
              </a:rPr>
              <a:t>?</a:t>
            </a:r>
            <a:endParaRPr lang="en-US" sz="2500" dirty="0"/>
          </a:p>
        </p:txBody>
      </p:sp>
      <p:sp>
        <p:nvSpPr>
          <p:cNvPr id="11" name="TextBox 10"/>
          <p:cNvSpPr txBox="1"/>
          <p:nvPr/>
        </p:nvSpPr>
        <p:spPr>
          <a:xfrm>
            <a:off x="0" y="6534835"/>
            <a:ext cx="2520280" cy="276999"/>
          </a:xfrm>
          <a:prstGeom prst="rect">
            <a:avLst/>
          </a:prstGeom>
          <a:noFill/>
        </p:spPr>
        <p:txBody>
          <a:bodyPr wrap="square" rtlCol="0">
            <a:spAutoFit/>
          </a:bodyPr>
          <a:lstStyle/>
          <a:p>
            <a:r>
              <a:rPr lang="nl-BE" sz="1200" dirty="0" smtClean="0"/>
              <a:t>(Zhu &amp; </a:t>
            </a:r>
            <a:r>
              <a:rPr lang="nl-BE" sz="1200" dirty="0" err="1" smtClean="0"/>
              <a:t>Zhang</a:t>
            </a:r>
            <a:r>
              <a:rPr lang="nl-BE" sz="1200" dirty="0" smtClean="0"/>
              <a:t>, 2008)</a:t>
            </a:r>
            <a:endParaRPr lang="en-US" sz="1200"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E5ABAE2D-7E9C-4FCE-AF4E-8A971EE13E7B}" type="slidenum">
              <a:rPr lang="nl-BE" smtClean="0"/>
              <a:pPr/>
              <a:t>124</a:t>
            </a:fld>
            <a:endParaRPr lang="nl-BE"/>
          </a:p>
        </p:txBody>
      </p:sp>
      <p:sp>
        <p:nvSpPr>
          <p:cNvPr id="9" name="Title 1"/>
          <p:cNvSpPr>
            <a:spLocks noGrp="1"/>
          </p:cNvSpPr>
          <p:nvPr>
            <p:ph type="title"/>
          </p:nvPr>
        </p:nvSpPr>
        <p:spPr>
          <a:xfrm>
            <a:off x="467329" y="0"/>
            <a:ext cx="8229600" cy="836712"/>
          </a:xfrm>
        </p:spPr>
        <p:txBody>
          <a:bodyPr/>
          <a:lstStyle/>
          <a:p>
            <a:r>
              <a:rPr lang="en-US" dirty="0" err="1" smtClean="0"/>
              <a:t>L'effet</a:t>
            </a:r>
            <a:r>
              <a:rPr lang="en-US" dirty="0" smtClean="0"/>
              <a:t> UHI: impacts</a:t>
            </a:r>
            <a:endParaRPr lang="en-US" dirty="0"/>
          </a:p>
        </p:txBody>
      </p:sp>
      <p:sp>
        <p:nvSpPr>
          <p:cNvPr id="10" name="Content Placeholder 2"/>
          <p:cNvSpPr>
            <a:spLocks noGrp="1"/>
          </p:cNvSpPr>
          <p:nvPr>
            <p:ph idx="1"/>
          </p:nvPr>
        </p:nvSpPr>
        <p:spPr>
          <a:xfrm>
            <a:off x="457200" y="1196752"/>
            <a:ext cx="8229600" cy="4929411"/>
          </a:xfrm>
        </p:spPr>
        <p:txBody>
          <a:bodyPr/>
          <a:lstStyle/>
          <a:p>
            <a:pPr>
              <a:buNone/>
            </a:pPr>
            <a:r>
              <a:rPr lang="fr-FR" dirty="0" smtClean="0"/>
              <a:t>Impacts sur la santé et la </a:t>
            </a:r>
            <a:r>
              <a:rPr lang="fr-FR" dirty="0" smtClean="0"/>
              <a:t>mortalité</a:t>
            </a:r>
            <a:r>
              <a:rPr lang="en-US" dirty="0" smtClean="0"/>
              <a:t>:</a:t>
            </a:r>
            <a:r>
              <a:rPr lang="en-US" dirty="0" smtClean="0"/>
              <a:t/>
            </a:r>
            <a:br>
              <a:rPr lang="en-US" dirty="0" smtClean="0"/>
            </a:br>
            <a:r>
              <a:rPr lang="en-US" sz="2500" dirty="0" smtClean="0">
                <a:sym typeface="Wingdings" pitchFamily="2" charset="2"/>
              </a:rPr>
              <a:t>  </a:t>
            </a:r>
            <a:r>
              <a:rPr lang="en-US" sz="2500" dirty="0" err="1" smtClean="0">
                <a:sym typeface="Wingdings" pitchFamily="2" charset="2"/>
              </a:rPr>
              <a:t>Une</a:t>
            </a:r>
            <a:r>
              <a:rPr lang="en-US" sz="2500" dirty="0" smtClean="0">
                <a:sym typeface="Wingdings" pitchFamily="2" charset="2"/>
              </a:rPr>
              <a:t> </a:t>
            </a:r>
            <a:r>
              <a:rPr lang="en-US" sz="2500" dirty="0" err="1" smtClean="0">
                <a:sym typeface="Wingdings" pitchFamily="2" charset="2"/>
              </a:rPr>
              <a:t>composante</a:t>
            </a:r>
            <a:r>
              <a:rPr lang="en-US" sz="2500" dirty="0" smtClean="0">
                <a:sym typeface="Wingdings" pitchFamily="2" charset="2"/>
              </a:rPr>
              <a:t> socio-</a:t>
            </a:r>
            <a:r>
              <a:rPr lang="en-US" sz="2500" dirty="0" err="1" smtClean="0">
                <a:sym typeface="Wingdings" pitchFamily="2" charset="2"/>
              </a:rPr>
              <a:t>économique</a:t>
            </a:r>
            <a:r>
              <a:rPr lang="en-US" sz="2500" dirty="0" smtClean="0">
                <a:sym typeface="Wingdings" pitchFamily="2" charset="2"/>
              </a:rPr>
              <a:t>?</a:t>
            </a:r>
            <a:endParaRPr lang="en-US" sz="2500" dirty="0"/>
          </a:p>
        </p:txBody>
      </p:sp>
      <p:sp>
        <p:nvSpPr>
          <p:cNvPr id="11" name="TextBox 10"/>
          <p:cNvSpPr txBox="1"/>
          <p:nvPr/>
        </p:nvSpPr>
        <p:spPr>
          <a:xfrm>
            <a:off x="0" y="6534835"/>
            <a:ext cx="2520280" cy="276999"/>
          </a:xfrm>
          <a:prstGeom prst="rect">
            <a:avLst/>
          </a:prstGeom>
          <a:noFill/>
        </p:spPr>
        <p:txBody>
          <a:bodyPr wrap="square" rtlCol="0">
            <a:spAutoFit/>
          </a:bodyPr>
          <a:lstStyle/>
          <a:p>
            <a:r>
              <a:rPr lang="nl-BE" sz="1200" dirty="0" smtClean="0"/>
              <a:t>(Zhu &amp; </a:t>
            </a:r>
            <a:r>
              <a:rPr lang="nl-BE" sz="1200" dirty="0" err="1" smtClean="0"/>
              <a:t>Zhang</a:t>
            </a:r>
            <a:r>
              <a:rPr lang="nl-BE" sz="1200" dirty="0" smtClean="0"/>
              <a:t>, 2008)</a:t>
            </a:r>
            <a:endParaRPr lang="en-US" sz="1200" dirty="0"/>
          </a:p>
        </p:txBody>
      </p:sp>
      <p:pic>
        <p:nvPicPr>
          <p:cNvPr id="145410" name="Picture 2"/>
          <p:cNvPicPr>
            <a:picLocks noChangeAspect="1" noChangeArrowheads="1"/>
          </p:cNvPicPr>
          <p:nvPr/>
        </p:nvPicPr>
        <p:blipFill>
          <a:blip r:embed="rId2" cstate="print"/>
          <a:srcRect/>
          <a:stretch>
            <a:fillRect/>
          </a:stretch>
        </p:blipFill>
        <p:spPr bwMode="auto">
          <a:xfrm>
            <a:off x="323528" y="2204864"/>
            <a:ext cx="4837100" cy="3888432"/>
          </a:xfrm>
          <a:prstGeom prst="rect">
            <a:avLst/>
          </a:prstGeom>
          <a:noFill/>
          <a:ln w="9525">
            <a:noFill/>
            <a:miter lim="800000"/>
            <a:headEnd/>
            <a:tailEnd/>
          </a:ln>
        </p:spPr>
      </p:pic>
      <p:pic>
        <p:nvPicPr>
          <p:cNvPr id="145411" name="Picture 3"/>
          <p:cNvPicPr>
            <a:picLocks noChangeAspect="1" noChangeArrowheads="1"/>
          </p:cNvPicPr>
          <p:nvPr/>
        </p:nvPicPr>
        <p:blipFill>
          <a:blip r:embed="rId3" cstate="print"/>
          <a:srcRect/>
          <a:stretch>
            <a:fillRect/>
          </a:stretch>
        </p:blipFill>
        <p:spPr bwMode="auto">
          <a:xfrm>
            <a:off x="5076056" y="2309091"/>
            <a:ext cx="3845446" cy="19840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L'effet</a:t>
            </a:r>
            <a:r>
              <a:rPr lang="en-US" dirty="0" smtClean="0"/>
              <a:t> UHI: impacts</a:t>
            </a:r>
            <a:endParaRPr lang="en-US" dirty="0"/>
          </a:p>
        </p:txBody>
      </p:sp>
      <p:sp>
        <p:nvSpPr>
          <p:cNvPr id="3" name="Content Placeholder 2"/>
          <p:cNvSpPr>
            <a:spLocks noGrp="1"/>
          </p:cNvSpPr>
          <p:nvPr>
            <p:ph idx="1"/>
          </p:nvPr>
        </p:nvSpPr>
        <p:spPr>
          <a:xfrm>
            <a:off x="457200" y="1196752"/>
            <a:ext cx="8229600" cy="4929411"/>
          </a:xfrm>
        </p:spPr>
        <p:txBody>
          <a:bodyPr>
            <a:normAutofit/>
          </a:bodyPr>
          <a:lstStyle/>
          <a:p>
            <a:pPr>
              <a:buNone/>
            </a:pPr>
            <a:r>
              <a:rPr lang="fr-FR" sz="2500" dirty="0" smtClean="0"/>
              <a:t>Impacts sur les </a:t>
            </a:r>
            <a:r>
              <a:rPr lang="fr-FR" sz="2500" dirty="0" smtClean="0"/>
              <a:t>précipitations:</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125</a:t>
            </a:fld>
            <a:endParaRPr lang="nl-BE"/>
          </a:p>
        </p:txBody>
      </p:sp>
      <p:pic>
        <p:nvPicPr>
          <p:cNvPr id="203778" name="Picture 2"/>
          <p:cNvPicPr>
            <a:picLocks noChangeAspect="1" noChangeArrowheads="1"/>
          </p:cNvPicPr>
          <p:nvPr/>
        </p:nvPicPr>
        <p:blipFill>
          <a:blip r:embed="rId2" cstate="print"/>
          <a:srcRect/>
          <a:stretch>
            <a:fillRect/>
          </a:stretch>
        </p:blipFill>
        <p:spPr bwMode="auto">
          <a:xfrm>
            <a:off x="1979712" y="1700808"/>
            <a:ext cx="4946650" cy="4927600"/>
          </a:xfrm>
          <a:prstGeom prst="rect">
            <a:avLst/>
          </a:prstGeom>
          <a:noFill/>
          <a:ln w="9525">
            <a:noFill/>
            <a:miter lim="800000"/>
            <a:headEnd/>
            <a:tailEnd/>
          </a:ln>
        </p:spPr>
      </p:pic>
      <p:sp>
        <p:nvSpPr>
          <p:cNvPr id="8" name="TextBox 7"/>
          <p:cNvSpPr txBox="1"/>
          <p:nvPr/>
        </p:nvSpPr>
        <p:spPr>
          <a:xfrm>
            <a:off x="0" y="6534835"/>
            <a:ext cx="2520280" cy="276999"/>
          </a:xfrm>
          <a:prstGeom prst="rect">
            <a:avLst/>
          </a:prstGeom>
          <a:noFill/>
        </p:spPr>
        <p:txBody>
          <a:bodyPr wrap="square" rtlCol="0">
            <a:spAutoFit/>
          </a:bodyPr>
          <a:lstStyle/>
          <a:p>
            <a:r>
              <a:rPr lang="nl-BE" sz="1200" dirty="0" smtClean="0"/>
              <a:t>(</a:t>
            </a:r>
            <a:r>
              <a:rPr lang="nl-BE" sz="1200" dirty="0" err="1" smtClean="0"/>
              <a:t>Sheperd</a:t>
            </a:r>
            <a:r>
              <a:rPr lang="nl-BE" sz="1200" dirty="0" smtClean="0"/>
              <a:t>, 2005)</a:t>
            </a:r>
            <a:endParaRPr lang="en-US" sz="1200" dirty="0"/>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L'effet</a:t>
            </a:r>
            <a:r>
              <a:rPr lang="en-US" dirty="0" smtClean="0"/>
              <a:t> UHI: impacts</a:t>
            </a:r>
            <a:endParaRPr lang="en-US" dirty="0"/>
          </a:p>
        </p:txBody>
      </p:sp>
      <p:sp>
        <p:nvSpPr>
          <p:cNvPr id="3" name="Content Placeholder 2"/>
          <p:cNvSpPr>
            <a:spLocks noGrp="1"/>
          </p:cNvSpPr>
          <p:nvPr>
            <p:ph idx="1"/>
          </p:nvPr>
        </p:nvSpPr>
        <p:spPr>
          <a:xfrm>
            <a:off x="457200" y="1196752"/>
            <a:ext cx="8229600" cy="4929411"/>
          </a:xfrm>
        </p:spPr>
        <p:txBody>
          <a:bodyPr>
            <a:normAutofit/>
          </a:bodyPr>
          <a:lstStyle/>
          <a:p>
            <a:pPr>
              <a:buNone/>
            </a:pPr>
            <a:r>
              <a:rPr lang="fr-FR" sz="2500" dirty="0" smtClean="0"/>
              <a:t>Impacts sur les précipitations:</a:t>
            </a:r>
            <a:endParaRPr lang="en-US" sz="2500" dirty="0" smtClean="0"/>
          </a:p>
          <a:p>
            <a:pPr>
              <a:buNone/>
            </a:pP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126</a:t>
            </a:fld>
            <a:endParaRPr lang="nl-BE"/>
          </a:p>
        </p:txBody>
      </p:sp>
      <p:sp>
        <p:nvSpPr>
          <p:cNvPr id="8" name="TextBox 7"/>
          <p:cNvSpPr txBox="1"/>
          <p:nvPr/>
        </p:nvSpPr>
        <p:spPr>
          <a:xfrm>
            <a:off x="0" y="6534835"/>
            <a:ext cx="2520280" cy="276999"/>
          </a:xfrm>
          <a:prstGeom prst="rect">
            <a:avLst/>
          </a:prstGeom>
          <a:noFill/>
        </p:spPr>
        <p:txBody>
          <a:bodyPr wrap="square" rtlCol="0">
            <a:spAutoFit/>
          </a:bodyPr>
          <a:lstStyle/>
          <a:p>
            <a:r>
              <a:rPr lang="nl-BE" sz="1200" dirty="0" smtClean="0"/>
              <a:t>(</a:t>
            </a:r>
            <a:r>
              <a:rPr lang="nl-BE" sz="1200" dirty="0" err="1" smtClean="0"/>
              <a:t>Sheperd</a:t>
            </a:r>
            <a:r>
              <a:rPr lang="nl-BE" sz="1200" dirty="0" smtClean="0"/>
              <a:t>, 2005)</a:t>
            </a:r>
            <a:endParaRPr lang="en-US" sz="1200" dirty="0"/>
          </a:p>
        </p:txBody>
      </p:sp>
      <p:pic>
        <p:nvPicPr>
          <p:cNvPr id="203779" name="Picture 3"/>
          <p:cNvPicPr>
            <a:picLocks noChangeAspect="1" noChangeArrowheads="1"/>
          </p:cNvPicPr>
          <p:nvPr/>
        </p:nvPicPr>
        <p:blipFill>
          <a:blip r:embed="rId2" cstate="print"/>
          <a:srcRect/>
          <a:stretch>
            <a:fillRect/>
          </a:stretch>
        </p:blipFill>
        <p:spPr bwMode="auto">
          <a:xfrm>
            <a:off x="851695" y="1700808"/>
            <a:ext cx="7320706" cy="47732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L'effet</a:t>
            </a:r>
            <a:r>
              <a:rPr lang="en-US" dirty="0" smtClean="0"/>
              <a:t> UHI: impacts</a:t>
            </a:r>
            <a:endParaRPr lang="en-US" dirty="0"/>
          </a:p>
        </p:txBody>
      </p:sp>
      <p:sp>
        <p:nvSpPr>
          <p:cNvPr id="3" name="Content Placeholder 2"/>
          <p:cNvSpPr>
            <a:spLocks noGrp="1"/>
          </p:cNvSpPr>
          <p:nvPr>
            <p:ph idx="1"/>
          </p:nvPr>
        </p:nvSpPr>
        <p:spPr>
          <a:xfrm>
            <a:off x="457200" y="1124744"/>
            <a:ext cx="8229600" cy="4929411"/>
          </a:xfrm>
        </p:spPr>
        <p:txBody>
          <a:bodyPr>
            <a:normAutofit/>
          </a:bodyPr>
          <a:lstStyle/>
          <a:p>
            <a:pPr>
              <a:buNone/>
            </a:pPr>
            <a:r>
              <a:rPr lang="fr-FR" sz="2500" dirty="0" smtClean="0"/>
              <a:t>Impacts sur les précipitations:</a:t>
            </a:r>
            <a:endParaRPr lang="en-US" sz="2500" dirty="0" smtClean="0"/>
          </a:p>
          <a:p>
            <a:pPr>
              <a:buNone/>
            </a:pPr>
            <a:r>
              <a:rPr lang="en-US" sz="2200" dirty="0" smtClean="0">
                <a:sym typeface="Wingdings" pitchFamily="2" charset="2"/>
              </a:rPr>
              <a:t>	</a:t>
            </a:r>
            <a:r>
              <a:rPr lang="en-US" sz="2200" dirty="0" smtClean="0">
                <a:sym typeface="Wingdings" pitchFamily="2" charset="2"/>
              </a:rPr>
              <a:t></a:t>
            </a:r>
            <a:r>
              <a:rPr lang="fr-FR" sz="2200" dirty="0" smtClean="0">
                <a:sym typeface="Wingdings" pitchFamily="2" charset="2"/>
              </a:rPr>
              <a:t> </a:t>
            </a:r>
            <a:r>
              <a:rPr lang="fr-FR" sz="2200" dirty="0" smtClean="0">
                <a:sym typeface="Wingdings" pitchFamily="2" charset="2"/>
              </a:rPr>
              <a:t>Augmentation potentielle des précipitations extrêmes, sous le vent des grandes villes? </a:t>
            </a:r>
            <a:r>
              <a:rPr lang="fr-FR" sz="2200" dirty="0" smtClean="0">
                <a:sym typeface="Wingdings" pitchFamily="2" charset="2"/>
              </a:rPr>
              <a:t/>
            </a:r>
            <a:br>
              <a:rPr lang="fr-FR" sz="2200" dirty="0" smtClean="0">
                <a:sym typeface="Wingdings" pitchFamily="2" charset="2"/>
              </a:rPr>
            </a:br>
            <a:r>
              <a:rPr lang="fr-FR" sz="2200" dirty="0" smtClean="0">
                <a:sym typeface="Wingdings" pitchFamily="2" charset="2"/>
              </a:rPr>
              <a:t> </a:t>
            </a:r>
            <a:r>
              <a:rPr lang="fr-FR" sz="2200" dirty="0" smtClean="0">
                <a:sym typeface="Wingdings" pitchFamily="2" charset="2"/>
              </a:rPr>
              <a:t>Impacts sur les inondations</a:t>
            </a:r>
            <a:r>
              <a:rPr lang="fr-FR" sz="2200" dirty="0" smtClean="0">
                <a:sym typeface="Wingdings" pitchFamily="2" charset="2"/>
              </a:rPr>
              <a:t>?</a:t>
            </a:r>
          </a:p>
          <a:p>
            <a:pPr>
              <a:buNone/>
            </a:pPr>
            <a:r>
              <a:rPr lang="fr-FR" sz="2200" dirty="0" smtClean="0">
                <a:sym typeface="Wingdings" pitchFamily="2" charset="2"/>
              </a:rPr>
              <a:t> Probablement limité en Belgique</a:t>
            </a:r>
            <a:endParaRPr lang="en-US"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127</a:t>
            </a:fld>
            <a:endParaRPr lang="nl-BE"/>
          </a:p>
        </p:txBody>
      </p:sp>
      <p:pic>
        <p:nvPicPr>
          <p:cNvPr id="202754" name="Picture 2"/>
          <p:cNvPicPr>
            <a:picLocks noChangeAspect="1" noChangeArrowheads="1"/>
          </p:cNvPicPr>
          <p:nvPr/>
        </p:nvPicPr>
        <p:blipFill>
          <a:blip r:embed="rId2" cstate="print"/>
          <a:srcRect/>
          <a:stretch>
            <a:fillRect/>
          </a:stretch>
        </p:blipFill>
        <p:spPr bwMode="auto">
          <a:xfrm>
            <a:off x="683568" y="3065924"/>
            <a:ext cx="7920880" cy="3793484"/>
          </a:xfrm>
          <a:prstGeom prst="rect">
            <a:avLst/>
          </a:prstGeom>
          <a:noFill/>
          <a:ln w="9525">
            <a:noFill/>
            <a:miter lim="800000"/>
            <a:headEnd/>
            <a:tailEnd/>
          </a:ln>
        </p:spPr>
      </p:pic>
      <p:sp>
        <p:nvSpPr>
          <p:cNvPr id="6" name="TextBox 5"/>
          <p:cNvSpPr txBox="1"/>
          <p:nvPr/>
        </p:nvSpPr>
        <p:spPr>
          <a:xfrm>
            <a:off x="0" y="6534835"/>
            <a:ext cx="2520280" cy="276999"/>
          </a:xfrm>
          <a:prstGeom prst="rect">
            <a:avLst/>
          </a:prstGeom>
          <a:noFill/>
        </p:spPr>
        <p:txBody>
          <a:bodyPr wrap="square" rtlCol="0">
            <a:spAutoFit/>
          </a:bodyPr>
          <a:lstStyle/>
          <a:p>
            <a:r>
              <a:rPr lang="nl-BE" sz="1200" dirty="0" smtClean="0"/>
              <a:t>(Wouters et al., 2017)</a:t>
            </a:r>
            <a:endParaRPr lang="en-US" sz="1200" dirty="0"/>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L'effet</a:t>
            </a:r>
            <a:r>
              <a:rPr lang="en-US" dirty="0" smtClean="0"/>
              <a:t> UHI: impacts</a:t>
            </a:r>
            <a:endParaRPr lang="en-US" dirty="0"/>
          </a:p>
        </p:txBody>
      </p:sp>
      <p:sp>
        <p:nvSpPr>
          <p:cNvPr id="3" name="Content Placeholder 2"/>
          <p:cNvSpPr>
            <a:spLocks noGrp="1"/>
          </p:cNvSpPr>
          <p:nvPr>
            <p:ph idx="1"/>
          </p:nvPr>
        </p:nvSpPr>
        <p:spPr/>
        <p:txBody>
          <a:bodyPr>
            <a:normAutofit/>
          </a:bodyPr>
          <a:lstStyle/>
          <a:p>
            <a:pPr>
              <a:buNone/>
            </a:pPr>
            <a:r>
              <a:rPr lang="fr-FR" sz="2500" dirty="0" smtClean="0"/>
              <a:t>Impacts sur l'écologie urbaine et aquatique: </a:t>
            </a:r>
            <a:r>
              <a:rPr lang="fr-FR" sz="2500" dirty="0" smtClean="0"/>
              <a:t/>
            </a:r>
            <a:br>
              <a:rPr lang="fr-FR" sz="2500" dirty="0" smtClean="0"/>
            </a:br>
            <a:r>
              <a:rPr lang="fr-FR" sz="2500" dirty="0" smtClean="0">
                <a:sym typeface="Wingdings" pitchFamily="2" charset="2"/>
              </a:rPr>
              <a:t> </a:t>
            </a:r>
            <a:r>
              <a:rPr lang="fr-FR" sz="2500" dirty="0" smtClean="0"/>
              <a:t>par </a:t>
            </a:r>
            <a:r>
              <a:rPr lang="fr-FR" sz="2500" dirty="0" smtClean="0"/>
              <a:t>exemple impact sur la température de l'eau</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128</a:t>
            </a:fld>
            <a:endParaRPr lang="nl-BE"/>
          </a:p>
        </p:txBody>
      </p:sp>
      <p:pic>
        <p:nvPicPr>
          <p:cNvPr id="204802" name="Picture 2"/>
          <p:cNvPicPr>
            <a:picLocks noChangeAspect="1" noChangeArrowheads="1"/>
          </p:cNvPicPr>
          <p:nvPr/>
        </p:nvPicPr>
        <p:blipFill>
          <a:blip r:embed="rId2" cstate="print"/>
          <a:srcRect/>
          <a:stretch>
            <a:fillRect/>
          </a:stretch>
        </p:blipFill>
        <p:spPr bwMode="auto">
          <a:xfrm>
            <a:off x="1835696" y="1981200"/>
            <a:ext cx="5334000" cy="4876800"/>
          </a:xfrm>
          <a:prstGeom prst="rect">
            <a:avLst/>
          </a:prstGeom>
          <a:noFill/>
          <a:ln w="9525">
            <a:noFill/>
            <a:miter lim="800000"/>
            <a:headEnd/>
            <a:tailEnd/>
          </a:ln>
        </p:spPr>
      </p:pic>
      <p:sp>
        <p:nvSpPr>
          <p:cNvPr id="6" name="TextBox 5"/>
          <p:cNvSpPr txBox="1"/>
          <p:nvPr/>
        </p:nvSpPr>
        <p:spPr>
          <a:xfrm>
            <a:off x="0" y="6534835"/>
            <a:ext cx="2520280" cy="276999"/>
          </a:xfrm>
          <a:prstGeom prst="rect">
            <a:avLst/>
          </a:prstGeom>
          <a:noFill/>
        </p:spPr>
        <p:txBody>
          <a:bodyPr wrap="square" rtlCol="0">
            <a:spAutoFit/>
          </a:bodyPr>
          <a:lstStyle/>
          <a:p>
            <a:r>
              <a:rPr lang="nl-BE" sz="1200" dirty="0" smtClean="0"/>
              <a:t>(Somers et al., 2013)</a:t>
            </a:r>
            <a:endParaRPr lang="en-US" sz="1200" dirty="0"/>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L'effet</a:t>
            </a:r>
            <a:r>
              <a:rPr lang="en-US" dirty="0" smtClean="0"/>
              <a:t> UHI: impacts</a:t>
            </a:r>
            <a:endParaRPr lang="en-US" dirty="0"/>
          </a:p>
        </p:txBody>
      </p:sp>
      <p:sp>
        <p:nvSpPr>
          <p:cNvPr id="3" name="Content Placeholder 2"/>
          <p:cNvSpPr>
            <a:spLocks noGrp="1"/>
          </p:cNvSpPr>
          <p:nvPr>
            <p:ph idx="1"/>
          </p:nvPr>
        </p:nvSpPr>
        <p:spPr/>
        <p:txBody>
          <a:bodyPr>
            <a:normAutofit/>
          </a:bodyPr>
          <a:lstStyle/>
          <a:p>
            <a:pPr>
              <a:buNone/>
            </a:pPr>
            <a:r>
              <a:rPr lang="fr-FR" sz="2500" dirty="0" smtClean="0"/>
              <a:t>Impacts sur l'écologie urbaine et aquatique: </a:t>
            </a:r>
            <a:br>
              <a:rPr lang="fr-FR" sz="2500" dirty="0" smtClean="0"/>
            </a:br>
            <a:r>
              <a:rPr lang="fr-FR" sz="2500" dirty="0" smtClean="0">
                <a:sym typeface="Wingdings" pitchFamily="2" charset="2"/>
              </a:rPr>
              <a:t> </a:t>
            </a:r>
            <a:r>
              <a:rPr lang="fr-FR" sz="2500" dirty="0" smtClean="0"/>
              <a:t>par exemple impact sur la température de l'eau</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129</a:t>
            </a:fld>
            <a:endParaRPr lang="nl-BE"/>
          </a:p>
        </p:txBody>
      </p:sp>
      <p:sp>
        <p:nvSpPr>
          <p:cNvPr id="6" name="TextBox 5"/>
          <p:cNvSpPr txBox="1"/>
          <p:nvPr/>
        </p:nvSpPr>
        <p:spPr>
          <a:xfrm>
            <a:off x="0" y="6534835"/>
            <a:ext cx="2520280" cy="276999"/>
          </a:xfrm>
          <a:prstGeom prst="rect">
            <a:avLst/>
          </a:prstGeom>
          <a:noFill/>
        </p:spPr>
        <p:txBody>
          <a:bodyPr wrap="square" rtlCol="0">
            <a:spAutoFit/>
          </a:bodyPr>
          <a:lstStyle/>
          <a:p>
            <a:r>
              <a:rPr lang="nl-BE" sz="1200" dirty="0" smtClean="0"/>
              <a:t>(Somers et al., 2013)</a:t>
            </a:r>
            <a:endParaRPr lang="en-US" sz="1200" dirty="0"/>
          </a:p>
        </p:txBody>
      </p:sp>
      <p:pic>
        <p:nvPicPr>
          <p:cNvPr id="205826" name="Picture 2"/>
          <p:cNvPicPr>
            <a:picLocks noChangeAspect="1" noChangeArrowheads="1"/>
          </p:cNvPicPr>
          <p:nvPr/>
        </p:nvPicPr>
        <p:blipFill>
          <a:blip r:embed="rId2" cstate="print"/>
          <a:srcRect/>
          <a:stretch>
            <a:fillRect/>
          </a:stretch>
        </p:blipFill>
        <p:spPr bwMode="auto">
          <a:xfrm>
            <a:off x="1643758" y="2121721"/>
            <a:ext cx="5664546" cy="4477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Interactions </a:t>
            </a:r>
            <a:r>
              <a:rPr lang="en-US" dirty="0" err="1" smtClean="0"/>
              <a:t>terre-climat</a:t>
            </a:r>
            <a:endParaRPr lang="en-US" dirty="0"/>
          </a:p>
        </p:txBody>
      </p:sp>
      <p:sp>
        <p:nvSpPr>
          <p:cNvPr id="3" name="Content Placeholder 2"/>
          <p:cNvSpPr>
            <a:spLocks noGrp="1"/>
          </p:cNvSpPr>
          <p:nvPr>
            <p:ph idx="1"/>
          </p:nvPr>
        </p:nvSpPr>
        <p:spPr/>
        <p:txBody>
          <a:bodyPr>
            <a:normAutofit/>
          </a:bodyPr>
          <a:lstStyle/>
          <a:p>
            <a:pPr>
              <a:buNone/>
            </a:pPr>
            <a:r>
              <a:rPr lang="fr-FR" sz="2500" dirty="0" smtClean="0"/>
              <a:t>Le cycle de l'eau global:</a:t>
            </a:r>
          </a:p>
          <a:p>
            <a:pPr>
              <a:buNone/>
            </a:pPr>
            <a:r>
              <a:rPr lang="fr-FR" sz="2500" dirty="0" smtClean="0">
                <a:sym typeface="Wingdings" pitchFamily="2" charset="2"/>
              </a:rPr>
              <a:t> </a:t>
            </a:r>
            <a:r>
              <a:rPr lang="fr-FR" sz="2500" dirty="0" smtClean="0"/>
              <a:t>Une partie de ce cycle se déroule sur terre</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13</a:t>
            </a:fld>
            <a:endParaRPr lang="nl-BE"/>
          </a:p>
        </p:txBody>
      </p:sp>
      <p:pic>
        <p:nvPicPr>
          <p:cNvPr id="5" name="Picture 4" descr="Diagram_of_the_Water_Cycle_WIKIPEDIA.jpg"/>
          <p:cNvPicPr>
            <a:picLocks noChangeAspect="1"/>
          </p:cNvPicPr>
          <p:nvPr/>
        </p:nvPicPr>
        <p:blipFill>
          <a:blip r:embed="rId2" cstate="print"/>
          <a:stretch>
            <a:fillRect/>
          </a:stretch>
        </p:blipFill>
        <p:spPr>
          <a:xfrm>
            <a:off x="1051922" y="2120050"/>
            <a:ext cx="7048470" cy="4405294"/>
          </a:xfrm>
          <a:prstGeom prst="rect">
            <a:avLst/>
          </a:prstGeom>
        </p:spPr>
      </p:pic>
      <p:sp>
        <p:nvSpPr>
          <p:cNvPr id="6" name="TextBox 5"/>
          <p:cNvSpPr txBox="1"/>
          <p:nvPr/>
        </p:nvSpPr>
        <p:spPr>
          <a:xfrm>
            <a:off x="0" y="6581001"/>
            <a:ext cx="1541576" cy="276999"/>
          </a:xfrm>
          <a:prstGeom prst="rect">
            <a:avLst/>
          </a:prstGeom>
          <a:noFill/>
        </p:spPr>
        <p:txBody>
          <a:bodyPr wrap="none" rtlCol="0">
            <a:spAutoFit/>
          </a:bodyPr>
          <a:lstStyle/>
          <a:p>
            <a:r>
              <a:rPr lang="en-GB" sz="1200" dirty="0" smtClean="0"/>
              <a:t>(Ehud Tal - Wikipedia)</a:t>
            </a:r>
            <a:endParaRPr lang="en-GB" sz="1200" dirty="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L'effet</a:t>
            </a:r>
            <a:r>
              <a:rPr lang="en-US" dirty="0" smtClean="0"/>
              <a:t> UHI: impacts</a:t>
            </a:r>
            <a:endParaRPr lang="en-US" dirty="0"/>
          </a:p>
        </p:txBody>
      </p:sp>
      <p:sp>
        <p:nvSpPr>
          <p:cNvPr id="3" name="Content Placeholder 2"/>
          <p:cNvSpPr>
            <a:spLocks noGrp="1"/>
          </p:cNvSpPr>
          <p:nvPr>
            <p:ph idx="1"/>
          </p:nvPr>
        </p:nvSpPr>
        <p:spPr/>
        <p:txBody>
          <a:bodyPr>
            <a:normAutofit/>
          </a:bodyPr>
          <a:lstStyle/>
          <a:p>
            <a:pPr>
              <a:buNone/>
            </a:pPr>
            <a:r>
              <a:rPr lang="fr-FR" sz="2500" dirty="0" smtClean="0"/>
              <a:t>Les </a:t>
            </a:r>
            <a:r>
              <a:rPr lang="fr-FR" sz="2500" dirty="0" smtClean="0"/>
              <a:t>changements de consommation d'énergie</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130</a:t>
            </a:fld>
            <a:endParaRPr lang="nl-BE"/>
          </a:p>
        </p:txBody>
      </p:sp>
      <p:pic>
        <p:nvPicPr>
          <p:cNvPr id="206850" name="Picture 2" descr="Image result for air conditioning china"/>
          <p:cNvPicPr>
            <a:picLocks noChangeAspect="1" noChangeArrowheads="1"/>
          </p:cNvPicPr>
          <p:nvPr/>
        </p:nvPicPr>
        <p:blipFill>
          <a:blip r:embed="rId2" cstate="print"/>
          <a:srcRect/>
          <a:stretch>
            <a:fillRect/>
          </a:stretch>
        </p:blipFill>
        <p:spPr bwMode="auto">
          <a:xfrm>
            <a:off x="971600" y="1700808"/>
            <a:ext cx="7248972" cy="4832648"/>
          </a:xfrm>
          <a:prstGeom prst="rect">
            <a:avLst/>
          </a:prstGeom>
          <a:noFill/>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L'effet</a:t>
            </a:r>
            <a:r>
              <a:rPr lang="en-US" dirty="0" smtClean="0"/>
              <a:t> UHI: </a:t>
            </a:r>
            <a:r>
              <a:rPr lang="en-US" dirty="0" err="1" smtClean="0"/>
              <a:t>atténuation</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E5ABAE2D-7E9C-4FCE-AF4E-8A971EE13E7B}" type="slidenum">
              <a:rPr lang="nl-BE" smtClean="0"/>
              <a:pPr/>
              <a:t>131</a:t>
            </a:fld>
            <a:endParaRPr lang="nl-BE"/>
          </a:p>
        </p:txBody>
      </p:sp>
      <p:pic>
        <p:nvPicPr>
          <p:cNvPr id="212994" name="Picture 2"/>
          <p:cNvPicPr>
            <a:picLocks noChangeAspect="1" noChangeArrowheads="1"/>
          </p:cNvPicPr>
          <p:nvPr/>
        </p:nvPicPr>
        <p:blipFill>
          <a:blip r:embed="rId2" cstate="print"/>
          <a:srcRect/>
          <a:stretch>
            <a:fillRect/>
          </a:stretch>
        </p:blipFill>
        <p:spPr bwMode="auto">
          <a:xfrm>
            <a:off x="327025" y="1352004"/>
            <a:ext cx="8489950" cy="4813300"/>
          </a:xfrm>
          <a:prstGeom prst="rect">
            <a:avLst/>
          </a:prstGeom>
          <a:noFill/>
          <a:ln w="9525">
            <a:noFill/>
            <a:miter lim="800000"/>
            <a:headEnd/>
            <a:tailEnd/>
          </a:ln>
        </p:spPr>
      </p:pic>
      <p:sp>
        <p:nvSpPr>
          <p:cNvPr id="6" name="TextBox 5"/>
          <p:cNvSpPr txBox="1"/>
          <p:nvPr/>
        </p:nvSpPr>
        <p:spPr>
          <a:xfrm>
            <a:off x="0" y="6534835"/>
            <a:ext cx="2520280" cy="276999"/>
          </a:xfrm>
          <a:prstGeom prst="rect">
            <a:avLst/>
          </a:prstGeom>
          <a:noFill/>
        </p:spPr>
        <p:txBody>
          <a:bodyPr wrap="square" rtlCol="0">
            <a:spAutoFit/>
          </a:bodyPr>
          <a:lstStyle/>
          <a:p>
            <a:r>
              <a:rPr lang="nl-BE" sz="1200" dirty="0" smtClean="0"/>
              <a:t>(Wouters et al., 2017)</a:t>
            </a:r>
            <a:endParaRPr lang="en-US" sz="1200"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L'effet</a:t>
            </a:r>
            <a:r>
              <a:rPr lang="en-US" dirty="0" smtClean="0"/>
              <a:t> UHI: </a:t>
            </a:r>
            <a:r>
              <a:rPr lang="en-US" dirty="0" err="1" smtClean="0"/>
              <a:t>atténuation</a:t>
            </a:r>
            <a:endParaRPr lang="en-US" dirty="0"/>
          </a:p>
        </p:txBody>
      </p:sp>
      <p:sp>
        <p:nvSpPr>
          <p:cNvPr id="3" name="Content Placeholder 2"/>
          <p:cNvSpPr>
            <a:spLocks noGrp="1"/>
          </p:cNvSpPr>
          <p:nvPr>
            <p:ph idx="1"/>
          </p:nvPr>
        </p:nvSpPr>
        <p:spPr/>
        <p:txBody>
          <a:bodyPr>
            <a:normAutofit/>
          </a:bodyPr>
          <a:lstStyle/>
          <a:p>
            <a:pPr>
              <a:buNone/>
            </a:pPr>
            <a:r>
              <a:rPr lang="fr-FR" sz="2500" dirty="0" smtClean="0"/>
              <a:t>Des villes mieux conçues / plus vertes</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132</a:t>
            </a:fld>
            <a:endParaRPr lang="nl-BE"/>
          </a:p>
        </p:txBody>
      </p:sp>
      <p:pic>
        <p:nvPicPr>
          <p:cNvPr id="210946" name="Picture 2"/>
          <p:cNvPicPr>
            <a:picLocks noChangeAspect="1" noChangeArrowheads="1"/>
          </p:cNvPicPr>
          <p:nvPr/>
        </p:nvPicPr>
        <p:blipFill>
          <a:blip r:embed="rId2" cstate="print"/>
          <a:srcRect/>
          <a:stretch>
            <a:fillRect/>
          </a:stretch>
        </p:blipFill>
        <p:spPr bwMode="auto">
          <a:xfrm>
            <a:off x="467544" y="1741240"/>
            <a:ext cx="8280920" cy="4649682"/>
          </a:xfrm>
          <a:prstGeom prst="rect">
            <a:avLst/>
          </a:prstGeom>
          <a:noFill/>
          <a:ln w="9525">
            <a:noFill/>
            <a:miter lim="800000"/>
            <a:headEnd/>
            <a:tailEnd/>
          </a:ln>
        </p:spPr>
      </p:pic>
      <p:sp>
        <p:nvSpPr>
          <p:cNvPr id="6" name="TextBox 5"/>
          <p:cNvSpPr txBox="1"/>
          <p:nvPr/>
        </p:nvSpPr>
        <p:spPr>
          <a:xfrm>
            <a:off x="0" y="6534835"/>
            <a:ext cx="2520280" cy="276999"/>
          </a:xfrm>
          <a:prstGeom prst="rect">
            <a:avLst/>
          </a:prstGeom>
          <a:noFill/>
        </p:spPr>
        <p:txBody>
          <a:bodyPr wrap="square" rtlCol="0">
            <a:spAutoFit/>
          </a:bodyPr>
          <a:lstStyle/>
          <a:p>
            <a:r>
              <a:rPr lang="nl-BE" sz="1200" dirty="0" smtClean="0"/>
              <a:t>(Wouters et al., 2017)</a:t>
            </a:r>
            <a:endParaRPr lang="en-US" sz="1200"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L'effet</a:t>
            </a:r>
            <a:r>
              <a:rPr lang="en-US" dirty="0" smtClean="0"/>
              <a:t> UHI: </a:t>
            </a:r>
            <a:r>
              <a:rPr lang="en-US" dirty="0" err="1" smtClean="0"/>
              <a:t>atténuation</a:t>
            </a:r>
            <a:endParaRPr lang="en-US" dirty="0"/>
          </a:p>
        </p:txBody>
      </p:sp>
      <p:sp>
        <p:nvSpPr>
          <p:cNvPr id="3" name="Content Placeholder 2"/>
          <p:cNvSpPr>
            <a:spLocks noGrp="1"/>
          </p:cNvSpPr>
          <p:nvPr>
            <p:ph idx="1"/>
          </p:nvPr>
        </p:nvSpPr>
        <p:spPr/>
        <p:txBody>
          <a:bodyPr>
            <a:normAutofit/>
          </a:bodyPr>
          <a:lstStyle/>
          <a:p>
            <a:pPr>
              <a:buNone/>
            </a:pPr>
            <a:r>
              <a:rPr lang="fr-FR" sz="2500" dirty="0" smtClean="0"/>
              <a:t>Des villes mieux conçues / plus vertes</a:t>
            </a:r>
            <a:r>
              <a:rPr lang="en-US" sz="2500" dirty="0" smtClean="0"/>
              <a:t/>
            </a:r>
            <a:br>
              <a:rPr lang="en-US" sz="2500" dirty="0" smtClean="0"/>
            </a:br>
            <a:r>
              <a:rPr lang="en-US" sz="2500" dirty="0" smtClean="0">
                <a:sym typeface="Wingdings" pitchFamily="2" charset="2"/>
              </a:rPr>
              <a:t> </a:t>
            </a:r>
            <a:r>
              <a:rPr lang="en-US" sz="2500" dirty="0" err="1" smtClean="0">
                <a:sym typeface="Wingdings" pitchFamily="2" charset="2"/>
              </a:rPr>
              <a:t>P.ex</a:t>
            </a:r>
            <a:r>
              <a:rPr lang="en-US" sz="2500" dirty="0" smtClean="0">
                <a:sym typeface="Wingdings" pitchFamily="2" charset="2"/>
              </a:rPr>
              <a:t>. </a:t>
            </a:r>
            <a:r>
              <a:rPr lang="en-US" sz="2500" dirty="0" err="1" smtClean="0">
                <a:sym typeface="Wingdings" pitchFamily="2" charset="2"/>
              </a:rPr>
              <a:t>toits</a:t>
            </a:r>
            <a:r>
              <a:rPr lang="en-US" sz="2500" dirty="0" smtClean="0">
                <a:sym typeface="Wingdings" pitchFamily="2" charset="2"/>
              </a:rPr>
              <a:t> </a:t>
            </a:r>
            <a:r>
              <a:rPr lang="en-US" sz="2500" dirty="0" err="1" smtClean="0">
                <a:sym typeface="Wingdings" pitchFamily="2" charset="2"/>
              </a:rPr>
              <a:t>verts</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133</a:t>
            </a:fld>
            <a:endParaRPr lang="nl-BE"/>
          </a:p>
        </p:txBody>
      </p:sp>
      <p:pic>
        <p:nvPicPr>
          <p:cNvPr id="210948" name="Picture 4" descr="https://detechoelcielo.files.wordpress.com/2013/04/ayuntamiento-chicago-2.jpg?w=800"/>
          <p:cNvPicPr>
            <a:picLocks noChangeAspect="1" noChangeArrowheads="1"/>
          </p:cNvPicPr>
          <p:nvPr/>
        </p:nvPicPr>
        <p:blipFill>
          <a:blip r:embed="rId2" cstate="print"/>
          <a:srcRect/>
          <a:stretch>
            <a:fillRect/>
          </a:stretch>
        </p:blipFill>
        <p:spPr bwMode="auto">
          <a:xfrm>
            <a:off x="1108823" y="2060848"/>
            <a:ext cx="6847553" cy="4536504"/>
          </a:xfrm>
          <a:prstGeom prst="rect">
            <a:avLst/>
          </a:prstGeom>
          <a:noFill/>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L'effet</a:t>
            </a:r>
            <a:r>
              <a:rPr lang="en-US" dirty="0" smtClean="0"/>
              <a:t> UHI: </a:t>
            </a:r>
            <a:r>
              <a:rPr lang="en-US" dirty="0" err="1" smtClean="0"/>
              <a:t>atténuation</a:t>
            </a:r>
            <a:endParaRPr lang="en-US" dirty="0"/>
          </a:p>
        </p:txBody>
      </p:sp>
      <p:sp>
        <p:nvSpPr>
          <p:cNvPr id="3" name="Content Placeholder 2"/>
          <p:cNvSpPr>
            <a:spLocks noGrp="1"/>
          </p:cNvSpPr>
          <p:nvPr>
            <p:ph idx="1"/>
          </p:nvPr>
        </p:nvSpPr>
        <p:spPr/>
        <p:txBody>
          <a:bodyPr>
            <a:normAutofit/>
          </a:bodyPr>
          <a:lstStyle/>
          <a:p>
            <a:pPr>
              <a:buNone/>
            </a:pPr>
            <a:r>
              <a:rPr lang="fr-FR" sz="2500" dirty="0" smtClean="0"/>
              <a:t>Des villes mieux conçues / plus vertes</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134</a:t>
            </a:fld>
            <a:endParaRPr lang="nl-BE"/>
          </a:p>
        </p:txBody>
      </p:sp>
      <p:sp>
        <p:nvSpPr>
          <p:cNvPr id="6" name="TextBox 5"/>
          <p:cNvSpPr txBox="1"/>
          <p:nvPr/>
        </p:nvSpPr>
        <p:spPr>
          <a:xfrm>
            <a:off x="0" y="6534835"/>
            <a:ext cx="2520280" cy="276999"/>
          </a:xfrm>
          <a:prstGeom prst="rect">
            <a:avLst/>
          </a:prstGeom>
          <a:noFill/>
        </p:spPr>
        <p:txBody>
          <a:bodyPr wrap="square" rtlCol="0">
            <a:spAutoFit/>
          </a:bodyPr>
          <a:lstStyle/>
          <a:p>
            <a:r>
              <a:rPr lang="nl-BE" sz="1200" dirty="0" smtClean="0"/>
              <a:t>(</a:t>
            </a:r>
            <a:r>
              <a:rPr lang="nl-BE" sz="1200" dirty="0" err="1" smtClean="0"/>
              <a:t>Kikegawa</a:t>
            </a:r>
            <a:r>
              <a:rPr lang="nl-BE" sz="1200" dirty="0" smtClean="0"/>
              <a:t> et al., 2006)</a:t>
            </a:r>
            <a:endParaRPr lang="en-US" sz="1200" dirty="0"/>
          </a:p>
        </p:txBody>
      </p:sp>
      <p:pic>
        <p:nvPicPr>
          <p:cNvPr id="214018" name="Picture 2"/>
          <p:cNvPicPr>
            <a:picLocks noChangeAspect="1" noChangeArrowheads="1"/>
          </p:cNvPicPr>
          <p:nvPr/>
        </p:nvPicPr>
        <p:blipFill>
          <a:blip r:embed="rId2" cstate="print"/>
          <a:srcRect/>
          <a:stretch>
            <a:fillRect/>
          </a:stretch>
        </p:blipFill>
        <p:spPr bwMode="auto">
          <a:xfrm>
            <a:off x="82663" y="1844824"/>
            <a:ext cx="3717856" cy="3312368"/>
          </a:xfrm>
          <a:prstGeom prst="rect">
            <a:avLst/>
          </a:prstGeom>
          <a:noFill/>
          <a:ln w="9525">
            <a:noFill/>
            <a:miter lim="800000"/>
            <a:headEnd/>
            <a:tailEnd/>
          </a:ln>
        </p:spPr>
      </p:pic>
      <p:pic>
        <p:nvPicPr>
          <p:cNvPr id="214019" name="Picture 3"/>
          <p:cNvPicPr>
            <a:picLocks noChangeAspect="1" noChangeArrowheads="1"/>
          </p:cNvPicPr>
          <p:nvPr/>
        </p:nvPicPr>
        <p:blipFill>
          <a:blip r:embed="rId3" cstate="print"/>
          <a:srcRect/>
          <a:stretch>
            <a:fillRect/>
          </a:stretch>
        </p:blipFill>
        <p:spPr bwMode="auto">
          <a:xfrm>
            <a:off x="3923928" y="1916832"/>
            <a:ext cx="5091994" cy="3240360"/>
          </a:xfrm>
          <a:prstGeom prst="rect">
            <a:avLst/>
          </a:prstGeom>
          <a:noFill/>
          <a:ln w="9525">
            <a:noFill/>
            <a:miter lim="800000"/>
            <a:headEnd/>
            <a:tailEnd/>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L'effet</a:t>
            </a:r>
            <a:r>
              <a:rPr lang="en-US" dirty="0" smtClean="0"/>
              <a:t> UHI: </a:t>
            </a:r>
            <a:r>
              <a:rPr lang="en-US" dirty="0" err="1" smtClean="0"/>
              <a:t>atténuation</a:t>
            </a:r>
            <a:endParaRPr lang="en-US" dirty="0"/>
          </a:p>
        </p:txBody>
      </p:sp>
      <p:sp>
        <p:nvSpPr>
          <p:cNvPr id="3" name="Content Placeholder 2"/>
          <p:cNvSpPr>
            <a:spLocks noGrp="1"/>
          </p:cNvSpPr>
          <p:nvPr>
            <p:ph idx="1"/>
          </p:nvPr>
        </p:nvSpPr>
        <p:spPr/>
        <p:txBody>
          <a:bodyPr>
            <a:normAutofit/>
          </a:bodyPr>
          <a:lstStyle/>
          <a:p>
            <a:pPr>
              <a:buNone/>
            </a:pPr>
            <a:r>
              <a:rPr lang="fr-FR" sz="2500" dirty="0" smtClean="0"/>
              <a:t>Des villes mieux conçues / plus vertes</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135</a:t>
            </a:fld>
            <a:endParaRPr lang="nl-BE"/>
          </a:p>
        </p:txBody>
      </p:sp>
      <p:sp>
        <p:nvSpPr>
          <p:cNvPr id="6" name="TextBox 5"/>
          <p:cNvSpPr txBox="1"/>
          <p:nvPr/>
        </p:nvSpPr>
        <p:spPr>
          <a:xfrm>
            <a:off x="0" y="6534835"/>
            <a:ext cx="2520280" cy="276999"/>
          </a:xfrm>
          <a:prstGeom prst="rect">
            <a:avLst/>
          </a:prstGeom>
          <a:noFill/>
        </p:spPr>
        <p:txBody>
          <a:bodyPr wrap="square" rtlCol="0">
            <a:spAutoFit/>
          </a:bodyPr>
          <a:lstStyle/>
          <a:p>
            <a:r>
              <a:rPr lang="nl-BE" sz="1200" dirty="0" smtClean="0"/>
              <a:t>(</a:t>
            </a:r>
            <a:r>
              <a:rPr lang="nl-BE" sz="1200" dirty="0" err="1" smtClean="0"/>
              <a:t>Kikegawa</a:t>
            </a:r>
            <a:r>
              <a:rPr lang="nl-BE" sz="1200" dirty="0" smtClean="0"/>
              <a:t> et al., 2006)</a:t>
            </a:r>
            <a:endParaRPr lang="en-US" sz="1200" dirty="0"/>
          </a:p>
        </p:txBody>
      </p:sp>
      <p:pic>
        <p:nvPicPr>
          <p:cNvPr id="215043" name="Picture 3"/>
          <p:cNvPicPr>
            <a:picLocks noChangeAspect="1" noChangeArrowheads="1"/>
          </p:cNvPicPr>
          <p:nvPr/>
        </p:nvPicPr>
        <p:blipFill>
          <a:blip r:embed="rId2" cstate="print"/>
          <a:srcRect/>
          <a:stretch>
            <a:fillRect/>
          </a:stretch>
        </p:blipFill>
        <p:spPr bwMode="auto">
          <a:xfrm>
            <a:off x="1907704" y="1700808"/>
            <a:ext cx="5406230" cy="4808346"/>
          </a:xfrm>
          <a:prstGeom prst="rect">
            <a:avLst/>
          </a:prstGeom>
          <a:noFill/>
          <a:ln w="9525">
            <a:noFill/>
            <a:miter lim="800000"/>
            <a:headEnd/>
            <a:tailEnd/>
          </a:ln>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L'effet</a:t>
            </a:r>
            <a:r>
              <a:rPr lang="en-US" dirty="0" smtClean="0"/>
              <a:t> UHI: </a:t>
            </a:r>
            <a:r>
              <a:rPr lang="en-US" dirty="0" err="1" smtClean="0"/>
              <a:t>atténuation</a:t>
            </a:r>
            <a:endParaRPr lang="en-US" dirty="0"/>
          </a:p>
        </p:txBody>
      </p:sp>
      <p:sp>
        <p:nvSpPr>
          <p:cNvPr id="3" name="Content Placeholder 2"/>
          <p:cNvSpPr>
            <a:spLocks noGrp="1"/>
          </p:cNvSpPr>
          <p:nvPr>
            <p:ph idx="1"/>
          </p:nvPr>
        </p:nvSpPr>
        <p:spPr/>
        <p:txBody>
          <a:bodyPr>
            <a:normAutofit/>
          </a:bodyPr>
          <a:lstStyle/>
          <a:p>
            <a:pPr>
              <a:buNone/>
            </a:pPr>
            <a:r>
              <a:rPr lang="fr-FR" sz="2500" dirty="0" smtClean="0"/>
              <a:t>Des villes mieux conçues / plus vertes</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136</a:t>
            </a:fld>
            <a:endParaRPr lang="nl-BE"/>
          </a:p>
        </p:txBody>
      </p:sp>
      <p:sp>
        <p:nvSpPr>
          <p:cNvPr id="6" name="TextBox 5"/>
          <p:cNvSpPr txBox="1"/>
          <p:nvPr/>
        </p:nvSpPr>
        <p:spPr>
          <a:xfrm>
            <a:off x="0" y="6534835"/>
            <a:ext cx="2520280" cy="276999"/>
          </a:xfrm>
          <a:prstGeom prst="rect">
            <a:avLst/>
          </a:prstGeom>
          <a:noFill/>
        </p:spPr>
        <p:txBody>
          <a:bodyPr wrap="square" rtlCol="0">
            <a:spAutoFit/>
          </a:bodyPr>
          <a:lstStyle/>
          <a:p>
            <a:r>
              <a:rPr lang="nl-BE" sz="1200" dirty="0" smtClean="0"/>
              <a:t>(</a:t>
            </a:r>
            <a:r>
              <a:rPr lang="nl-BE" sz="1200" dirty="0" err="1" smtClean="0"/>
              <a:t>Kikegawa</a:t>
            </a:r>
            <a:r>
              <a:rPr lang="nl-BE" sz="1200" dirty="0" smtClean="0"/>
              <a:t> et al., 2006)</a:t>
            </a:r>
            <a:endParaRPr lang="en-US" sz="1200" dirty="0"/>
          </a:p>
        </p:txBody>
      </p:sp>
      <p:pic>
        <p:nvPicPr>
          <p:cNvPr id="215042" name="Picture 2"/>
          <p:cNvPicPr>
            <a:picLocks noChangeAspect="1" noChangeArrowheads="1"/>
          </p:cNvPicPr>
          <p:nvPr/>
        </p:nvPicPr>
        <p:blipFill>
          <a:blip r:embed="rId2" cstate="print"/>
          <a:srcRect/>
          <a:stretch>
            <a:fillRect/>
          </a:stretch>
        </p:blipFill>
        <p:spPr bwMode="auto">
          <a:xfrm>
            <a:off x="1619672" y="1772816"/>
            <a:ext cx="5940152" cy="4673560"/>
          </a:xfrm>
          <a:prstGeom prst="rect">
            <a:avLst/>
          </a:prstGeom>
          <a:noFill/>
          <a:ln w="9525">
            <a:noFill/>
            <a:miter lim="800000"/>
            <a:headEnd/>
            <a:tailEnd/>
          </a:ln>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Merci de </a:t>
            </a:r>
            <a:r>
              <a:rPr lang="en-US" dirty="0" err="1" smtClean="0"/>
              <a:t>votre</a:t>
            </a:r>
            <a:r>
              <a:rPr lang="en-US" dirty="0" smtClean="0"/>
              <a:t> attention</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137</a:t>
            </a:fld>
            <a:endParaRPr lang="nl-BE"/>
          </a:p>
        </p:txBody>
      </p:sp>
      <p:pic>
        <p:nvPicPr>
          <p:cNvPr id="216066" name="Picture 2" descr="Image result for city clouds"/>
          <p:cNvPicPr>
            <a:picLocks noGrp="1" noChangeAspect="1" noChangeArrowheads="1"/>
          </p:cNvPicPr>
          <p:nvPr>
            <p:ph idx="1"/>
          </p:nvPr>
        </p:nvPicPr>
        <p:blipFill>
          <a:blip r:embed="rId2" cstate="print"/>
          <a:srcRect/>
          <a:stretch>
            <a:fillRect/>
          </a:stretch>
        </p:blipFill>
        <p:spPr bwMode="auto">
          <a:xfrm>
            <a:off x="457200" y="1346994"/>
            <a:ext cx="8229600" cy="462915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Interactions </a:t>
            </a:r>
            <a:r>
              <a:rPr lang="en-US" dirty="0" err="1" smtClean="0"/>
              <a:t>terre-climat</a:t>
            </a:r>
            <a:endParaRPr lang="en-US" dirty="0"/>
          </a:p>
        </p:txBody>
      </p:sp>
      <p:sp>
        <p:nvSpPr>
          <p:cNvPr id="3" name="Content Placeholder 2"/>
          <p:cNvSpPr>
            <a:spLocks noGrp="1"/>
          </p:cNvSpPr>
          <p:nvPr>
            <p:ph idx="1"/>
          </p:nvPr>
        </p:nvSpPr>
        <p:spPr/>
        <p:txBody>
          <a:bodyPr/>
          <a:lstStyle/>
          <a:p>
            <a:pPr>
              <a:buNone/>
            </a:pPr>
            <a:r>
              <a:rPr lang="en-US" dirty="0" err="1" smtClean="0"/>
              <a:t>Bilan</a:t>
            </a:r>
            <a:r>
              <a:rPr lang="en-US" dirty="0" smtClean="0"/>
              <a:t> </a:t>
            </a:r>
            <a:r>
              <a:rPr lang="en-US" dirty="0" err="1" smtClean="0"/>
              <a:t>hydrique</a:t>
            </a:r>
            <a:r>
              <a:rPr lang="en-US" dirty="0" smtClean="0"/>
              <a:t> des </a:t>
            </a:r>
            <a:r>
              <a:rPr lang="en-US" dirty="0" err="1" smtClean="0"/>
              <a:t>terres</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14</a:t>
            </a:fld>
            <a:endParaRPr lang="nl-BE"/>
          </a:p>
        </p:txBody>
      </p:sp>
      <p:pic>
        <p:nvPicPr>
          <p:cNvPr id="5" name="Picture 2"/>
          <p:cNvPicPr>
            <a:picLocks noChangeAspect="1" noChangeArrowheads="1"/>
          </p:cNvPicPr>
          <p:nvPr/>
        </p:nvPicPr>
        <p:blipFill>
          <a:blip r:embed="rId3" cstate="print"/>
          <a:srcRect r="46033"/>
          <a:stretch>
            <a:fillRect/>
          </a:stretch>
        </p:blipFill>
        <p:spPr bwMode="auto">
          <a:xfrm>
            <a:off x="4234979" y="1916832"/>
            <a:ext cx="4909021" cy="4343400"/>
          </a:xfrm>
          <a:prstGeom prst="rect">
            <a:avLst/>
          </a:prstGeom>
          <a:noFill/>
          <a:ln w="9525">
            <a:noFill/>
            <a:miter lim="800000"/>
            <a:headEnd/>
            <a:tailEnd/>
          </a:ln>
        </p:spPr>
      </p:pic>
      <p:graphicFrame>
        <p:nvGraphicFramePr>
          <p:cNvPr id="6" name="Object 5"/>
          <p:cNvGraphicFramePr>
            <a:graphicFrameLocks noChangeAspect="1"/>
          </p:cNvGraphicFramePr>
          <p:nvPr/>
        </p:nvGraphicFramePr>
        <p:xfrm>
          <a:off x="395536" y="2420888"/>
          <a:ext cx="2870200" cy="863600"/>
        </p:xfrm>
        <a:graphic>
          <a:graphicData uri="http://schemas.openxmlformats.org/presentationml/2006/ole">
            <p:oleObj spid="_x0000_s2050" name="Vergelijking" r:id="rId4" imgW="1307880" imgH="393480" progId="">
              <p:embed/>
            </p:oleObj>
          </a:graphicData>
        </a:graphic>
      </p:graphicFrame>
      <p:sp>
        <p:nvSpPr>
          <p:cNvPr id="7" name="TextBox 6"/>
          <p:cNvSpPr txBox="1"/>
          <p:nvPr/>
        </p:nvSpPr>
        <p:spPr>
          <a:xfrm>
            <a:off x="179512" y="3789040"/>
            <a:ext cx="4074962" cy="2246769"/>
          </a:xfrm>
          <a:prstGeom prst="rect">
            <a:avLst/>
          </a:prstGeom>
          <a:noFill/>
        </p:spPr>
        <p:txBody>
          <a:bodyPr wrap="none" rtlCol="0">
            <a:spAutoFit/>
          </a:bodyPr>
          <a:lstStyle/>
          <a:p>
            <a:r>
              <a:rPr lang="en-GB" sz="2000" i="1" dirty="0" smtClean="0"/>
              <a:t>S</a:t>
            </a:r>
            <a:r>
              <a:rPr lang="en-GB" sz="2000" dirty="0" smtClean="0"/>
              <a:t>: </a:t>
            </a:r>
            <a:r>
              <a:rPr lang="fr-FR" sz="2000" dirty="0" smtClean="0"/>
              <a:t>Humidité du sol / stockage de l'eau</a:t>
            </a:r>
          </a:p>
          <a:p>
            <a:r>
              <a:rPr lang="fr-FR" sz="2000" dirty="0" smtClean="0"/>
              <a:t>(dans la couche considérée)</a:t>
            </a:r>
            <a:br>
              <a:rPr lang="fr-FR" sz="2000" dirty="0" smtClean="0"/>
            </a:br>
            <a:r>
              <a:rPr lang="en-GB" sz="2000" i="1" dirty="0" smtClean="0"/>
              <a:t>t</a:t>
            </a:r>
            <a:r>
              <a:rPr lang="en-GB" sz="2000" dirty="0" smtClean="0"/>
              <a:t>: temps </a:t>
            </a:r>
          </a:p>
          <a:p>
            <a:r>
              <a:rPr lang="en-GB" sz="2000" i="1" dirty="0" smtClean="0"/>
              <a:t>P</a:t>
            </a:r>
            <a:r>
              <a:rPr lang="en-GB" sz="2000" dirty="0" smtClean="0"/>
              <a:t>: </a:t>
            </a:r>
            <a:r>
              <a:rPr lang="en-GB" sz="2000" dirty="0" err="1" smtClean="0"/>
              <a:t>précipitation</a:t>
            </a:r>
            <a:endParaRPr lang="en-GB" sz="2000" dirty="0" smtClean="0"/>
          </a:p>
          <a:p>
            <a:r>
              <a:rPr lang="en-GB" sz="2000" i="1" dirty="0" smtClean="0"/>
              <a:t>E</a:t>
            </a:r>
            <a:r>
              <a:rPr lang="en-GB" sz="2000" dirty="0" smtClean="0"/>
              <a:t>: </a:t>
            </a:r>
            <a:r>
              <a:rPr lang="en-GB" sz="2000" dirty="0" err="1" smtClean="0"/>
              <a:t>évapotranspiration</a:t>
            </a:r>
            <a:endParaRPr lang="en-GB" sz="2000" dirty="0" smtClean="0"/>
          </a:p>
          <a:p>
            <a:r>
              <a:rPr lang="en-GB" sz="2000" i="1" dirty="0" smtClean="0"/>
              <a:t>R</a:t>
            </a:r>
            <a:r>
              <a:rPr lang="en-GB" sz="2000" i="1" baseline="-25000" dirty="0" smtClean="0"/>
              <a:t>s</a:t>
            </a:r>
            <a:r>
              <a:rPr lang="en-GB" sz="2000" dirty="0" smtClean="0"/>
              <a:t>: </a:t>
            </a:r>
            <a:r>
              <a:rPr lang="en-GB" sz="2000" dirty="0" err="1" smtClean="0"/>
              <a:t>ruissellement</a:t>
            </a:r>
            <a:r>
              <a:rPr lang="en-GB" sz="2000" dirty="0" smtClean="0"/>
              <a:t> de surface</a:t>
            </a:r>
          </a:p>
          <a:p>
            <a:r>
              <a:rPr lang="en-GB" sz="2000" i="1" dirty="0" err="1" smtClean="0"/>
              <a:t>R</a:t>
            </a:r>
            <a:r>
              <a:rPr lang="en-GB" sz="2000" i="1" baseline="-25000" dirty="0" err="1" smtClean="0"/>
              <a:t>g</a:t>
            </a:r>
            <a:r>
              <a:rPr lang="en-GB" sz="2000" dirty="0" smtClean="0"/>
              <a:t>: </a:t>
            </a:r>
            <a:r>
              <a:rPr lang="en-GB" sz="2000" dirty="0" err="1" smtClean="0"/>
              <a:t>écoulement</a:t>
            </a:r>
            <a:r>
              <a:rPr lang="en-GB" sz="2000" dirty="0" smtClean="0"/>
              <a:t> </a:t>
            </a:r>
            <a:r>
              <a:rPr lang="en-GB" sz="2000" dirty="0" err="1" smtClean="0"/>
              <a:t>souterrain</a:t>
            </a:r>
            <a:endParaRPr lang="en-GB" sz="2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Interactions </a:t>
            </a:r>
            <a:r>
              <a:rPr lang="en-US" dirty="0" err="1" smtClean="0"/>
              <a:t>terre-climat</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15</a:t>
            </a:fld>
            <a:endParaRPr lang="nl-BE"/>
          </a:p>
        </p:txBody>
      </p:sp>
      <p:pic>
        <p:nvPicPr>
          <p:cNvPr id="5" name="Picture 3"/>
          <p:cNvPicPr>
            <a:picLocks noChangeAspect="1" noChangeArrowheads="1"/>
          </p:cNvPicPr>
          <p:nvPr/>
        </p:nvPicPr>
        <p:blipFill>
          <a:blip r:embed="rId2" cstate="print"/>
          <a:srcRect/>
          <a:stretch>
            <a:fillRect/>
          </a:stretch>
        </p:blipFill>
        <p:spPr bwMode="auto">
          <a:xfrm>
            <a:off x="611560" y="1772816"/>
            <a:ext cx="8170618" cy="5041120"/>
          </a:xfrm>
          <a:prstGeom prst="rect">
            <a:avLst/>
          </a:prstGeom>
          <a:noFill/>
          <a:ln w="9525">
            <a:noFill/>
            <a:miter lim="800000"/>
            <a:headEnd/>
            <a:tailEnd/>
          </a:ln>
        </p:spPr>
      </p:pic>
      <p:sp>
        <p:nvSpPr>
          <p:cNvPr id="6" name="Rectangle 5"/>
          <p:cNvSpPr/>
          <p:nvPr/>
        </p:nvSpPr>
        <p:spPr>
          <a:xfrm>
            <a:off x="395536" y="1052736"/>
            <a:ext cx="8496944" cy="769441"/>
          </a:xfrm>
          <a:prstGeom prst="rect">
            <a:avLst/>
          </a:prstGeom>
        </p:spPr>
        <p:txBody>
          <a:bodyPr wrap="square">
            <a:spAutoFit/>
          </a:bodyPr>
          <a:lstStyle/>
          <a:p>
            <a:pPr algn="ctr"/>
            <a:r>
              <a:rPr lang="fr-FR" sz="2200" dirty="0" smtClean="0"/>
              <a:t>Magnitude des flux d'eau normalisée par rapport aux précipitations tombant sur terre</a:t>
            </a:r>
            <a:endParaRPr lang="en-US" sz="22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Interactions </a:t>
            </a:r>
            <a:r>
              <a:rPr lang="en-US" dirty="0" err="1" smtClean="0"/>
              <a:t>terre-climat</a:t>
            </a:r>
            <a:endParaRPr lang="en-US" dirty="0"/>
          </a:p>
        </p:txBody>
      </p:sp>
      <p:sp>
        <p:nvSpPr>
          <p:cNvPr id="3" name="Content Placeholder 2"/>
          <p:cNvSpPr>
            <a:spLocks noGrp="1"/>
          </p:cNvSpPr>
          <p:nvPr>
            <p:ph idx="1"/>
          </p:nvPr>
        </p:nvSpPr>
        <p:spPr/>
        <p:txBody>
          <a:bodyPr>
            <a:normAutofit/>
          </a:bodyPr>
          <a:lstStyle/>
          <a:p>
            <a:pPr>
              <a:buNone/>
            </a:pPr>
            <a:r>
              <a:rPr lang="fr-FR" sz="2000" dirty="0" smtClean="0"/>
              <a:t>Quelques observations:</a:t>
            </a:r>
          </a:p>
          <a:p>
            <a:r>
              <a:rPr lang="fr-FR" sz="2000" dirty="0" smtClean="0"/>
              <a:t>Presque toute l'eau évaporée des océans précipite à nouveau au-dessus des océans </a:t>
            </a:r>
            <a:r>
              <a:rPr lang="fr-FR" sz="2000" dirty="0" smtClean="0">
                <a:sym typeface="Wingdings" pitchFamily="2" charset="2"/>
              </a:rPr>
              <a:t></a:t>
            </a:r>
            <a:r>
              <a:rPr lang="fr-FR" sz="2000" dirty="0" smtClean="0"/>
              <a:t> Seulement une petite partie est transportée par la circulation atmosphérique vers la terre.</a:t>
            </a:r>
          </a:p>
          <a:p>
            <a:r>
              <a:rPr lang="fr-FR" sz="2000" dirty="0" smtClean="0"/>
              <a:t>Plus de la moitié des précipitations terrestres proviennent de l'évapotranspiration terrestre </a:t>
            </a:r>
            <a:r>
              <a:rPr lang="fr-FR" sz="2000" dirty="0" smtClean="0">
                <a:sym typeface="Wingdings" pitchFamily="2" charset="2"/>
              </a:rPr>
              <a:t></a:t>
            </a:r>
            <a:r>
              <a:rPr lang="fr-FR" sz="2000" dirty="0" smtClean="0"/>
              <a:t> Seulement 40% des précipitations tombant sur terre sont transportées des océans par la circulation atmosphérique.</a:t>
            </a:r>
            <a:endParaRPr lang="en-US" sz="20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16</a:t>
            </a:fld>
            <a:endParaRPr lang="nl-BE"/>
          </a:p>
        </p:txBody>
      </p:sp>
      <p:pic>
        <p:nvPicPr>
          <p:cNvPr id="5" name="Picture 3"/>
          <p:cNvPicPr>
            <a:picLocks noChangeAspect="1" noChangeArrowheads="1"/>
          </p:cNvPicPr>
          <p:nvPr/>
        </p:nvPicPr>
        <p:blipFill>
          <a:blip r:embed="rId2" cstate="print"/>
          <a:srcRect/>
          <a:stretch>
            <a:fillRect/>
          </a:stretch>
        </p:blipFill>
        <p:spPr bwMode="auto">
          <a:xfrm>
            <a:off x="1979712" y="3789040"/>
            <a:ext cx="4968552" cy="30655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860033" y="3512042"/>
            <a:ext cx="3851920" cy="3301334"/>
            <a:chOff x="6597675" y="1988840"/>
            <a:chExt cx="4464496" cy="3876998"/>
          </a:xfrm>
        </p:grpSpPr>
        <p:pic>
          <p:nvPicPr>
            <p:cNvPr id="8" name="Picture 7" descr="water_cycle.jpg"/>
            <p:cNvPicPr>
              <a:picLocks noChangeAspect="1"/>
            </p:cNvPicPr>
            <p:nvPr/>
          </p:nvPicPr>
          <p:blipFill>
            <a:blip r:embed="rId2" cstate="print"/>
            <a:stretch>
              <a:fillRect/>
            </a:stretch>
          </p:blipFill>
          <p:spPr>
            <a:xfrm>
              <a:off x="6597675" y="1988840"/>
              <a:ext cx="4464496" cy="3535152"/>
            </a:xfrm>
            <a:prstGeom prst="rect">
              <a:avLst/>
            </a:prstGeom>
          </p:spPr>
        </p:pic>
        <p:sp>
          <p:nvSpPr>
            <p:cNvPr id="9" name="TextBox 8"/>
            <p:cNvSpPr txBox="1"/>
            <p:nvPr/>
          </p:nvSpPr>
          <p:spPr>
            <a:xfrm>
              <a:off x="6597675" y="5540538"/>
              <a:ext cx="739532" cy="325300"/>
            </a:xfrm>
            <a:prstGeom prst="rect">
              <a:avLst/>
            </a:prstGeom>
            <a:noFill/>
          </p:spPr>
          <p:txBody>
            <a:bodyPr wrap="none" rtlCol="0">
              <a:spAutoFit/>
            </a:bodyPr>
            <a:lstStyle/>
            <a:p>
              <a:r>
                <a:rPr lang="en-GB" sz="1200" dirty="0" smtClean="0">
                  <a:solidFill>
                    <a:srgbClr val="1F407A"/>
                  </a:solidFill>
                </a:rPr>
                <a:t>(</a:t>
              </a:r>
              <a:r>
                <a:rPr lang="en-GB" sz="1200" dirty="0" smtClean="0"/>
                <a:t>NASA</a:t>
              </a:r>
              <a:r>
                <a:rPr lang="en-GB" sz="1200" dirty="0" smtClean="0">
                  <a:solidFill>
                    <a:srgbClr val="1F407A"/>
                  </a:solidFill>
                </a:rPr>
                <a:t>)</a:t>
              </a:r>
              <a:endParaRPr lang="en-GB" sz="1200" dirty="0">
                <a:solidFill>
                  <a:srgbClr val="1F407A"/>
                </a:solidFill>
              </a:endParaRPr>
            </a:p>
          </p:txBody>
        </p:sp>
      </p:grpSp>
      <p:sp>
        <p:nvSpPr>
          <p:cNvPr id="2" name="Title 1"/>
          <p:cNvSpPr>
            <a:spLocks noGrp="1"/>
          </p:cNvSpPr>
          <p:nvPr>
            <p:ph type="title"/>
          </p:nvPr>
        </p:nvSpPr>
        <p:spPr/>
        <p:txBody>
          <a:bodyPr/>
          <a:lstStyle/>
          <a:p>
            <a:r>
              <a:rPr lang="en-US" dirty="0" smtClean="0"/>
              <a:t>Interactions </a:t>
            </a:r>
            <a:r>
              <a:rPr lang="en-US" dirty="0" err="1" smtClean="0"/>
              <a:t>terre-climat</a:t>
            </a:r>
            <a:endParaRPr lang="en-US" dirty="0"/>
          </a:p>
        </p:txBody>
      </p:sp>
      <p:sp>
        <p:nvSpPr>
          <p:cNvPr id="3" name="Content Placeholder 2"/>
          <p:cNvSpPr>
            <a:spLocks noGrp="1"/>
          </p:cNvSpPr>
          <p:nvPr>
            <p:ph idx="1"/>
          </p:nvPr>
        </p:nvSpPr>
        <p:spPr>
          <a:xfrm>
            <a:off x="457200" y="1091877"/>
            <a:ext cx="8229600" cy="4929411"/>
          </a:xfrm>
        </p:spPr>
        <p:txBody>
          <a:bodyPr>
            <a:normAutofit/>
          </a:bodyPr>
          <a:lstStyle/>
          <a:p>
            <a:pPr>
              <a:buNone/>
            </a:pPr>
            <a:r>
              <a:rPr lang="fr-FR" sz="2200" dirty="0" smtClean="0"/>
              <a:t>Ainsi, le cycle hydrologique est beaucoup plus complexe que le suggère l'image gauche (océan </a:t>
            </a:r>
            <a:r>
              <a:rPr lang="fr-FR" sz="2200" dirty="0" smtClean="0">
                <a:sym typeface="Wingdings" pitchFamily="2" charset="2"/>
              </a:rPr>
              <a:t> </a:t>
            </a:r>
            <a:r>
              <a:rPr lang="fr-FR" sz="2200" dirty="0" smtClean="0"/>
              <a:t>la terre </a:t>
            </a:r>
            <a:r>
              <a:rPr lang="fr-FR" sz="2200" dirty="0" smtClean="0">
                <a:sym typeface="Wingdings" pitchFamily="2" charset="2"/>
              </a:rPr>
              <a:t></a:t>
            </a:r>
            <a:r>
              <a:rPr lang="fr-FR" sz="2200" dirty="0" smtClean="0"/>
              <a:t> ruissellement). Cf. l’image main droite:</a:t>
            </a:r>
          </a:p>
          <a:p>
            <a:r>
              <a:rPr lang="fr-FR" sz="2200" dirty="0" smtClean="0"/>
              <a:t>Il y a beaucoup de différents processus se produisant sur la terre</a:t>
            </a:r>
          </a:p>
          <a:p>
            <a:r>
              <a:rPr lang="fr-FR" sz="2200" dirty="0" smtClean="0"/>
              <a:t>Ils s'influencent tous</a:t>
            </a:r>
          </a:p>
          <a:p>
            <a:r>
              <a:rPr lang="fr-FR" sz="2200" dirty="0" smtClean="0"/>
              <a:t>Ensemble, ils déterminent le cycle de l'eau terrestre</a:t>
            </a:r>
            <a:endParaRPr lang="en-US"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17</a:t>
            </a:fld>
            <a:endParaRPr lang="nl-BE"/>
          </a:p>
        </p:txBody>
      </p:sp>
      <p:pic>
        <p:nvPicPr>
          <p:cNvPr id="5" name="Picture 4" descr="Diagram_of_the_Water_Cycle_WIKIPEDIA.jpg"/>
          <p:cNvPicPr>
            <a:picLocks noChangeAspect="1"/>
          </p:cNvPicPr>
          <p:nvPr/>
        </p:nvPicPr>
        <p:blipFill>
          <a:blip r:embed="rId3" cstate="print"/>
          <a:stretch>
            <a:fillRect/>
          </a:stretch>
        </p:blipFill>
        <p:spPr>
          <a:xfrm>
            <a:off x="323528" y="3512042"/>
            <a:ext cx="4262874" cy="2664296"/>
          </a:xfrm>
          <a:prstGeom prst="rect">
            <a:avLst/>
          </a:prstGeom>
        </p:spPr>
      </p:pic>
      <p:sp>
        <p:nvSpPr>
          <p:cNvPr id="6" name="TextBox 5"/>
          <p:cNvSpPr txBox="1"/>
          <p:nvPr/>
        </p:nvSpPr>
        <p:spPr>
          <a:xfrm>
            <a:off x="395536" y="6176337"/>
            <a:ext cx="1541576" cy="276999"/>
          </a:xfrm>
          <a:prstGeom prst="rect">
            <a:avLst/>
          </a:prstGeom>
          <a:noFill/>
        </p:spPr>
        <p:txBody>
          <a:bodyPr wrap="none" rtlCol="0">
            <a:spAutoFit/>
          </a:bodyPr>
          <a:lstStyle/>
          <a:p>
            <a:r>
              <a:rPr lang="en-GB" sz="1200" dirty="0" smtClean="0"/>
              <a:t>(Ehud Tal - Wikipedia)</a:t>
            </a:r>
            <a:endParaRPr lang="en-GB" sz="12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l="53967" r="-28"/>
          <a:stretch>
            <a:fillRect/>
          </a:stretch>
        </p:blipFill>
        <p:spPr bwMode="auto">
          <a:xfrm>
            <a:off x="4788024" y="1605880"/>
            <a:ext cx="4189794" cy="43434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Interactions </a:t>
            </a:r>
            <a:r>
              <a:rPr lang="en-US" dirty="0" err="1" smtClean="0"/>
              <a:t>terre-climat</a:t>
            </a:r>
            <a:endParaRPr lang="en-US" dirty="0"/>
          </a:p>
        </p:txBody>
      </p:sp>
      <p:sp>
        <p:nvSpPr>
          <p:cNvPr id="3" name="Content Placeholder 2"/>
          <p:cNvSpPr>
            <a:spLocks noGrp="1"/>
          </p:cNvSpPr>
          <p:nvPr>
            <p:ph idx="1"/>
          </p:nvPr>
        </p:nvSpPr>
        <p:spPr/>
        <p:txBody>
          <a:bodyPr/>
          <a:lstStyle/>
          <a:p>
            <a:pPr>
              <a:buNone/>
            </a:pPr>
            <a:r>
              <a:rPr lang="en-US" dirty="0" err="1" smtClean="0"/>
              <a:t>Bilan</a:t>
            </a:r>
            <a:r>
              <a:rPr lang="en-US" dirty="0" smtClean="0"/>
              <a:t> </a:t>
            </a:r>
            <a:r>
              <a:rPr lang="en-US" dirty="0" err="1" smtClean="0"/>
              <a:t>énergétique</a:t>
            </a:r>
            <a:r>
              <a:rPr lang="en-US" dirty="0" smtClean="0"/>
              <a:t> des </a:t>
            </a:r>
            <a:r>
              <a:rPr lang="en-US" dirty="0" err="1" smtClean="0"/>
              <a:t>terres</a:t>
            </a:r>
            <a:r>
              <a:rPr lang="en-US" dirty="0" smtClean="0"/>
              <a:t>:</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18</a:t>
            </a:fld>
            <a:endParaRPr lang="nl-BE"/>
          </a:p>
        </p:txBody>
      </p:sp>
      <p:graphicFrame>
        <p:nvGraphicFramePr>
          <p:cNvPr id="6" name="Object 5"/>
          <p:cNvGraphicFramePr>
            <a:graphicFrameLocks noChangeAspect="1"/>
          </p:cNvGraphicFramePr>
          <p:nvPr/>
        </p:nvGraphicFramePr>
        <p:xfrm>
          <a:off x="539552" y="2060848"/>
          <a:ext cx="3289300" cy="863600"/>
        </p:xfrm>
        <a:graphic>
          <a:graphicData uri="http://schemas.openxmlformats.org/presentationml/2006/ole">
            <p:oleObj spid="_x0000_s3074" name="Vergelijking" r:id="rId4" imgW="1498320" imgH="393480" progId="">
              <p:embed/>
            </p:oleObj>
          </a:graphicData>
        </a:graphic>
      </p:graphicFrame>
      <p:sp>
        <p:nvSpPr>
          <p:cNvPr id="7" name="TextBox 6"/>
          <p:cNvSpPr txBox="1"/>
          <p:nvPr/>
        </p:nvSpPr>
        <p:spPr>
          <a:xfrm>
            <a:off x="251520" y="3429000"/>
            <a:ext cx="3081677" cy="2246769"/>
          </a:xfrm>
          <a:prstGeom prst="rect">
            <a:avLst/>
          </a:prstGeom>
          <a:noFill/>
        </p:spPr>
        <p:txBody>
          <a:bodyPr wrap="none" rtlCol="0">
            <a:spAutoFit/>
          </a:bodyPr>
          <a:lstStyle/>
          <a:p>
            <a:r>
              <a:rPr lang="en-GB" sz="2000" i="1" dirty="0" smtClean="0"/>
              <a:t>H</a:t>
            </a:r>
            <a:r>
              <a:rPr lang="en-GB" sz="2000" dirty="0" smtClean="0"/>
              <a:t>: </a:t>
            </a:r>
            <a:r>
              <a:rPr lang="fr-FR" sz="2000" dirty="0" smtClean="0"/>
              <a:t>Stockage de chaleur </a:t>
            </a:r>
            <a:br>
              <a:rPr lang="fr-FR" sz="2000" dirty="0" smtClean="0"/>
            </a:br>
            <a:r>
              <a:rPr lang="fr-FR" sz="2000" dirty="0" smtClean="0"/>
              <a:t>(dans la couche considérée)</a:t>
            </a:r>
            <a:endParaRPr lang="en-GB" sz="2000" dirty="0" smtClean="0"/>
          </a:p>
          <a:p>
            <a:r>
              <a:rPr lang="en-GB" sz="2000" i="1" dirty="0" smtClean="0"/>
              <a:t>t</a:t>
            </a:r>
            <a:r>
              <a:rPr lang="en-GB" sz="2000" dirty="0" smtClean="0"/>
              <a:t>: temp</a:t>
            </a:r>
          </a:p>
          <a:p>
            <a:r>
              <a:rPr lang="en-GB" sz="2000" i="1" dirty="0" err="1" smtClean="0"/>
              <a:t>R</a:t>
            </a:r>
            <a:r>
              <a:rPr lang="en-GB" sz="2000" i="1" baseline="-25000" dirty="0" err="1" smtClean="0"/>
              <a:t>n</a:t>
            </a:r>
            <a:r>
              <a:rPr lang="en-GB" sz="2000" dirty="0" smtClean="0"/>
              <a:t>: </a:t>
            </a:r>
            <a:r>
              <a:rPr lang="en-GB" sz="2000" dirty="0" err="1" smtClean="0"/>
              <a:t>Rayonnement</a:t>
            </a:r>
            <a:r>
              <a:rPr lang="en-GB" sz="2000" dirty="0" smtClean="0"/>
              <a:t> net</a:t>
            </a:r>
          </a:p>
          <a:p>
            <a:r>
              <a:rPr lang="el-GR" sz="2000" i="1" dirty="0" smtClean="0"/>
              <a:t>λ</a:t>
            </a:r>
            <a:r>
              <a:rPr lang="en-GB" sz="2000" i="1" dirty="0" smtClean="0"/>
              <a:t>E</a:t>
            </a:r>
            <a:r>
              <a:rPr lang="en-GB" sz="2000" dirty="0" smtClean="0"/>
              <a:t>: Flux de </a:t>
            </a:r>
            <a:r>
              <a:rPr lang="en-GB" sz="2000" dirty="0" err="1" smtClean="0"/>
              <a:t>chaleur</a:t>
            </a:r>
            <a:r>
              <a:rPr lang="en-GB" sz="2000" dirty="0" smtClean="0"/>
              <a:t> </a:t>
            </a:r>
            <a:r>
              <a:rPr lang="en-GB" sz="2000" dirty="0" err="1" smtClean="0"/>
              <a:t>latente</a:t>
            </a:r>
            <a:endParaRPr lang="en-GB" sz="2000" dirty="0" smtClean="0"/>
          </a:p>
          <a:p>
            <a:r>
              <a:rPr lang="en-GB" sz="2000" dirty="0" smtClean="0"/>
              <a:t>SH: Flux de </a:t>
            </a:r>
            <a:r>
              <a:rPr lang="en-GB" sz="2000" dirty="0" err="1" smtClean="0"/>
              <a:t>chaleur</a:t>
            </a:r>
            <a:r>
              <a:rPr lang="en-GB" sz="2000" dirty="0" smtClean="0"/>
              <a:t> sensible</a:t>
            </a:r>
          </a:p>
          <a:p>
            <a:r>
              <a:rPr lang="en-GB" sz="2000" i="1" dirty="0" smtClean="0"/>
              <a:t>G</a:t>
            </a:r>
            <a:r>
              <a:rPr lang="en-GB" sz="2000" dirty="0" smtClean="0"/>
              <a:t>: </a:t>
            </a:r>
            <a:r>
              <a:rPr lang="fr-FR" sz="2000" dirty="0" smtClean="0"/>
              <a:t>Flux de chaleur au sol</a:t>
            </a:r>
            <a:endParaRPr lang="en-GB" sz="2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l="53967" r="-28"/>
          <a:stretch>
            <a:fillRect/>
          </a:stretch>
        </p:blipFill>
        <p:spPr bwMode="auto">
          <a:xfrm>
            <a:off x="4788024" y="1605880"/>
            <a:ext cx="4189794" cy="43434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Interactions </a:t>
            </a:r>
            <a:r>
              <a:rPr lang="en-US" dirty="0" err="1" smtClean="0"/>
              <a:t>terre-climat</a:t>
            </a:r>
            <a:endParaRPr lang="en-US" dirty="0"/>
          </a:p>
        </p:txBody>
      </p:sp>
      <p:sp>
        <p:nvSpPr>
          <p:cNvPr id="3" name="Content Placeholder 2"/>
          <p:cNvSpPr>
            <a:spLocks noGrp="1"/>
          </p:cNvSpPr>
          <p:nvPr>
            <p:ph idx="1"/>
          </p:nvPr>
        </p:nvSpPr>
        <p:spPr/>
        <p:txBody>
          <a:bodyPr/>
          <a:lstStyle/>
          <a:p>
            <a:pPr>
              <a:buNone/>
            </a:pPr>
            <a:r>
              <a:rPr lang="en-US" dirty="0" err="1" smtClean="0"/>
              <a:t>Bilan</a:t>
            </a:r>
            <a:r>
              <a:rPr lang="en-US" dirty="0" smtClean="0"/>
              <a:t> </a:t>
            </a:r>
            <a:r>
              <a:rPr lang="en-US" dirty="0" err="1" smtClean="0"/>
              <a:t>énergétique</a:t>
            </a:r>
            <a:r>
              <a:rPr lang="en-US" dirty="0" smtClean="0"/>
              <a:t> des </a:t>
            </a:r>
            <a:r>
              <a:rPr lang="en-US" dirty="0" err="1" smtClean="0"/>
              <a:t>terres</a:t>
            </a:r>
            <a:r>
              <a:rPr lang="en-US" dirty="0" smtClean="0"/>
              <a:t>:</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19</a:t>
            </a:fld>
            <a:endParaRPr lang="nl-BE"/>
          </a:p>
        </p:txBody>
      </p:sp>
      <p:graphicFrame>
        <p:nvGraphicFramePr>
          <p:cNvPr id="6" name="Object 5"/>
          <p:cNvGraphicFramePr>
            <a:graphicFrameLocks noChangeAspect="1"/>
          </p:cNvGraphicFramePr>
          <p:nvPr/>
        </p:nvGraphicFramePr>
        <p:xfrm>
          <a:off x="539552" y="2060848"/>
          <a:ext cx="3289300" cy="863600"/>
        </p:xfrm>
        <a:graphic>
          <a:graphicData uri="http://schemas.openxmlformats.org/presentationml/2006/ole">
            <p:oleObj spid="_x0000_s4098" name="Vergelijking" r:id="rId4" imgW="1498320" imgH="393480" progId="">
              <p:embed/>
            </p:oleObj>
          </a:graphicData>
        </a:graphic>
      </p:graphicFrame>
      <p:sp>
        <p:nvSpPr>
          <p:cNvPr id="9" name="TextBox 8"/>
          <p:cNvSpPr txBox="1"/>
          <p:nvPr/>
        </p:nvSpPr>
        <p:spPr>
          <a:xfrm>
            <a:off x="395536" y="3068960"/>
            <a:ext cx="4320480" cy="3816429"/>
          </a:xfrm>
          <a:prstGeom prst="rect">
            <a:avLst/>
          </a:prstGeom>
          <a:noFill/>
        </p:spPr>
        <p:txBody>
          <a:bodyPr wrap="square" rtlCol="0">
            <a:spAutoFit/>
          </a:bodyPr>
          <a:lstStyle/>
          <a:p>
            <a:r>
              <a:rPr lang="en-GB" sz="2200" dirty="0" err="1" smtClean="0"/>
              <a:t>Rn</a:t>
            </a:r>
            <a:r>
              <a:rPr lang="en-GB" sz="2200" dirty="0" smtClean="0"/>
              <a:t> = </a:t>
            </a:r>
            <a:r>
              <a:rPr lang="en-GB" sz="2200" dirty="0" err="1" smtClean="0"/>
              <a:t>Sw</a:t>
            </a:r>
            <a:r>
              <a:rPr lang="en-GB" sz="2200" baseline="-25000" dirty="0" err="1" smtClean="0"/>
              <a:t>in</a:t>
            </a:r>
            <a:r>
              <a:rPr lang="en-GB" sz="2200" dirty="0" err="1" smtClean="0"/>
              <a:t>-Sw</a:t>
            </a:r>
            <a:r>
              <a:rPr lang="en-GB" sz="2200" baseline="-25000" dirty="0" err="1" smtClean="0"/>
              <a:t>out</a:t>
            </a:r>
            <a:r>
              <a:rPr lang="en-GB" sz="2200" dirty="0" err="1" smtClean="0"/>
              <a:t>+Lw</a:t>
            </a:r>
            <a:r>
              <a:rPr lang="en-GB" sz="2200" baseline="-25000" dirty="0" err="1" smtClean="0"/>
              <a:t>in</a:t>
            </a:r>
            <a:r>
              <a:rPr lang="en-GB" sz="2200" dirty="0" err="1" smtClean="0"/>
              <a:t>-Lw</a:t>
            </a:r>
            <a:r>
              <a:rPr lang="en-GB" sz="2200" baseline="-25000" dirty="0" err="1" smtClean="0"/>
              <a:t>out</a:t>
            </a:r>
            <a:endParaRPr lang="en-GB" sz="2200" baseline="-25000" dirty="0" smtClean="0"/>
          </a:p>
          <a:p>
            <a:endParaRPr lang="en-US" sz="2200" dirty="0" smtClean="0"/>
          </a:p>
          <a:p>
            <a:r>
              <a:rPr lang="en-US" sz="2200" dirty="0" smtClean="0"/>
              <a:t>With: </a:t>
            </a:r>
          </a:p>
          <a:p>
            <a:pPr>
              <a:buFont typeface="Arial" pitchFamily="34" charset="0"/>
              <a:buChar char="•"/>
            </a:pPr>
            <a:r>
              <a:rPr lang="en-GB" sz="2200" dirty="0" err="1" smtClean="0"/>
              <a:t>Sw</a:t>
            </a:r>
            <a:r>
              <a:rPr lang="en-GB" sz="2200" dirty="0" smtClean="0"/>
              <a:t> = </a:t>
            </a:r>
            <a:r>
              <a:rPr lang="fr-FR" sz="2200" dirty="0" smtClean="0"/>
              <a:t>rayonnement à ondes courtes. In: énergie provenant du soleil.</a:t>
            </a:r>
            <a:endParaRPr lang="en-GB" sz="2200" dirty="0" smtClean="0"/>
          </a:p>
          <a:p>
            <a:pPr>
              <a:buFont typeface="Arial" pitchFamily="34" charset="0"/>
              <a:buChar char="•"/>
            </a:pPr>
            <a:r>
              <a:rPr lang="en-GB" sz="2200" dirty="0" err="1" smtClean="0"/>
              <a:t>Lw</a:t>
            </a:r>
            <a:r>
              <a:rPr lang="en-GB" sz="2200" dirty="0" smtClean="0"/>
              <a:t> = </a:t>
            </a:r>
            <a:r>
              <a:rPr lang="fr-FR" sz="2200" dirty="0" smtClean="0"/>
              <a:t>rayonnement à ondes longues. Out: énergie émise par la terre, l'atmosphère et les nuages</a:t>
            </a:r>
            <a:endParaRPr lang="en-GB" sz="2200" dirty="0" smtClean="0"/>
          </a:p>
          <a:p>
            <a:pPr>
              <a:buFont typeface="Arial" pitchFamily="34" charset="0"/>
              <a:buChar char="•"/>
            </a:pPr>
            <a:r>
              <a:rPr lang="en-GB" sz="2200" dirty="0" smtClean="0"/>
              <a:t> </a:t>
            </a:r>
            <a:r>
              <a:rPr lang="en-GB" sz="2200" dirty="0" err="1" smtClean="0"/>
              <a:t>Sw</a:t>
            </a:r>
            <a:r>
              <a:rPr lang="en-GB" sz="2200" baseline="-25000" dirty="0" err="1" smtClean="0"/>
              <a:t>out</a:t>
            </a:r>
            <a:r>
              <a:rPr lang="en-GB" sz="2200" dirty="0" smtClean="0"/>
              <a:t>/</a:t>
            </a:r>
            <a:r>
              <a:rPr lang="en-GB" sz="2200" dirty="0" err="1" smtClean="0"/>
              <a:t>Sw</a:t>
            </a:r>
            <a:r>
              <a:rPr lang="en-GB" sz="2200" baseline="-25000" dirty="0" err="1" smtClean="0"/>
              <a:t>in</a:t>
            </a:r>
            <a:r>
              <a:rPr lang="en-GB" sz="2200" dirty="0" smtClean="0"/>
              <a:t>=</a:t>
            </a:r>
            <a:r>
              <a:rPr lang="en-GB" sz="2200" dirty="0" err="1" smtClean="0"/>
              <a:t>albédo</a:t>
            </a:r>
            <a:endParaRPr lang="en-GB" sz="2200" dirty="0" smtClean="0"/>
          </a:p>
          <a:p>
            <a:pPr>
              <a:buFont typeface="Arial" pitchFamily="34" charset="0"/>
              <a:buChar char="•"/>
            </a:pPr>
            <a:endParaRPr lang="en-US" sz="22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0" descr="CIMG0435.JPG"/>
          <p:cNvPicPr>
            <a:picLocks noChangeAspect="1"/>
          </p:cNvPicPr>
          <p:nvPr/>
        </p:nvPicPr>
        <p:blipFill>
          <a:blip r:embed="rId2" cstate="print"/>
          <a:srcRect t="16929" b="8268"/>
          <a:stretch>
            <a:fillRect/>
          </a:stretch>
        </p:blipFill>
        <p:spPr>
          <a:xfrm>
            <a:off x="0" y="0"/>
            <a:ext cx="9178233" cy="6858000"/>
          </a:xfrm>
          <a:prstGeom prst="rect">
            <a:avLst/>
          </a:prstGeom>
        </p:spPr>
      </p:pic>
      <p:sp>
        <p:nvSpPr>
          <p:cNvPr id="4" name="Slide Number Placeholder 3"/>
          <p:cNvSpPr>
            <a:spLocks noGrp="1"/>
          </p:cNvSpPr>
          <p:nvPr>
            <p:ph type="sldNum" sz="quarter" idx="12"/>
          </p:nvPr>
        </p:nvSpPr>
        <p:spPr/>
        <p:txBody>
          <a:bodyPr/>
          <a:lstStyle/>
          <a:p>
            <a:fld id="{E5ABAE2D-7E9C-4FCE-AF4E-8A971EE13E7B}" type="slidenum">
              <a:rPr lang="nl-BE" smtClean="0"/>
              <a:pPr/>
              <a:t>2</a:t>
            </a:fld>
            <a:endParaRPr lang="nl-BE"/>
          </a:p>
        </p:txBody>
      </p:sp>
      <p:sp>
        <p:nvSpPr>
          <p:cNvPr id="6" name="Title 1"/>
          <p:cNvSpPr txBox="1">
            <a:spLocks/>
          </p:cNvSpPr>
          <p:nvPr/>
        </p:nvSpPr>
        <p:spPr>
          <a:xfrm>
            <a:off x="658382" y="2636912"/>
            <a:ext cx="7772400" cy="1800200"/>
          </a:xfrm>
          <a:prstGeom prst="rect">
            <a:avLst/>
          </a:prstGeom>
          <a:solidFill>
            <a:schemeClr val="bg1">
              <a:alpha val="50000"/>
            </a:schemeClr>
          </a:solidFill>
          <a:ln>
            <a:solidFill>
              <a:schemeClr val="bg1"/>
            </a:solidFill>
          </a:ln>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b="1" kern="1200">
                <a:solidFill>
                  <a:schemeClr val="tx1"/>
                </a:solidFill>
                <a:latin typeface="+mj-lt"/>
                <a:ea typeface="+mj-ea"/>
                <a:cs typeface="+mj-cs"/>
              </a:defRPr>
            </a:lvl1pPr>
          </a:lstStyle>
          <a:p>
            <a:r>
              <a:rPr lang="fr-FR" dirty="0" smtClean="0"/>
              <a:t>Partie 4: effet de l'utilisation des terres sur le climat et les conditions météorologiques</a:t>
            </a:r>
            <a:endParaRPr lang="fr-FR"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l="53967" r="-28"/>
          <a:stretch>
            <a:fillRect/>
          </a:stretch>
        </p:blipFill>
        <p:spPr bwMode="auto">
          <a:xfrm>
            <a:off x="4788024" y="1605880"/>
            <a:ext cx="4189794" cy="43434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Interactions </a:t>
            </a:r>
            <a:r>
              <a:rPr lang="en-US" dirty="0" err="1" smtClean="0"/>
              <a:t>terre-climat</a:t>
            </a:r>
            <a:endParaRPr lang="en-US" dirty="0"/>
          </a:p>
        </p:txBody>
      </p:sp>
      <p:sp>
        <p:nvSpPr>
          <p:cNvPr id="3" name="Content Placeholder 2"/>
          <p:cNvSpPr>
            <a:spLocks noGrp="1"/>
          </p:cNvSpPr>
          <p:nvPr>
            <p:ph idx="1"/>
          </p:nvPr>
        </p:nvSpPr>
        <p:spPr/>
        <p:txBody>
          <a:bodyPr/>
          <a:lstStyle/>
          <a:p>
            <a:pPr>
              <a:buNone/>
            </a:pPr>
            <a:r>
              <a:rPr lang="en-US" dirty="0" err="1" smtClean="0"/>
              <a:t>Bilan</a:t>
            </a:r>
            <a:r>
              <a:rPr lang="en-US" dirty="0" smtClean="0"/>
              <a:t> </a:t>
            </a:r>
            <a:r>
              <a:rPr lang="en-US" dirty="0" err="1" smtClean="0"/>
              <a:t>énergétique</a:t>
            </a:r>
            <a:r>
              <a:rPr lang="en-US" dirty="0" smtClean="0"/>
              <a:t> des </a:t>
            </a:r>
            <a:r>
              <a:rPr lang="en-US" dirty="0" err="1" smtClean="0"/>
              <a:t>terres</a:t>
            </a:r>
            <a:r>
              <a:rPr lang="en-US" dirty="0" smtClean="0"/>
              <a:t>:</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20</a:t>
            </a:fld>
            <a:endParaRPr lang="nl-BE"/>
          </a:p>
        </p:txBody>
      </p:sp>
      <p:graphicFrame>
        <p:nvGraphicFramePr>
          <p:cNvPr id="6" name="Object 5"/>
          <p:cNvGraphicFramePr>
            <a:graphicFrameLocks noChangeAspect="1"/>
          </p:cNvGraphicFramePr>
          <p:nvPr/>
        </p:nvGraphicFramePr>
        <p:xfrm>
          <a:off x="539552" y="2060848"/>
          <a:ext cx="3289300" cy="863600"/>
        </p:xfrm>
        <a:graphic>
          <a:graphicData uri="http://schemas.openxmlformats.org/presentationml/2006/ole">
            <p:oleObj spid="_x0000_s5122" name="Vergelijking" r:id="rId4" imgW="1498320" imgH="393480" progId="">
              <p:embed/>
            </p:oleObj>
          </a:graphicData>
        </a:graphic>
      </p:graphicFrame>
      <p:sp>
        <p:nvSpPr>
          <p:cNvPr id="9" name="TextBox 8"/>
          <p:cNvSpPr txBox="1"/>
          <p:nvPr/>
        </p:nvSpPr>
        <p:spPr>
          <a:xfrm>
            <a:off x="395536" y="3068960"/>
            <a:ext cx="4320480" cy="3816429"/>
          </a:xfrm>
          <a:prstGeom prst="rect">
            <a:avLst/>
          </a:prstGeom>
          <a:noFill/>
        </p:spPr>
        <p:txBody>
          <a:bodyPr wrap="square" rtlCol="0">
            <a:spAutoFit/>
          </a:bodyPr>
          <a:lstStyle/>
          <a:p>
            <a:pPr>
              <a:buFont typeface="Arial" pitchFamily="34" charset="0"/>
              <a:buChar char="•"/>
            </a:pPr>
            <a:r>
              <a:rPr lang="nl-BE" sz="2200" dirty="0" smtClean="0"/>
              <a:t> </a:t>
            </a:r>
            <a:r>
              <a:rPr lang="fr-FR" sz="2200" dirty="0" smtClean="0"/>
              <a:t>Le stockage de chaleur (</a:t>
            </a:r>
            <a:r>
              <a:rPr lang="fr-FR" sz="2200" dirty="0" err="1" smtClean="0"/>
              <a:t>dH</a:t>
            </a:r>
            <a:r>
              <a:rPr lang="fr-FR" sz="2200" dirty="0" smtClean="0"/>
              <a:t>/</a:t>
            </a:r>
            <a:r>
              <a:rPr lang="fr-FR" sz="2200" dirty="0" err="1" smtClean="0"/>
              <a:t>dt</a:t>
            </a:r>
            <a:r>
              <a:rPr lang="fr-FR" sz="2200" dirty="0" smtClean="0"/>
              <a:t>) est nul en considérant seulement l'interface</a:t>
            </a:r>
            <a:endParaRPr lang="en-GB" sz="2200" dirty="0" smtClean="0"/>
          </a:p>
          <a:p>
            <a:pPr>
              <a:buFont typeface="Arial" pitchFamily="34" charset="0"/>
              <a:buChar char="•"/>
            </a:pPr>
            <a:r>
              <a:rPr lang="en-GB" sz="2200" dirty="0" smtClean="0"/>
              <a:t> </a:t>
            </a:r>
            <a:r>
              <a:rPr lang="en-GB" sz="2200" dirty="0" err="1" smtClean="0"/>
              <a:t>Aussi</a:t>
            </a:r>
            <a:r>
              <a:rPr lang="en-GB" sz="2200" dirty="0" smtClean="0"/>
              <a:t> G </a:t>
            </a:r>
            <a:r>
              <a:rPr lang="en-GB" sz="2200" dirty="0" err="1" smtClean="0"/>
              <a:t>est</a:t>
            </a:r>
            <a:r>
              <a:rPr lang="en-GB" sz="2200" dirty="0" smtClean="0"/>
              <a:t> </a:t>
            </a:r>
            <a:r>
              <a:rPr lang="en-GB" sz="2200" dirty="0" err="1" smtClean="0"/>
              <a:t>généralement</a:t>
            </a:r>
            <a:r>
              <a:rPr lang="en-GB" sz="2200" dirty="0" smtClean="0"/>
              <a:t> petit </a:t>
            </a:r>
            <a:br>
              <a:rPr lang="en-GB" sz="2200" dirty="0" smtClean="0"/>
            </a:br>
            <a:r>
              <a:rPr lang="en-GB" sz="2200" dirty="0" err="1" smtClean="0"/>
              <a:t>Ça</a:t>
            </a:r>
            <a:r>
              <a:rPr lang="en-GB" sz="2200" dirty="0" smtClean="0"/>
              <a:t> </a:t>
            </a:r>
            <a:r>
              <a:rPr lang="en-GB" sz="2200" dirty="0" err="1" smtClean="0"/>
              <a:t>signifie</a:t>
            </a:r>
            <a:r>
              <a:rPr lang="en-GB" sz="2200" dirty="0" smtClean="0"/>
              <a:t>:</a:t>
            </a:r>
            <a:endParaRPr lang="en-GB" sz="2200" dirty="0" smtClean="0">
              <a:sym typeface="Wingdings" pitchFamily="2" charset="2"/>
            </a:endParaRPr>
          </a:p>
          <a:p>
            <a:r>
              <a:rPr lang="en-GB" sz="2200" dirty="0" smtClean="0">
                <a:sym typeface="Wingdings" pitchFamily="2" charset="2"/>
              </a:rPr>
              <a:t>	</a:t>
            </a:r>
            <a:r>
              <a:rPr lang="en-GB" sz="2200" dirty="0" err="1" smtClean="0">
                <a:sym typeface="Wingdings" pitchFamily="2" charset="2"/>
              </a:rPr>
              <a:t>Rn</a:t>
            </a:r>
            <a:r>
              <a:rPr lang="en-GB" sz="2200" dirty="0" smtClean="0">
                <a:sym typeface="Wingdings" pitchFamily="2" charset="2"/>
              </a:rPr>
              <a:t> ≈ </a:t>
            </a:r>
            <a:r>
              <a:rPr lang="el-GR" sz="2200" dirty="0" smtClean="0">
                <a:sym typeface="Wingdings" pitchFamily="2" charset="2"/>
              </a:rPr>
              <a:t>λ</a:t>
            </a:r>
            <a:r>
              <a:rPr lang="nl-BE" sz="2200" dirty="0" smtClean="0">
                <a:sym typeface="Wingdings" pitchFamily="2" charset="2"/>
              </a:rPr>
              <a:t>E + SH</a:t>
            </a:r>
            <a:r>
              <a:rPr lang="en-GB" sz="2200" dirty="0" smtClean="0">
                <a:sym typeface="Wingdings" pitchFamily="2" charset="2"/>
              </a:rPr>
              <a:t> </a:t>
            </a:r>
          </a:p>
          <a:p>
            <a:r>
              <a:rPr lang="en-GB" sz="2200" dirty="0" smtClean="0">
                <a:sym typeface="Wingdings" pitchFamily="2" charset="2"/>
              </a:rPr>
              <a:t> </a:t>
            </a:r>
            <a:r>
              <a:rPr lang="fr-FR" sz="2200" dirty="0" smtClean="0"/>
              <a:t>Le rayonnement net arrivant à la surface est divisé en 2 flux: LHF (énergie utilisée pour évaporer l'eau) et SHF (réchauffement de l'atmosphère par la turbulence)</a:t>
            </a:r>
            <a:endParaRPr lang="en-US" sz="22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l="53967" r="-28"/>
          <a:stretch>
            <a:fillRect/>
          </a:stretch>
        </p:blipFill>
        <p:spPr bwMode="auto">
          <a:xfrm>
            <a:off x="4788024" y="1605880"/>
            <a:ext cx="4189794" cy="434340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Interactions </a:t>
            </a:r>
            <a:r>
              <a:rPr lang="en-US" dirty="0" err="1" smtClean="0"/>
              <a:t>terre-climat</a:t>
            </a:r>
            <a:endParaRPr lang="en-US" dirty="0"/>
          </a:p>
        </p:txBody>
      </p:sp>
      <p:sp>
        <p:nvSpPr>
          <p:cNvPr id="3" name="Content Placeholder 2"/>
          <p:cNvSpPr>
            <a:spLocks noGrp="1"/>
          </p:cNvSpPr>
          <p:nvPr>
            <p:ph idx="1"/>
          </p:nvPr>
        </p:nvSpPr>
        <p:spPr/>
        <p:txBody>
          <a:bodyPr/>
          <a:lstStyle/>
          <a:p>
            <a:pPr>
              <a:buNone/>
            </a:pPr>
            <a:r>
              <a:rPr lang="en-US" dirty="0" err="1" smtClean="0"/>
              <a:t>Bilan</a:t>
            </a:r>
            <a:r>
              <a:rPr lang="en-US" dirty="0" smtClean="0"/>
              <a:t> </a:t>
            </a:r>
            <a:r>
              <a:rPr lang="en-US" dirty="0" err="1" smtClean="0"/>
              <a:t>énergétique</a:t>
            </a:r>
            <a:r>
              <a:rPr lang="en-US" dirty="0" smtClean="0"/>
              <a:t> des </a:t>
            </a:r>
            <a:r>
              <a:rPr lang="en-US" dirty="0" err="1" smtClean="0"/>
              <a:t>terres</a:t>
            </a:r>
            <a:r>
              <a:rPr lang="en-US" dirty="0" smtClean="0"/>
              <a:t>:</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21</a:t>
            </a:fld>
            <a:endParaRPr lang="nl-BE"/>
          </a:p>
        </p:txBody>
      </p:sp>
      <p:graphicFrame>
        <p:nvGraphicFramePr>
          <p:cNvPr id="6" name="Object 5"/>
          <p:cNvGraphicFramePr>
            <a:graphicFrameLocks noChangeAspect="1"/>
          </p:cNvGraphicFramePr>
          <p:nvPr/>
        </p:nvGraphicFramePr>
        <p:xfrm>
          <a:off x="539552" y="2060848"/>
          <a:ext cx="3289300" cy="863600"/>
        </p:xfrm>
        <a:graphic>
          <a:graphicData uri="http://schemas.openxmlformats.org/presentationml/2006/ole">
            <p:oleObj spid="_x0000_s6146" name="Vergelijking" r:id="rId4" imgW="1498320" imgH="393480" progId="">
              <p:embed/>
            </p:oleObj>
          </a:graphicData>
        </a:graphic>
      </p:graphicFrame>
      <p:sp>
        <p:nvSpPr>
          <p:cNvPr id="9" name="TextBox 8"/>
          <p:cNvSpPr txBox="1"/>
          <p:nvPr/>
        </p:nvSpPr>
        <p:spPr>
          <a:xfrm>
            <a:off x="395536" y="3068960"/>
            <a:ext cx="4320480" cy="2646878"/>
          </a:xfrm>
          <a:prstGeom prst="rect">
            <a:avLst/>
          </a:prstGeom>
          <a:noFill/>
        </p:spPr>
        <p:txBody>
          <a:bodyPr wrap="square" rtlCol="0">
            <a:spAutoFit/>
          </a:bodyPr>
          <a:lstStyle/>
          <a:p>
            <a:pPr>
              <a:buFont typeface="Arial" pitchFamily="34" charset="0"/>
              <a:buChar char="•"/>
              <a:defRPr/>
            </a:pPr>
            <a:r>
              <a:rPr lang="nl-BE" sz="2200" dirty="0" smtClean="0"/>
              <a:t> </a:t>
            </a:r>
            <a:r>
              <a:rPr lang="fr-FR" sz="2200" dirty="0" smtClean="0"/>
              <a:t>La chaleur latente de vaporisation </a:t>
            </a:r>
            <a:r>
              <a:rPr lang="el-GR" sz="2400" dirty="0" smtClean="0"/>
              <a:t>λ</a:t>
            </a:r>
            <a:r>
              <a:rPr lang="nl-BE" sz="2400" dirty="0" smtClean="0"/>
              <a:t>:  ~2450 J g</a:t>
            </a:r>
            <a:r>
              <a:rPr lang="nl-BE" sz="2400" baseline="30000" dirty="0" smtClean="0"/>
              <a:t>-1</a:t>
            </a:r>
            <a:r>
              <a:rPr lang="nl-BE" sz="2400" dirty="0" smtClean="0"/>
              <a:t> (à 20°C)</a:t>
            </a:r>
            <a:endParaRPr lang="en-GB" sz="2400" dirty="0" smtClean="0"/>
          </a:p>
          <a:p>
            <a:pPr>
              <a:defRPr/>
            </a:pPr>
            <a:r>
              <a:rPr lang="en-GB" sz="2400" dirty="0" smtClean="0">
                <a:sym typeface="Wingdings" pitchFamily="2" charset="2"/>
              </a:rPr>
              <a:t> </a:t>
            </a:r>
            <a:r>
              <a:rPr lang="fr-FR" sz="2400" dirty="0" smtClean="0"/>
              <a:t>quantité d'énergie nécessaire pour transformer 1 g d'eau de la phase liquide à la phase gazeuse.</a:t>
            </a:r>
          </a:p>
          <a:p>
            <a:pPr>
              <a:defRPr/>
            </a:pPr>
            <a:r>
              <a:rPr lang="fr-FR" sz="2400" dirty="0" smtClean="0">
                <a:sym typeface="Wingdings" pitchFamily="2" charset="2"/>
              </a:rPr>
              <a:t></a:t>
            </a:r>
            <a:r>
              <a:rPr lang="fr-FR" sz="2400" dirty="0" smtClean="0"/>
              <a:t> l'évapotranspiration consomme beaucoup d'énergie</a:t>
            </a:r>
            <a:endParaRPr lang="en-US" sz="22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Interactions </a:t>
            </a:r>
            <a:r>
              <a:rPr lang="en-US" dirty="0" err="1" smtClean="0"/>
              <a:t>terre-climat</a:t>
            </a:r>
            <a:endParaRPr lang="en-US" dirty="0"/>
          </a:p>
        </p:txBody>
      </p:sp>
      <p:sp>
        <p:nvSpPr>
          <p:cNvPr id="3" name="Content Placeholder 2"/>
          <p:cNvSpPr>
            <a:spLocks noGrp="1"/>
          </p:cNvSpPr>
          <p:nvPr>
            <p:ph idx="1"/>
          </p:nvPr>
        </p:nvSpPr>
        <p:spPr/>
        <p:txBody>
          <a:bodyPr>
            <a:normAutofit/>
          </a:bodyPr>
          <a:lstStyle/>
          <a:p>
            <a:pPr>
              <a:buNone/>
            </a:pPr>
            <a:r>
              <a:rPr lang="fr-FR" sz="2500" dirty="0" smtClean="0"/>
              <a:t>Le bilan énergétique et hydrique des terres:</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22</a:t>
            </a:fld>
            <a:endParaRPr lang="nl-BE"/>
          </a:p>
        </p:txBody>
      </p:sp>
      <p:pic>
        <p:nvPicPr>
          <p:cNvPr id="13" name="Picture 2"/>
          <p:cNvPicPr>
            <a:picLocks noChangeAspect="1" noChangeArrowheads="1"/>
          </p:cNvPicPr>
          <p:nvPr/>
        </p:nvPicPr>
        <p:blipFill>
          <a:blip r:embed="rId2" cstate="print"/>
          <a:srcRect l="-3039" r="-28"/>
          <a:stretch>
            <a:fillRect/>
          </a:stretch>
        </p:blipFill>
        <p:spPr bwMode="auto">
          <a:xfrm>
            <a:off x="0" y="1772816"/>
            <a:ext cx="8604448" cy="3986337"/>
          </a:xfrm>
          <a:prstGeom prst="rect">
            <a:avLst/>
          </a:prstGeom>
          <a:noFill/>
          <a:ln w="9525">
            <a:noFill/>
            <a:miter lim="800000"/>
            <a:headEnd/>
            <a:tailEnd/>
          </a:ln>
        </p:spPr>
      </p:pic>
      <p:grpSp>
        <p:nvGrpSpPr>
          <p:cNvPr id="14" name="Group 13"/>
          <p:cNvGrpSpPr/>
          <p:nvPr/>
        </p:nvGrpSpPr>
        <p:grpSpPr>
          <a:xfrm>
            <a:off x="1259632" y="4509120"/>
            <a:ext cx="6408712" cy="2115852"/>
            <a:chOff x="2781251" y="4553508"/>
            <a:chExt cx="6408712" cy="2115852"/>
          </a:xfrm>
        </p:grpSpPr>
        <p:sp>
          <p:nvSpPr>
            <p:cNvPr id="15" name="Oval 14"/>
            <p:cNvSpPr/>
            <p:nvPr/>
          </p:nvSpPr>
          <p:spPr>
            <a:xfrm>
              <a:off x="2781251" y="4553508"/>
              <a:ext cx="288032" cy="360040"/>
            </a:xfrm>
            <a:prstGeom prst="ellipse">
              <a:avLst/>
            </a:prstGeom>
            <a:noFill/>
            <a:ln w="50800">
              <a:solidFill>
                <a:srgbClr val="A832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8685907" y="4553508"/>
              <a:ext cx="504056" cy="387660"/>
            </a:xfrm>
            <a:prstGeom prst="ellipse">
              <a:avLst/>
            </a:prstGeom>
            <a:noFill/>
            <a:ln w="50800">
              <a:solidFill>
                <a:srgbClr val="A832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7" name="Group 20"/>
            <p:cNvGrpSpPr/>
            <p:nvPr/>
          </p:nvGrpSpPr>
          <p:grpSpPr>
            <a:xfrm>
              <a:off x="3141291" y="5057564"/>
              <a:ext cx="5760640" cy="1611796"/>
              <a:chOff x="3141291" y="5057564"/>
              <a:chExt cx="5760640" cy="1611796"/>
            </a:xfrm>
          </p:grpSpPr>
          <p:cxnSp>
            <p:nvCxnSpPr>
              <p:cNvPr id="18" name="Straight Arrow Connector 17"/>
              <p:cNvCxnSpPr/>
              <p:nvPr/>
            </p:nvCxnSpPr>
            <p:spPr>
              <a:xfrm flipV="1">
                <a:off x="8037835" y="5057564"/>
                <a:ext cx="864096" cy="1210376"/>
              </a:xfrm>
              <a:prstGeom prst="straightConnector1">
                <a:avLst/>
              </a:prstGeom>
              <a:ln w="50800" cap="sq">
                <a:solidFill>
                  <a:srgbClr val="A8322D"/>
                </a:solidFill>
                <a:round/>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3141291" y="5098350"/>
                <a:ext cx="1008112" cy="1210376"/>
              </a:xfrm>
              <a:prstGeom prst="straightConnector1">
                <a:avLst/>
              </a:prstGeom>
              <a:ln w="50800" cap="sq">
                <a:solidFill>
                  <a:srgbClr val="A8322D"/>
                </a:solidFill>
                <a:roun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005387" y="6300028"/>
                <a:ext cx="4032448" cy="369332"/>
              </a:xfrm>
              <a:prstGeom prst="rect">
                <a:avLst/>
              </a:prstGeom>
              <a:noFill/>
            </p:spPr>
            <p:txBody>
              <a:bodyPr wrap="square" rtlCol="0">
                <a:spAutoFit/>
              </a:bodyPr>
              <a:lstStyle/>
              <a:p>
                <a:pPr algn="ctr"/>
                <a:r>
                  <a:rPr lang="en-GB" b="1" dirty="0" err="1" smtClean="0">
                    <a:solidFill>
                      <a:srgbClr val="A8322D"/>
                    </a:solidFill>
                  </a:rPr>
                  <a:t>Ils</a:t>
                </a:r>
                <a:r>
                  <a:rPr lang="en-GB" b="1" dirty="0" smtClean="0">
                    <a:solidFill>
                      <a:srgbClr val="A8322D"/>
                    </a:solidFill>
                  </a:rPr>
                  <a:t> </a:t>
                </a:r>
                <a:r>
                  <a:rPr lang="en-GB" b="1" dirty="0" err="1" smtClean="0">
                    <a:solidFill>
                      <a:srgbClr val="A8322D"/>
                    </a:solidFill>
                  </a:rPr>
                  <a:t>sont</a:t>
                </a:r>
                <a:r>
                  <a:rPr lang="en-GB" b="1" dirty="0" smtClean="0">
                    <a:solidFill>
                      <a:srgbClr val="A8322D"/>
                    </a:solidFill>
                  </a:rPr>
                  <a:t> </a:t>
                </a:r>
                <a:r>
                  <a:rPr lang="en-GB" b="1" dirty="0" err="1" smtClean="0">
                    <a:solidFill>
                      <a:srgbClr val="A8322D"/>
                    </a:solidFill>
                  </a:rPr>
                  <a:t>fortement</a:t>
                </a:r>
                <a:r>
                  <a:rPr lang="en-GB" b="1" dirty="0" smtClean="0">
                    <a:solidFill>
                      <a:srgbClr val="A8322D"/>
                    </a:solidFill>
                  </a:rPr>
                  <a:t> </a:t>
                </a:r>
                <a:r>
                  <a:rPr lang="en-GB" b="1" dirty="0" err="1" smtClean="0">
                    <a:solidFill>
                      <a:srgbClr val="A8322D"/>
                    </a:solidFill>
                  </a:rPr>
                  <a:t>liés</a:t>
                </a:r>
                <a:r>
                  <a:rPr lang="en-GB" b="1" dirty="0" smtClean="0">
                    <a:solidFill>
                      <a:srgbClr val="A8322D"/>
                    </a:solidFill>
                  </a:rPr>
                  <a:t>!</a:t>
                </a:r>
                <a:endParaRPr lang="en-GB" b="1" dirty="0">
                  <a:solidFill>
                    <a:srgbClr val="A8322D"/>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Interactions </a:t>
            </a:r>
            <a:r>
              <a:rPr lang="en-US" dirty="0" err="1" smtClean="0"/>
              <a:t>terre-climat</a:t>
            </a:r>
            <a:endParaRPr lang="en-US" dirty="0"/>
          </a:p>
        </p:txBody>
      </p:sp>
      <p:sp>
        <p:nvSpPr>
          <p:cNvPr id="3" name="Content Placeholder 2"/>
          <p:cNvSpPr>
            <a:spLocks noGrp="1"/>
          </p:cNvSpPr>
          <p:nvPr>
            <p:ph idx="1"/>
          </p:nvPr>
        </p:nvSpPr>
        <p:spPr/>
        <p:txBody>
          <a:bodyPr>
            <a:normAutofit/>
          </a:bodyPr>
          <a:lstStyle/>
          <a:p>
            <a:pPr>
              <a:buNone/>
            </a:pPr>
            <a:r>
              <a:rPr lang="fr-FR" sz="2200" dirty="0" smtClean="0"/>
              <a:t>Le bilan énergétique et hydrique des terres:</a:t>
            </a:r>
          </a:p>
          <a:p>
            <a:pPr>
              <a:buNone/>
            </a:pPr>
            <a:r>
              <a:rPr lang="fr-FR" sz="2200" dirty="0" smtClean="0">
                <a:sym typeface="Wingdings" pitchFamily="2" charset="2"/>
              </a:rPr>
              <a:t></a:t>
            </a:r>
            <a:r>
              <a:rPr lang="fr-FR" sz="2200" dirty="0" smtClean="0"/>
              <a:t> La quantité d'énergie qui atteint la surface et qui est transmise au flux de chaleur latente détermine la quantité d'eau qui est </a:t>
            </a:r>
            <a:r>
              <a:rPr lang="fr-FR" sz="2200" dirty="0" err="1" smtClean="0"/>
              <a:t>évapotranspirée</a:t>
            </a:r>
            <a:r>
              <a:rPr lang="fr-FR" sz="2200" dirty="0" smtClean="0"/>
              <a:t> dans l'atmosphère</a:t>
            </a:r>
            <a:endParaRPr lang="en-US"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23</a:t>
            </a:fld>
            <a:endParaRPr lang="nl-BE"/>
          </a:p>
        </p:txBody>
      </p:sp>
      <p:pic>
        <p:nvPicPr>
          <p:cNvPr id="13" name="Picture 2"/>
          <p:cNvPicPr>
            <a:picLocks noChangeAspect="1" noChangeArrowheads="1"/>
          </p:cNvPicPr>
          <p:nvPr/>
        </p:nvPicPr>
        <p:blipFill>
          <a:blip r:embed="rId2" cstate="print"/>
          <a:srcRect l="-3039" r="-28"/>
          <a:stretch>
            <a:fillRect/>
          </a:stretch>
        </p:blipFill>
        <p:spPr bwMode="auto">
          <a:xfrm>
            <a:off x="179512" y="2852936"/>
            <a:ext cx="8604448" cy="3986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srcRect/>
          <a:stretch>
            <a:fillRect/>
          </a:stretch>
        </p:blipFill>
        <p:spPr bwMode="auto">
          <a:xfrm>
            <a:off x="1037134" y="3375060"/>
            <a:ext cx="7135266" cy="3438316"/>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Interactions </a:t>
            </a:r>
            <a:r>
              <a:rPr lang="en-US" dirty="0" err="1" smtClean="0"/>
              <a:t>terre-climat</a:t>
            </a:r>
            <a:endParaRPr lang="en-US" dirty="0"/>
          </a:p>
        </p:txBody>
      </p:sp>
      <p:sp>
        <p:nvSpPr>
          <p:cNvPr id="3" name="Content Placeholder 2"/>
          <p:cNvSpPr>
            <a:spLocks noGrp="1"/>
          </p:cNvSpPr>
          <p:nvPr>
            <p:ph idx="1"/>
          </p:nvPr>
        </p:nvSpPr>
        <p:spPr>
          <a:xfrm>
            <a:off x="457200" y="1124744"/>
            <a:ext cx="8229600" cy="4929411"/>
          </a:xfrm>
        </p:spPr>
        <p:txBody>
          <a:bodyPr>
            <a:normAutofit/>
          </a:bodyPr>
          <a:lstStyle/>
          <a:p>
            <a:pPr>
              <a:buNone/>
            </a:pPr>
            <a:r>
              <a:rPr lang="fr-FR" sz="1800" dirty="0" smtClean="0"/>
              <a:t>Quelques chiffres:</a:t>
            </a:r>
          </a:p>
          <a:p>
            <a:r>
              <a:rPr lang="fr-FR" sz="1800" dirty="0" smtClean="0"/>
              <a:t>60% des précipitations tombant sur terre sont de nouveau </a:t>
            </a:r>
            <a:r>
              <a:rPr lang="fr-FR" sz="1800" dirty="0" err="1" smtClean="0"/>
              <a:t>évapotranspirées</a:t>
            </a:r>
            <a:r>
              <a:rPr lang="fr-FR" sz="1800" dirty="0" smtClean="0"/>
              <a:t> de la surface de la terre</a:t>
            </a:r>
          </a:p>
          <a:p>
            <a:r>
              <a:rPr lang="fr-FR" sz="1800" dirty="0" smtClean="0"/>
              <a:t>Habituellement, la moitié de la radiation nette disponible à la surface est utilisée pour l'évapotranspiration</a:t>
            </a:r>
          </a:p>
          <a:p>
            <a:r>
              <a:rPr lang="fr-FR" sz="1800" dirty="0" smtClean="0"/>
              <a:t>L'albédo de la surface, il varie entre 0 (tout SW</a:t>
            </a:r>
            <a:r>
              <a:rPr lang="fr-FR" sz="1800" baseline="-25000" dirty="0" smtClean="0"/>
              <a:t>in</a:t>
            </a:r>
            <a:r>
              <a:rPr lang="fr-FR" sz="1800" dirty="0" smtClean="0"/>
              <a:t> est absorbé) et 1 (tout SW</a:t>
            </a:r>
            <a:r>
              <a:rPr lang="fr-FR" sz="1800" baseline="-25000" dirty="0" smtClean="0"/>
              <a:t>in</a:t>
            </a:r>
            <a:r>
              <a:rPr lang="fr-FR" sz="1800" dirty="0" smtClean="0"/>
              <a:t> est réfléchi)</a:t>
            </a:r>
            <a:endParaRPr lang="en-US" sz="18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24</a:t>
            </a:fld>
            <a:endParaRPr lang="nl-BE"/>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Interactions</a:t>
            </a:r>
            <a:r>
              <a:rPr lang="nl-BE" dirty="0" smtClean="0"/>
              <a:t> </a:t>
            </a:r>
            <a:r>
              <a:rPr lang="nl-BE" dirty="0" err="1" smtClean="0"/>
              <a:t>terre-climat</a:t>
            </a:r>
            <a:endParaRPr lang="en-US" dirty="0"/>
          </a:p>
        </p:txBody>
      </p:sp>
      <p:sp>
        <p:nvSpPr>
          <p:cNvPr id="3" name="Content Placeholder 2"/>
          <p:cNvSpPr>
            <a:spLocks noGrp="1"/>
          </p:cNvSpPr>
          <p:nvPr>
            <p:ph idx="1"/>
          </p:nvPr>
        </p:nvSpPr>
        <p:spPr/>
        <p:txBody>
          <a:bodyPr>
            <a:normAutofit/>
          </a:bodyPr>
          <a:lstStyle/>
          <a:p>
            <a:pPr>
              <a:buNone/>
            </a:pPr>
            <a:r>
              <a:rPr lang="nl-BE" sz="2500" dirty="0" err="1" smtClean="0"/>
              <a:t>Le</a:t>
            </a:r>
            <a:r>
              <a:rPr lang="nl-BE" sz="2500" dirty="0" smtClean="0"/>
              <a:t> </a:t>
            </a:r>
            <a:r>
              <a:rPr lang="nl-BE" sz="2500" dirty="0" err="1" smtClean="0"/>
              <a:t>bilan</a:t>
            </a:r>
            <a:r>
              <a:rPr lang="nl-BE" sz="2500" dirty="0" smtClean="0"/>
              <a:t> </a:t>
            </a:r>
            <a:r>
              <a:rPr lang="nl-BE" sz="2500" dirty="0" err="1" smtClean="0"/>
              <a:t>carbone</a:t>
            </a:r>
            <a:r>
              <a:rPr lang="nl-BE" sz="2500" dirty="0" smtClean="0"/>
              <a:t> </a:t>
            </a:r>
            <a:r>
              <a:rPr lang="nl-BE" sz="2500" dirty="0" err="1" smtClean="0"/>
              <a:t>terrestre</a:t>
            </a:r>
            <a:r>
              <a:rPr lang="nl-BE" sz="2500" dirty="0" smtClean="0"/>
              <a:t>:</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25</a:t>
            </a:fld>
            <a:endParaRPr lang="nl-BE"/>
          </a:p>
        </p:txBody>
      </p:sp>
      <p:pic>
        <p:nvPicPr>
          <p:cNvPr id="8195" name="Picture 3"/>
          <p:cNvPicPr>
            <a:picLocks noChangeAspect="1" noChangeArrowheads="1"/>
          </p:cNvPicPr>
          <p:nvPr/>
        </p:nvPicPr>
        <p:blipFill>
          <a:blip r:embed="rId2" cstate="print"/>
          <a:srcRect/>
          <a:stretch>
            <a:fillRect/>
          </a:stretch>
        </p:blipFill>
        <p:spPr bwMode="auto">
          <a:xfrm>
            <a:off x="1262762" y="1700808"/>
            <a:ext cx="6765622" cy="49590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3754320" y="3789040"/>
            <a:ext cx="5201888" cy="3068960"/>
          </a:xfrm>
          <a:prstGeom prst="rect">
            <a:avLst/>
          </a:prstGeom>
          <a:noFill/>
          <a:ln w="9525">
            <a:noFill/>
            <a:miter lim="800000"/>
            <a:headEnd/>
            <a:tailEnd/>
          </a:ln>
        </p:spPr>
      </p:pic>
      <p:sp>
        <p:nvSpPr>
          <p:cNvPr id="2" name="Title 1"/>
          <p:cNvSpPr>
            <a:spLocks noGrp="1"/>
          </p:cNvSpPr>
          <p:nvPr>
            <p:ph type="title"/>
          </p:nvPr>
        </p:nvSpPr>
        <p:spPr/>
        <p:txBody>
          <a:bodyPr/>
          <a:lstStyle/>
          <a:p>
            <a:r>
              <a:rPr lang="nl-BE" dirty="0" err="1" smtClean="0"/>
              <a:t>Interactions</a:t>
            </a:r>
            <a:r>
              <a:rPr lang="nl-BE" dirty="0" smtClean="0"/>
              <a:t> </a:t>
            </a:r>
            <a:r>
              <a:rPr lang="nl-BE" dirty="0" err="1" smtClean="0"/>
              <a:t>terre-climat</a:t>
            </a:r>
            <a:endParaRPr lang="en-US" dirty="0"/>
          </a:p>
        </p:txBody>
      </p:sp>
      <p:sp>
        <p:nvSpPr>
          <p:cNvPr id="3" name="Content Placeholder 2"/>
          <p:cNvSpPr>
            <a:spLocks noGrp="1"/>
          </p:cNvSpPr>
          <p:nvPr>
            <p:ph idx="1"/>
          </p:nvPr>
        </p:nvSpPr>
        <p:spPr>
          <a:xfrm>
            <a:off x="457200" y="1196752"/>
            <a:ext cx="8229600" cy="5661248"/>
          </a:xfrm>
        </p:spPr>
        <p:txBody>
          <a:bodyPr>
            <a:normAutofit lnSpcReduction="10000"/>
          </a:bodyPr>
          <a:lstStyle/>
          <a:p>
            <a:pPr>
              <a:buNone/>
            </a:pPr>
            <a:r>
              <a:rPr lang="nl-BE" sz="2500" dirty="0" err="1" smtClean="0"/>
              <a:t>Le</a:t>
            </a:r>
            <a:r>
              <a:rPr lang="nl-BE" sz="2500" dirty="0" smtClean="0"/>
              <a:t> </a:t>
            </a:r>
            <a:r>
              <a:rPr lang="nl-BE" sz="2500" dirty="0" err="1" smtClean="0"/>
              <a:t>bilan</a:t>
            </a:r>
            <a:r>
              <a:rPr lang="nl-BE" sz="2500" dirty="0" smtClean="0"/>
              <a:t> </a:t>
            </a:r>
            <a:r>
              <a:rPr lang="nl-BE" sz="2500" dirty="0" err="1" smtClean="0"/>
              <a:t>carbone</a:t>
            </a:r>
            <a:r>
              <a:rPr lang="nl-BE" sz="2500" dirty="0" smtClean="0"/>
              <a:t> </a:t>
            </a:r>
            <a:r>
              <a:rPr lang="nl-BE" sz="2500" dirty="0" err="1" smtClean="0"/>
              <a:t>terrestre</a:t>
            </a:r>
            <a:r>
              <a:rPr lang="nl-BE" sz="2500" dirty="0" smtClean="0"/>
              <a:t>:</a:t>
            </a:r>
          </a:p>
          <a:p>
            <a:r>
              <a:rPr lang="fr-FR" sz="2200" dirty="0" smtClean="0"/>
              <a:t>Les plantes ont des « stomates », de petites ouvertures avec lesquelles elles échangent de l'eau et du CO2 avec l'atmosphère.</a:t>
            </a:r>
          </a:p>
          <a:p>
            <a:r>
              <a:rPr lang="fr-FR" sz="2200" dirty="0" smtClean="0"/>
              <a:t>Plus la concentration de CO2 dans l'atmosphère est élevée, moins les plantes ont besoin de temps pour ouvrir leurs stomates afin d'absorber du CO2</a:t>
            </a:r>
          </a:p>
          <a:p>
            <a:pPr>
              <a:buNone/>
            </a:pPr>
            <a:r>
              <a:rPr lang="fr-FR" sz="2200" dirty="0" smtClean="0">
                <a:sym typeface="Wingdings" pitchFamily="2" charset="2"/>
              </a:rPr>
              <a:t>	 </a:t>
            </a:r>
            <a:r>
              <a:rPr lang="fr-FR" sz="2200" dirty="0" smtClean="0"/>
              <a:t>moins de perte d'eau (c'est-à-dire une utilisation plus efficace de l'eau de la plante) et </a:t>
            </a:r>
            <a:br>
              <a:rPr lang="fr-FR" sz="2200" dirty="0" smtClean="0"/>
            </a:br>
            <a:r>
              <a:rPr lang="fr-FR" sz="2200" dirty="0" smtClean="0"/>
              <a:t>peut ainsi croître plus </a:t>
            </a:r>
            <a:br>
              <a:rPr lang="fr-FR" sz="2200" dirty="0" smtClean="0"/>
            </a:br>
            <a:r>
              <a:rPr lang="fr-FR" sz="2200" dirty="0" smtClean="0"/>
              <a:t>facilement.</a:t>
            </a:r>
          </a:p>
          <a:p>
            <a:r>
              <a:rPr lang="fr-FR" sz="2200" dirty="0" smtClean="0"/>
              <a:t>C'est ce que l'on appelle </a:t>
            </a:r>
            <a:br>
              <a:rPr lang="fr-FR" sz="2200" dirty="0" smtClean="0"/>
            </a:br>
            <a:r>
              <a:rPr lang="fr-FR" sz="2200" dirty="0" smtClean="0"/>
              <a:t>l'effet «fertilisation CO</a:t>
            </a:r>
            <a:r>
              <a:rPr lang="fr-FR" sz="2200" baseline="-25000" dirty="0" smtClean="0"/>
              <a:t>2</a:t>
            </a:r>
            <a:r>
              <a:rPr lang="fr-FR" sz="2200" dirty="0" smtClean="0"/>
              <a:t>» </a:t>
            </a:r>
            <a:br>
              <a:rPr lang="fr-FR" sz="2200" dirty="0" smtClean="0"/>
            </a:br>
            <a:r>
              <a:rPr lang="fr-FR" sz="2200" dirty="0" smtClean="0"/>
              <a:t>et c'est un exemple de </a:t>
            </a:r>
            <a:br>
              <a:rPr lang="fr-FR" sz="2200" dirty="0" smtClean="0"/>
            </a:br>
            <a:r>
              <a:rPr lang="fr-FR" sz="2200" dirty="0" smtClean="0"/>
              <a:t>lien entre les cycles </a:t>
            </a:r>
            <a:br>
              <a:rPr lang="fr-FR" sz="2200" dirty="0" smtClean="0"/>
            </a:br>
            <a:r>
              <a:rPr lang="fr-FR" sz="2200" dirty="0" smtClean="0"/>
              <a:t>terrestre du carbone et </a:t>
            </a:r>
            <a:br>
              <a:rPr lang="fr-FR" sz="2200" dirty="0" smtClean="0"/>
            </a:br>
            <a:r>
              <a:rPr lang="fr-FR" sz="2200" dirty="0" smtClean="0"/>
              <a:t>de l'eau.</a:t>
            </a:r>
            <a:endParaRPr lang="nl-BE" sz="2200" dirty="0" smtClean="0"/>
          </a:p>
          <a:p>
            <a:pPr>
              <a:buNone/>
            </a:pPr>
            <a:endParaRPr lang="en-US"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26</a:t>
            </a:fld>
            <a:endParaRPr lang="nl-BE"/>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Interactions</a:t>
            </a:r>
            <a:r>
              <a:rPr lang="nl-BE" dirty="0" smtClean="0"/>
              <a:t> </a:t>
            </a:r>
            <a:r>
              <a:rPr lang="nl-BE" dirty="0" err="1" smtClean="0"/>
              <a:t>terre-climat</a:t>
            </a:r>
            <a:endParaRPr lang="en-US" dirty="0"/>
          </a:p>
        </p:txBody>
      </p:sp>
      <p:sp>
        <p:nvSpPr>
          <p:cNvPr id="3" name="Content Placeholder 2"/>
          <p:cNvSpPr>
            <a:spLocks noGrp="1"/>
          </p:cNvSpPr>
          <p:nvPr>
            <p:ph idx="1"/>
          </p:nvPr>
        </p:nvSpPr>
        <p:spPr/>
        <p:txBody>
          <a:bodyPr>
            <a:normAutofit/>
          </a:bodyPr>
          <a:lstStyle/>
          <a:p>
            <a:pPr>
              <a:buNone/>
            </a:pPr>
            <a:r>
              <a:rPr lang="nl-BE" sz="2500" dirty="0" err="1" smtClean="0"/>
              <a:t>Le</a:t>
            </a:r>
            <a:r>
              <a:rPr lang="nl-BE" sz="2500" dirty="0" smtClean="0"/>
              <a:t> </a:t>
            </a:r>
            <a:r>
              <a:rPr lang="nl-BE" sz="2500" dirty="0" err="1" smtClean="0"/>
              <a:t>bilan</a:t>
            </a:r>
            <a:r>
              <a:rPr lang="nl-BE" sz="2500" dirty="0" smtClean="0"/>
              <a:t> </a:t>
            </a:r>
            <a:r>
              <a:rPr lang="nl-BE" sz="2500" dirty="0" err="1" smtClean="0"/>
              <a:t>carbone</a:t>
            </a:r>
            <a:r>
              <a:rPr lang="nl-BE" sz="2500" dirty="0" smtClean="0"/>
              <a:t> </a:t>
            </a:r>
            <a:r>
              <a:rPr lang="nl-BE" sz="2500" dirty="0" err="1" smtClean="0"/>
              <a:t>terrestre</a:t>
            </a:r>
            <a:r>
              <a:rPr lang="nl-BE" sz="2500" dirty="0" smtClean="0"/>
              <a:t>:</a:t>
            </a:r>
          </a:p>
        </p:txBody>
      </p:sp>
      <p:sp>
        <p:nvSpPr>
          <p:cNvPr id="4" name="Slide Number Placeholder 3"/>
          <p:cNvSpPr>
            <a:spLocks noGrp="1"/>
          </p:cNvSpPr>
          <p:nvPr>
            <p:ph type="sldNum" sz="quarter" idx="12"/>
          </p:nvPr>
        </p:nvSpPr>
        <p:spPr/>
        <p:txBody>
          <a:bodyPr/>
          <a:lstStyle/>
          <a:p>
            <a:fld id="{E5ABAE2D-7E9C-4FCE-AF4E-8A971EE13E7B}" type="slidenum">
              <a:rPr lang="nl-BE" smtClean="0"/>
              <a:pPr/>
              <a:t>27</a:t>
            </a:fld>
            <a:endParaRPr lang="nl-BE"/>
          </a:p>
        </p:txBody>
      </p:sp>
      <p:pic>
        <p:nvPicPr>
          <p:cNvPr id="5" name="Picture 2"/>
          <p:cNvPicPr>
            <a:picLocks noChangeAspect="1" noChangeArrowheads="1"/>
          </p:cNvPicPr>
          <p:nvPr/>
        </p:nvPicPr>
        <p:blipFill>
          <a:blip r:embed="rId2" cstate="print"/>
          <a:srcRect l="-3039" r="45973"/>
          <a:stretch>
            <a:fillRect/>
          </a:stretch>
        </p:blipFill>
        <p:spPr bwMode="auto">
          <a:xfrm>
            <a:off x="-180528" y="1628800"/>
            <a:ext cx="5190844" cy="434340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4644008" y="2276872"/>
            <a:ext cx="4393929" cy="2592288"/>
          </a:xfrm>
          <a:prstGeom prst="rect">
            <a:avLst/>
          </a:prstGeom>
          <a:noFill/>
          <a:ln w="9525">
            <a:noFill/>
            <a:miter lim="800000"/>
            <a:headEnd/>
            <a:tailEnd/>
          </a:ln>
        </p:spPr>
      </p:pic>
      <p:grpSp>
        <p:nvGrpSpPr>
          <p:cNvPr id="7" name="Group 20"/>
          <p:cNvGrpSpPr/>
          <p:nvPr/>
        </p:nvGrpSpPr>
        <p:grpSpPr>
          <a:xfrm>
            <a:off x="1553932" y="3933056"/>
            <a:ext cx="7194532" cy="2730943"/>
            <a:chOff x="3141291" y="4176700"/>
            <a:chExt cx="8231586" cy="2455395"/>
          </a:xfrm>
        </p:grpSpPr>
        <p:cxnSp>
          <p:nvCxnSpPr>
            <p:cNvPr id="8" name="Straight Arrow Connector 7"/>
            <p:cNvCxnSpPr/>
            <p:nvPr/>
          </p:nvCxnSpPr>
          <p:spPr>
            <a:xfrm flipV="1">
              <a:off x="8541891" y="4176700"/>
              <a:ext cx="2830986" cy="2046852"/>
            </a:xfrm>
            <a:prstGeom prst="straightConnector1">
              <a:avLst/>
            </a:prstGeom>
            <a:ln w="50800" cap="sq">
              <a:solidFill>
                <a:srgbClr val="A8322D"/>
              </a:solidFill>
              <a:round/>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3141291" y="5098350"/>
              <a:ext cx="1008112" cy="1210376"/>
            </a:xfrm>
            <a:prstGeom prst="straightConnector1">
              <a:avLst/>
            </a:prstGeom>
            <a:ln w="50800" cap="sq">
              <a:solidFill>
                <a:srgbClr val="A8322D"/>
              </a:solidFill>
              <a:roun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005387" y="6300028"/>
              <a:ext cx="5569109" cy="332067"/>
            </a:xfrm>
            <a:prstGeom prst="rect">
              <a:avLst/>
            </a:prstGeom>
            <a:noFill/>
          </p:spPr>
          <p:txBody>
            <a:bodyPr wrap="none" rtlCol="0">
              <a:spAutoFit/>
            </a:bodyPr>
            <a:lstStyle/>
            <a:p>
              <a:r>
                <a:rPr lang="fr-FR" b="1" dirty="0" smtClean="0">
                  <a:solidFill>
                    <a:srgbClr val="A8322D"/>
                  </a:solidFill>
                </a:rPr>
                <a:t>Aussi le cycle de l'eau et du carbone sont couplés</a:t>
              </a:r>
              <a:endParaRPr lang="en-GB" b="1" dirty="0">
                <a:solidFill>
                  <a:srgbClr val="A8322D"/>
                </a:solidFill>
              </a:endParaRPr>
            </a:p>
          </p:txBody>
        </p:sp>
      </p:grpSp>
      <p:sp>
        <p:nvSpPr>
          <p:cNvPr id="11" name="Oval 10"/>
          <p:cNvSpPr/>
          <p:nvPr/>
        </p:nvSpPr>
        <p:spPr>
          <a:xfrm>
            <a:off x="8388424" y="2996952"/>
            <a:ext cx="607489" cy="819708"/>
          </a:xfrm>
          <a:prstGeom prst="ellipse">
            <a:avLst/>
          </a:prstGeom>
          <a:noFill/>
          <a:ln w="50800">
            <a:solidFill>
              <a:srgbClr val="A832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Interactions</a:t>
            </a:r>
            <a:r>
              <a:rPr lang="nl-BE" dirty="0" smtClean="0"/>
              <a:t> </a:t>
            </a:r>
            <a:r>
              <a:rPr lang="nl-BE" dirty="0" err="1" smtClean="0"/>
              <a:t>terre-climat</a:t>
            </a:r>
            <a:endParaRPr lang="en-US" dirty="0"/>
          </a:p>
        </p:txBody>
      </p:sp>
      <p:sp>
        <p:nvSpPr>
          <p:cNvPr id="3" name="Content Placeholder 2"/>
          <p:cNvSpPr>
            <a:spLocks noGrp="1"/>
          </p:cNvSpPr>
          <p:nvPr>
            <p:ph idx="1"/>
          </p:nvPr>
        </p:nvSpPr>
        <p:spPr/>
        <p:txBody>
          <a:bodyPr>
            <a:normAutofit/>
          </a:bodyPr>
          <a:lstStyle/>
          <a:p>
            <a:pPr>
              <a:buNone/>
            </a:pPr>
            <a:r>
              <a:rPr lang="nl-BE" sz="2500" dirty="0" err="1" smtClean="0"/>
              <a:t>Le</a:t>
            </a:r>
            <a:r>
              <a:rPr lang="nl-BE" sz="2500" dirty="0" smtClean="0"/>
              <a:t> </a:t>
            </a:r>
            <a:r>
              <a:rPr lang="nl-BE" sz="2500" dirty="0" err="1" smtClean="0"/>
              <a:t>bilan</a:t>
            </a:r>
            <a:r>
              <a:rPr lang="nl-BE" sz="2500" dirty="0" smtClean="0"/>
              <a:t> </a:t>
            </a:r>
            <a:r>
              <a:rPr lang="nl-BE" sz="2500" dirty="0" err="1" smtClean="0"/>
              <a:t>carbone</a:t>
            </a:r>
            <a:r>
              <a:rPr lang="nl-BE" sz="2500" dirty="0" smtClean="0"/>
              <a:t> </a:t>
            </a:r>
            <a:r>
              <a:rPr lang="nl-BE" sz="2500" dirty="0" err="1" smtClean="0"/>
              <a:t>terrestre</a:t>
            </a:r>
            <a:r>
              <a:rPr lang="nl-BE" sz="2500" dirty="0" smtClean="0"/>
              <a:t>:</a:t>
            </a:r>
          </a:p>
          <a:p>
            <a:pPr>
              <a:buFont typeface="Wingdings"/>
              <a:buChar char="è"/>
            </a:pPr>
            <a:r>
              <a:rPr lang="fr-FR" sz="2000" dirty="0" smtClean="0"/>
              <a:t>En général: tous les cycles du système climatique sont intimement liés.</a:t>
            </a:r>
          </a:p>
          <a:p>
            <a:pPr>
              <a:buFont typeface="Wingdings"/>
              <a:buChar char="è"/>
            </a:pPr>
            <a:r>
              <a:rPr lang="fr-FR" sz="2000" dirty="0" smtClean="0"/>
              <a:t>Une perspective système est nécessaire pour évaluer toutes ces interactions différentes.</a:t>
            </a:r>
            <a:endParaRPr lang="en-US" sz="20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28</a:t>
            </a:fld>
            <a:endParaRPr lang="nl-BE"/>
          </a:p>
        </p:txBody>
      </p:sp>
      <p:pic>
        <p:nvPicPr>
          <p:cNvPr id="5" name="Picture 2"/>
          <p:cNvPicPr>
            <a:picLocks noChangeAspect="1" noChangeArrowheads="1"/>
          </p:cNvPicPr>
          <p:nvPr/>
        </p:nvPicPr>
        <p:blipFill>
          <a:blip r:embed="rId2" cstate="print"/>
          <a:srcRect l="-3039" r="45973"/>
          <a:stretch>
            <a:fillRect/>
          </a:stretch>
        </p:blipFill>
        <p:spPr bwMode="auto">
          <a:xfrm>
            <a:off x="-94470" y="2852936"/>
            <a:ext cx="4733164" cy="3960440"/>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a:stretch>
            <a:fillRect/>
          </a:stretch>
        </p:blipFill>
        <p:spPr bwMode="auto">
          <a:xfrm>
            <a:off x="4572000" y="3501008"/>
            <a:ext cx="4393929" cy="2592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Interactions</a:t>
            </a:r>
            <a:r>
              <a:rPr lang="nl-BE" dirty="0" smtClean="0"/>
              <a:t> </a:t>
            </a:r>
            <a:r>
              <a:rPr lang="nl-BE" dirty="0" err="1" smtClean="0"/>
              <a:t>terre-climat</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29</a:t>
            </a:fld>
            <a:endParaRPr lang="nl-BE"/>
          </a:p>
        </p:txBody>
      </p:sp>
      <p:pic>
        <p:nvPicPr>
          <p:cNvPr id="5" name="Picture 2"/>
          <p:cNvPicPr>
            <a:picLocks noChangeAspect="1" noChangeArrowheads="1"/>
          </p:cNvPicPr>
          <p:nvPr/>
        </p:nvPicPr>
        <p:blipFill>
          <a:blip r:embed="rId2" cstate="print"/>
          <a:srcRect/>
          <a:stretch>
            <a:fillRect/>
          </a:stretch>
        </p:blipFill>
        <p:spPr bwMode="auto">
          <a:xfrm>
            <a:off x="4499992" y="1124744"/>
            <a:ext cx="1990725" cy="1495425"/>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6732240" y="1124744"/>
            <a:ext cx="1990725" cy="1495425"/>
          </a:xfrm>
          <a:prstGeom prst="rect">
            <a:avLst/>
          </a:prstGeom>
          <a:noFill/>
          <a:ln w="9525">
            <a:noFill/>
            <a:miter lim="800000"/>
            <a:headEnd/>
            <a:tailEnd/>
          </a:ln>
        </p:spPr>
      </p:pic>
      <p:pic>
        <p:nvPicPr>
          <p:cNvPr id="7" name="Picture 4"/>
          <p:cNvPicPr>
            <a:picLocks noChangeAspect="1" noChangeArrowheads="1"/>
          </p:cNvPicPr>
          <p:nvPr/>
        </p:nvPicPr>
        <p:blipFill>
          <a:blip r:embed="rId4" cstate="print"/>
          <a:srcRect r="45288"/>
          <a:stretch>
            <a:fillRect/>
          </a:stretch>
        </p:blipFill>
        <p:spPr bwMode="auto">
          <a:xfrm>
            <a:off x="4499992" y="4878685"/>
            <a:ext cx="1990725" cy="1419225"/>
          </a:xfrm>
          <a:prstGeom prst="rect">
            <a:avLst/>
          </a:prstGeom>
          <a:noFill/>
          <a:ln w="9525">
            <a:noFill/>
            <a:miter lim="800000"/>
            <a:headEnd/>
            <a:tailEnd/>
          </a:ln>
        </p:spPr>
      </p:pic>
      <p:pic>
        <p:nvPicPr>
          <p:cNvPr id="8" name="Picture 5"/>
          <p:cNvPicPr>
            <a:picLocks noChangeAspect="1" noChangeArrowheads="1"/>
          </p:cNvPicPr>
          <p:nvPr/>
        </p:nvPicPr>
        <p:blipFill>
          <a:blip r:embed="rId5" cstate="print"/>
          <a:srcRect/>
          <a:stretch>
            <a:fillRect/>
          </a:stretch>
        </p:blipFill>
        <p:spPr bwMode="auto">
          <a:xfrm>
            <a:off x="6749355" y="4869160"/>
            <a:ext cx="2143125" cy="1428750"/>
          </a:xfrm>
          <a:prstGeom prst="rect">
            <a:avLst/>
          </a:prstGeom>
          <a:noFill/>
          <a:ln w="9525">
            <a:noFill/>
            <a:miter lim="800000"/>
            <a:headEnd/>
            <a:tailEnd/>
          </a:ln>
        </p:spPr>
      </p:pic>
      <p:sp>
        <p:nvSpPr>
          <p:cNvPr id="9" name="Rounded Rectangle 8"/>
          <p:cNvSpPr/>
          <p:nvPr/>
        </p:nvSpPr>
        <p:spPr>
          <a:xfrm>
            <a:off x="1485107" y="1556792"/>
            <a:ext cx="2304256" cy="1495425"/>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t>Atmospheric processes</a:t>
            </a:r>
            <a:endParaRPr lang="en-GB" sz="2400" b="1" dirty="0"/>
          </a:p>
        </p:txBody>
      </p:sp>
      <p:sp>
        <p:nvSpPr>
          <p:cNvPr id="10" name="Rounded Rectangle 9"/>
          <p:cNvSpPr/>
          <p:nvPr/>
        </p:nvSpPr>
        <p:spPr>
          <a:xfrm>
            <a:off x="1485107" y="4062413"/>
            <a:ext cx="2304256" cy="149542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smtClean="0"/>
              <a:t>Land processes</a:t>
            </a:r>
            <a:endParaRPr lang="en-GB" sz="2400" b="1" dirty="0"/>
          </a:p>
        </p:txBody>
      </p:sp>
      <p:sp>
        <p:nvSpPr>
          <p:cNvPr id="11" name="Curved Right Arrow 10"/>
          <p:cNvSpPr/>
          <p:nvPr/>
        </p:nvSpPr>
        <p:spPr>
          <a:xfrm>
            <a:off x="549003" y="2708920"/>
            <a:ext cx="792000" cy="1872208"/>
          </a:xfrm>
          <a:prstGeom prst="curvedRightArrow">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Curved Right Arrow 11"/>
          <p:cNvSpPr/>
          <p:nvPr/>
        </p:nvSpPr>
        <p:spPr>
          <a:xfrm rot="10800000">
            <a:off x="3861372" y="2637120"/>
            <a:ext cx="792000" cy="1872000"/>
          </a:xfrm>
          <a:prstGeom prst="curvedRightArrow">
            <a:avLst/>
          </a:prstGeom>
          <a:solidFill>
            <a:srgbClr val="1F4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TextBox 12"/>
          <p:cNvSpPr txBox="1"/>
          <p:nvPr/>
        </p:nvSpPr>
        <p:spPr>
          <a:xfrm>
            <a:off x="4869483" y="3052217"/>
            <a:ext cx="1328697" cy="1200329"/>
          </a:xfrm>
          <a:prstGeom prst="rect">
            <a:avLst/>
          </a:prstGeom>
          <a:noFill/>
        </p:spPr>
        <p:txBody>
          <a:bodyPr wrap="none" rtlCol="0">
            <a:spAutoFit/>
          </a:bodyPr>
          <a:lstStyle/>
          <a:p>
            <a:r>
              <a:rPr lang="fr-FR" b="1" dirty="0" smtClean="0">
                <a:solidFill>
                  <a:srgbClr val="1F407A"/>
                </a:solidFill>
              </a:rPr>
              <a:t>Échange de:</a:t>
            </a:r>
          </a:p>
          <a:p>
            <a:pPr>
              <a:buFont typeface="Arial" pitchFamily="34" charset="0"/>
              <a:buChar char="•"/>
            </a:pPr>
            <a:r>
              <a:rPr lang="fr-FR" b="1" dirty="0" smtClean="0">
                <a:solidFill>
                  <a:srgbClr val="1F407A"/>
                </a:solidFill>
              </a:rPr>
              <a:t>  Eau</a:t>
            </a:r>
          </a:p>
          <a:p>
            <a:pPr>
              <a:buFont typeface="Arial" pitchFamily="34" charset="0"/>
              <a:buChar char="•"/>
            </a:pPr>
            <a:r>
              <a:rPr lang="fr-FR" b="1" dirty="0" smtClean="0">
                <a:solidFill>
                  <a:srgbClr val="1F407A"/>
                </a:solidFill>
              </a:rPr>
              <a:t>  Énergie</a:t>
            </a:r>
          </a:p>
          <a:p>
            <a:pPr>
              <a:buFont typeface="Arial" pitchFamily="34" charset="0"/>
              <a:buChar char="•"/>
            </a:pPr>
            <a:r>
              <a:rPr lang="fr-FR" b="1" dirty="0" smtClean="0">
                <a:solidFill>
                  <a:srgbClr val="1F407A"/>
                </a:solidFill>
              </a:rPr>
              <a:t>  Carbone</a:t>
            </a:r>
            <a:endParaRPr lang="en-GB" b="1" dirty="0">
              <a:solidFill>
                <a:srgbClr val="1F407A"/>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a:bodyPr>
          <a:lstStyle/>
          <a:p>
            <a:pPr>
              <a:buNone/>
            </a:pPr>
            <a:r>
              <a:rPr lang="fr-FR" sz="2200" dirty="0" smtClean="0">
                <a:latin typeface="Arial" pitchFamily="34" charset="0"/>
                <a:cs typeface="Arial" pitchFamily="34" charset="0"/>
              </a:rPr>
              <a:t>Le IPCC exprime beaucoup de ses projections en termes de température de surface moyenne mondiale (terre + océan)</a:t>
            </a:r>
          </a:p>
          <a:p>
            <a:pPr>
              <a:buNone/>
            </a:pPr>
            <a:r>
              <a:rPr lang="fr-FR" sz="2200" dirty="0" smtClean="0">
                <a:latin typeface="Arial" pitchFamily="34" charset="0"/>
                <a:cs typeface="Arial" pitchFamily="34" charset="0"/>
                <a:sym typeface="Wingdings" pitchFamily="2" charset="2"/>
              </a:rPr>
              <a:t></a:t>
            </a:r>
            <a:r>
              <a:rPr lang="fr-FR" sz="2200" dirty="0" smtClean="0">
                <a:latin typeface="Arial" pitchFamily="34" charset="0"/>
                <a:cs typeface="Arial" pitchFamily="34" charset="0"/>
              </a:rPr>
              <a:t>Dans quelle mesure est-ce pertinent pour évaluer et comprendre les impacts?</a:t>
            </a:r>
            <a:endParaRPr lang="en-US"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3</a:t>
            </a:fld>
            <a:endParaRPr lang="nl-BE"/>
          </a:p>
        </p:txBody>
      </p:sp>
      <p:pic>
        <p:nvPicPr>
          <p:cNvPr id="5" name="Picture 4"/>
          <p:cNvPicPr>
            <a:picLocks noChangeAspect="1"/>
          </p:cNvPicPr>
          <p:nvPr/>
        </p:nvPicPr>
        <p:blipFill>
          <a:blip r:embed="rId2" cstate="print"/>
          <a:srcRect/>
          <a:stretch>
            <a:fillRect/>
          </a:stretch>
        </p:blipFill>
        <p:spPr bwMode="auto">
          <a:xfrm>
            <a:off x="1331640" y="3068960"/>
            <a:ext cx="6630987" cy="3192463"/>
          </a:xfrm>
          <a:prstGeom prst="rect">
            <a:avLst/>
          </a:prstGeom>
          <a:noFill/>
          <a:ln w="9525">
            <a:noFill/>
            <a:miter lim="800000"/>
            <a:headEnd/>
            <a:tailEnd/>
          </a:ln>
        </p:spPr>
      </p:pic>
      <p:sp>
        <p:nvSpPr>
          <p:cNvPr id="6" name="TextBox 6"/>
          <p:cNvSpPr txBox="1">
            <a:spLocks noChangeArrowheads="1"/>
          </p:cNvSpPr>
          <p:nvPr/>
        </p:nvSpPr>
        <p:spPr bwMode="auto">
          <a:xfrm>
            <a:off x="0" y="6550025"/>
            <a:ext cx="1276350" cy="307975"/>
          </a:xfrm>
          <a:prstGeom prst="rect">
            <a:avLst/>
          </a:prstGeom>
          <a:noFill/>
          <a:ln w="9525">
            <a:noFill/>
            <a:miter lim="800000"/>
            <a:headEnd/>
            <a:tailEnd/>
          </a:ln>
        </p:spPr>
        <p:txBody>
          <a:bodyPr wrap="none">
            <a:spAutoFit/>
          </a:bodyPr>
          <a:lstStyle/>
          <a:p>
            <a:r>
              <a:rPr lang="en-US" sz="1400" i="1">
                <a:latin typeface="Arial" pitchFamily="34" charset="0"/>
                <a:cs typeface="Arial" pitchFamily="34" charset="0"/>
              </a:rPr>
              <a:t>(IPCC, 2013)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smtClean="0"/>
              <a:t>Changements de couverture terrestre</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30</a:t>
            </a:fld>
            <a:endParaRPr lang="nl-BE"/>
          </a:p>
        </p:txBody>
      </p:sp>
      <p:pic>
        <p:nvPicPr>
          <p:cNvPr id="41986" name="Picture 2"/>
          <p:cNvPicPr>
            <a:picLocks noChangeAspect="1" noChangeArrowheads="1"/>
          </p:cNvPicPr>
          <p:nvPr/>
        </p:nvPicPr>
        <p:blipFill>
          <a:blip r:embed="rId2" cstate="print"/>
          <a:srcRect/>
          <a:stretch>
            <a:fillRect/>
          </a:stretch>
        </p:blipFill>
        <p:spPr bwMode="auto">
          <a:xfrm>
            <a:off x="1300388" y="1052736"/>
            <a:ext cx="6655988" cy="5509368"/>
          </a:xfrm>
          <a:prstGeom prst="rect">
            <a:avLst/>
          </a:prstGeom>
          <a:noFill/>
          <a:ln w="9525">
            <a:noFill/>
            <a:miter lim="800000"/>
            <a:headEnd/>
            <a:tailEnd/>
          </a:ln>
        </p:spPr>
      </p:pic>
      <p:sp>
        <p:nvSpPr>
          <p:cNvPr id="6" name="TextBox 5"/>
          <p:cNvSpPr txBox="1"/>
          <p:nvPr/>
        </p:nvSpPr>
        <p:spPr>
          <a:xfrm>
            <a:off x="-36512" y="6488668"/>
            <a:ext cx="2808312" cy="369332"/>
          </a:xfrm>
          <a:prstGeom prst="rect">
            <a:avLst/>
          </a:prstGeom>
          <a:noFill/>
        </p:spPr>
        <p:txBody>
          <a:bodyPr wrap="square" rtlCol="0">
            <a:spAutoFit/>
          </a:bodyPr>
          <a:lstStyle/>
          <a:p>
            <a:r>
              <a:rPr lang="nl-BE" dirty="0" smtClean="0"/>
              <a:t>(</a:t>
            </a:r>
            <a:r>
              <a:rPr lang="nl-BE" dirty="0" err="1" smtClean="0"/>
              <a:t>Ellis</a:t>
            </a:r>
            <a:r>
              <a:rPr lang="nl-BE" dirty="0" smtClean="0"/>
              <a:t> et al., 2013, PNAS)</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smtClean="0"/>
              <a:t>Changements de couverture terrestre</a:t>
            </a:r>
            <a:endParaRPr lang="en-US" dirty="0"/>
          </a:p>
        </p:txBody>
      </p:sp>
      <p:sp>
        <p:nvSpPr>
          <p:cNvPr id="3" name="Content Placeholder 2"/>
          <p:cNvSpPr>
            <a:spLocks noGrp="1"/>
          </p:cNvSpPr>
          <p:nvPr>
            <p:ph idx="1"/>
          </p:nvPr>
        </p:nvSpPr>
        <p:spPr/>
        <p:txBody>
          <a:bodyPr>
            <a:normAutofit/>
          </a:bodyPr>
          <a:lstStyle/>
          <a:p>
            <a:pPr marL="0" indent="0">
              <a:spcBef>
                <a:spcPts val="0"/>
              </a:spcBef>
              <a:defRPr/>
            </a:pPr>
            <a:r>
              <a:rPr lang="fr-FR" sz="2000" dirty="0" smtClean="0">
                <a:latin typeface="+mj-lt"/>
              </a:rPr>
              <a:t> Les preuves de l'impact du changement de couverture terrestre sur le climat proviennent principalement d'études de modélisation</a:t>
            </a:r>
          </a:p>
          <a:p>
            <a:pPr marL="0" indent="0">
              <a:spcBef>
                <a:spcPts val="0"/>
              </a:spcBef>
              <a:defRPr/>
            </a:pPr>
            <a:r>
              <a:rPr lang="fr-FR" sz="2000" dirty="0" smtClean="0">
                <a:latin typeface="+mj-lt"/>
              </a:rPr>
              <a:t> La déforestation historique s'est produite principalement aux latitudes moyennes</a:t>
            </a:r>
            <a:r>
              <a:rPr lang="en-US" sz="2000" dirty="0" smtClean="0">
                <a:latin typeface="+mj-lt"/>
                <a:sym typeface="Wingdings" pitchFamily="2" charset="2"/>
              </a:rPr>
              <a:t> </a:t>
            </a:r>
            <a:endParaRPr lang="en-US" sz="2000" dirty="0">
              <a:latin typeface="+mj-lt"/>
            </a:endParaRPr>
          </a:p>
        </p:txBody>
      </p:sp>
      <p:sp>
        <p:nvSpPr>
          <p:cNvPr id="4" name="Slide Number Placeholder 3"/>
          <p:cNvSpPr>
            <a:spLocks noGrp="1"/>
          </p:cNvSpPr>
          <p:nvPr>
            <p:ph type="sldNum" sz="quarter" idx="12"/>
          </p:nvPr>
        </p:nvSpPr>
        <p:spPr/>
        <p:txBody>
          <a:bodyPr/>
          <a:lstStyle/>
          <a:p>
            <a:fld id="{E5ABAE2D-7E9C-4FCE-AF4E-8A971EE13E7B}" type="slidenum">
              <a:rPr lang="nl-BE" smtClean="0"/>
              <a:pPr/>
              <a:t>31</a:t>
            </a:fld>
            <a:endParaRPr lang="nl-BE"/>
          </a:p>
        </p:txBody>
      </p:sp>
      <p:pic>
        <p:nvPicPr>
          <p:cNvPr id="5" name="Picture 2"/>
          <p:cNvPicPr>
            <a:picLocks noChangeAspect="1" noChangeArrowheads="1"/>
          </p:cNvPicPr>
          <p:nvPr/>
        </p:nvPicPr>
        <p:blipFill>
          <a:blip r:embed="rId2" cstate="print"/>
          <a:srcRect/>
          <a:stretch>
            <a:fillRect/>
          </a:stretch>
        </p:blipFill>
        <p:spPr bwMode="auto">
          <a:xfrm>
            <a:off x="1131440" y="2420888"/>
            <a:ext cx="6680920" cy="4330004"/>
          </a:xfrm>
          <a:prstGeom prst="rect">
            <a:avLst/>
          </a:prstGeom>
          <a:noFill/>
          <a:ln w="9525">
            <a:noFill/>
            <a:miter lim="800000"/>
            <a:headEnd/>
            <a:tailEnd/>
          </a:ln>
        </p:spPr>
      </p:pic>
      <p:sp>
        <p:nvSpPr>
          <p:cNvPr id="6" name="TextBox 5"/>
          <p:cNvSpPr txBox="1"/>
          <p:nvPr/>
        </p:nvSpPr>
        <p:spPr>
          <a:xfrm>
            <a:off x="0" y="6581001"/>
            <a:ext cx="1692258" cy="276999"/>
          </a:xfrm>
          <a:prstGeom prst="rect">
            <a:avLst/>
          </a:prstGeom>
          <a:noFill/>
        </p:spPr>
        <p:txBody>
          <a:bodyPr wrap="none" rtlCol="0">
            <a:spAutoFit/>
          </a:bodyPr>
          <a:lstStyle/>
          <a:p>
            <a:r>
              <a:rPr lang="en-GB" sz="1200" dirty="0" smtClean="0">
                <a:latin typeface="+mj-lt"/>
                <a:ea typeface="Tahoma" pitchFamily="34" charset="0"/>
                <a:cs typeface="Tahoma" pitchFamily="34" charset="0"/>
              </a:rPr>
              <a:t>(</a:t>
            </a:r>
            <a:r>
              <a:rPr lang="en-GB" sz="1200" dirty="0" err="1" smtClean="0">
                <a:latin typeface="+mj-lt"/>
                <a:ea typeface="Tahoma" pitchFamily="34" charset="0"/>
                <a:cs typeface="Tahoma" pitchFamily="34" charset="0"/>
              </a:rPr>
              <a:t>Boisier</a:t>
            </a:r>
            <a:r>
              <a:rPr lang="en-GB" sz="1200" dirty="0" smtClean="0">
                <a:latin typeface="+mj-lt"/>
                <a:ea typeface="Tahoma" pitchFamily="34" charset="0"/>
                <a:cs typeface="Tahoma" pitchFamily="34" charset="0"/>
              </a:rPr>
              <a:t> et al., 2013, BG)</a:t>
            </a:r>
            <a:endParaRPr lang="en-GB" sz="1200" dirty="0">
              <a:latin typeface="+mj-lt"/>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smtClean="0"/>
              <a:t>Changements de couverture terrestre</a:t>
            </a:r>
            <a:endParaRPr lang="en-US" dirty="0"/>
          </a:p>
        </p:txBody>
      </p:sp>
      <p:sp>
        <p:nvSpPr>
          <p:cNvPr id="3" name="Content Placeholder 2"/>
          <p:cNvSpPr>
            <a:spLocks noGrp="1"/>
          </p:cNvSpPr>
          <p:nvPr>
            <p:ph idx="1"/>
          </p:nvPr>
        </p:nvSpPr>
        <p:spPr>
          <a:xfrm>
            <a:off x="457200" y="980728"/>
            <a:ext cx="8229600" cy="5145435"/>
          </a:xfrm>
        </p:spPr>
        <p:txBody>
          <a:bodyPr>
            <a:normAutofit/>
          </a:bodyPr>
          <a:lstStyle/>
          <a:p>
            <a:pPr>
              <a:buNone/>
            </a:pPr>
            <a:r>
              <a:rPr lang="nl-BE" sz="2500" dirty="0" smtClean="0"/>
              <a:t>Impact </a:t>
            </a:r>
            <a:r>
              <a:rPr lang="nl-BE" sz="2500" dirty="0" err="1" smtClean="0"/>
              <a:t>global</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32</a:t>
            </a:fld>
            <a:endParaRPr lang="nl-BE"/>
          </a:p>
        </p:txBody>
      </p:sp>
      <p:pic>
        <p:nvPicPr>
          <p:cNvPr id="5" name="Picture 2"/>
          <p:cNvPicPr>
            <a:picLocks noChangeAspect="1" noChangeArrowheads="1"/>
          </p:cNvPicPr>
          <p:nvPr/>
        </p:nvPicPr>
        <p:blipFill>
          <a:blip r:embed="rId2" cstate="print"/>
          <a:srcRect/>
          <a:stretch>
            <a:fillRect/>
          </a:stretch>
        </p:blipFill>
        <p:spPr bwMode="auto">
          <a:xfrm>
            <a:off x="3119277" y="1278234"/>
            <a:ext cx="5950272" cy="5030492"/>
          </a:xfrm>
          <a:prstGeom prst="rect">
            <a:avLst/>
          </a:prstGeom>
          <a:noFill/>
          <a:ln w="9525">
            <a:noFill/>
            <a:miter lim="800000"/>
            <a:headEnd/>
            <a:tailEnd/>
          </a:ln>
        </p:spPr>
      </p:pic>
      <p:grpSp>
        <p:nvGrpSpPr>
          <p:cNvPr id="6" name="Group 5"/>
          <p:cNvGrpSpPr/>
          <p:nvPr/>
        </p:nvGrpSpPr>
        <p:grpSpPr>
          <a:xfrm>
            <a:off x="251520" y="2852936"/>
            <a:ext cx="3744416" cy="1656184"/>
            <a:chOff x="251842" y="3039343"/>
            <a:chExt cx="3744416" cy="1656184"/>
          </a:xfrm>
        </p:grpSpPr>
        <p:sp>
          <p:nvSpPr>
            <p:cNvPr id="7" name="Rectangle 6"/>
            <p:cNvSpPr/>
            <p:nvPr/>
          </p:nvSpPr>
          <p:spPr>
            <a:xfrm>
              <a:off x="251842" y="3039343"/>
              <a:ext cx="2601417" cy="1477328"/>
            </a:xfrm>
            <a:prstGeom prst="rect">
              <a:avLst/>
            </a:prstGeom>
          </p:spPr>
          <p:txBody>
            <a:bodyPr wrap="square">
              <a:spAutoFit/>
            </a:bodyPr>
            <a:lstStyle/>
            <a:p>
              <a:r>
                <a:rPr lang="fr-FR" b="1" dirty="0" smtClean="0">
                  <a:solidFill>
                    <a:srgbClr val="1F407A"/>
                  </a:solidFill>
                </a:rPr>
                <a:t>Forçage radiatif global des changements de couverture terrestre:</a:t>
              </a:r>
            </a:p>
            <a:p>
              <a:r>
                <a:rPr lang="fr-FR" b="1" dirty="0" smtClean="0">
                  <a:solidFill>
                    <a:srgbClr val="1F407A"/>
                  </a:solidFill>
                </a:rPr>
                <a:t>augmentation de l'albédo</a:t>
              </a:r>
              <a:endParaRPr lang="en-GB" b="1" dirty="0">
                <a:solidFill>
                  <a:srgbClr val="1F407A"/>
                </a:solidFill>
              </a:endParaRPr>
            </a:p>
          </p:txBody>
        </p:sp>
        <p:cxnSp>
          <p:nvCxnSpPr>
            <p:cNvPr id="8" name="Straight Arrow Connector 7"/>
            <p:cNvCxnSpPr>
              <a:stCxn id="7" idx="3"/>
            </p:cNvCxnSpPr>
            <p:nvPr/>
          </p:nvCxnSpPr>
          <p:spPr>
            <a:xfrm>
              <a:off x="2853259" y="3778007"/>
              <a:ext cx="1142999" cy="917520"/>
            </a:xfrm>
            <a:prstGeom prst="straightConnector1">
              <a:avLst/>
            </a:prstGeom>
            <a:ln w="38100" cap="sq">
              <a:solidFill>
                <a:srgbClr val="1F407A"/>
              </a:solidFill>
              <a:round/>
              <a:headEnd type="none" w="med" len="med"/>
              <a:tailEnd type="arrow"/>
            </a:ln>
          </p:spPr>
          <p:style>
            <a:lnRef idx="1">
              <a:schemeClr val="accent1"/>
            </a:lnRef>
            <a:fillRef idx="0">
              <a:schemeClr val="accent1"/>
            </a:fillRef>
            <a:effectRef idx="0">
              <a:schemeClr val="accent1"/>
            </a:effectRef>
            <a:fontRef idx="minor">
              <a:schemeClr val="tx1"/>
            </a:fontRef>
          </p:style>
        </p:cxnSp>
      </p:grpSp>
      <p:pic>
        <p:nvPicPr>
          <p:cNvPr id="9" name="Picture 3"/>
          <p:cNvPicPr>
            <a:picLocks noChangeAspect="1" noChangeArrowheads="1"/>
          </p:cNvPicPr>
          <p:nvPr/>
        </p:nvPicPr>
        <p:blipFill>
          <a:blip r:embed="rId3" cstate="print"/>
          <a:srcRect/>
          <a:stretch>
            <a:fillRect/>
          </a:stretch>
        </p:blipFill>
        <p:spPr bwMode="auto">
          <a:xfrm>
            <a:off x="142403" y="4341538"/>
            <a:ext cx="2917430" cy="1962632"/>
          </a:xfrm>
          <a:prstGeom prst="rect">
            <a:avLst/>
          </a:prstGeom>
          <a:noFill/>
          <a:ln w="9525">
            <a:noFill/>
            <a:miter lim="800000"/>
            <a:headEnd/>
            <a:tailEnd/>
          </a:ln>
        </p:spPr>
      </p:pic>
      <p:grpSp>
        <p:nvGrpSpPr>
          <p:cNvPr id="10" name="Group 9"/>
          <p:cNvGrpSpPr/>
          <p:nvPr/>
        </p:nvGrpSpPr>
        <p:grpSpPr>
          <a:xfrm>
            <a:off x="323850" y="1592714"/>
            <a:ext cx="2709409" cy="1260222"/>
            <a:chOff x="323850" y="1592714"/>
            <a:chExt cx="2709409" cy="1260222"/>
          </a:xfrm>
        </p:grpSpPr>
        <p:sp>
          <p:nvSpPr>
            <p:cNvPr id="11" name="Rectangle 10"/>
            <p:cNvSpPr/>
            <p:nvPr/>
          </p:nvSpPr>
          <p:spPr>
            <a:xfrm>
              <a:off x="323850" y="1641574"/>
              <a:ext cx="2529409" cy="923330"/>
            </a:xfrm>
            <a:prstGeom prst="rect">
              <a:avLst/>
            </a:prstGeom>
          </p:spPr>
          <p:txBody>
            <a:bodyPr wrap="square">
              <a:spAutoFit/>
            </a:bodyPr>
            <a:lstStyle/>
            <a:p>
              <a:r>
                <a:rPr lang="fr-FR" b="1" dirty="0" smtClean="0">
                  <a:solidFill>
                    <a:srgbClr val="1F407A"/>
                  </a:solidFill>
                </a:rPr>
                <a:t>Le forçage radiatif global dominé par le CO</a:t>
              </a:r>
              <a:r>
                <a:rPr lang="fr-FR" b="1" baseline="-25000" dirty="0" smtClean="0">
                  <a:solidFill>
                    <a:srgbClr val="1F407A"/>
                  </a:solidFill>
                </a:rPr>
                <a:t>2</a:t>
              </a:r>
              <a:r>
                <a:rPr lang="fr-FR" b="1" dirty="0" smtClean="0">
                  <a:solidFill>
                    <a:srgbClr val="1F407A"/>
                  </a:solidFill>
                </a:rPr>
                <a:t> + autres GES</a:t>
              </a:r>
              <a:endParaRPr lang="en-GB" b="1" dirty="0">
                <a:solidFill>
                  <a:srgbClr val="1F407A"/>
                </a:solidFill>
              </a:endParaRPr>
            </a:p>
          </p:txBody>
        </p:sp>
        <p:sp>
          <p:nvSpPr>
            <p:cNvPr id="12" name="Left Brace 11"/>
            <p:cNvSpPr/>
            <p:nvPr/>
          </p:nvSpPr>
          <p:spPr>
            <a:xfrm>
              <a:off x="2853259" y="1592714"/>
              <a:ext cx="180000" cy="1260222"/>
            </a:xfrm>
            <a:prstGeom prst="leftBrace">
              <a:avLst/>
            </a:prstGeom>
            <a:ln w="38100" cap="sq">
              <a:solidFill>
                <a:srgbClr val="1F407A"/>
              </a:solidFill>
              <a:roun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grpSp>
      <p:sp>
        <p:nvSpPr>
          <p:cNvPr id="14" name="TextBox 13"/>
          <p:cNvSpPr txBox="1"/>
          <p:nvPr/>
        </p:nvSpPr>
        <p:spPr>
          <a:xfrm>
            <a:off x="0" y="6581001"/>
            <a:ext cx="946991" cy="276999"/>
          </a:xfrm>
          <a:prstGeom prst="rect">
            <a:avLst/>
          </a:prstGeom>
          <a:noFill/>
        </p:spPr>
        <p:txBody>
          <a:bodyPr wrap="none" rtlCol="0">
            <a:spAutoFit/>
          </a:bodyPr>
          <a:lstStyle/>
          <a:p>
            <a:r>
              <a:rPr lang="en-GB" sz="1200" dirty="0" smtClean="0">
                <a:latin typeface="+mj-lt"/>
                <a:ea typeface="Tahoma" pitchFamily="34" charset="0"/>
                <a:cs typeface="Tahoma" pitchFamily="34" charset="0"/>
              </a:rPr>
              <a:t>(IPCC, 2013)</a:t>
            </a:r>
            <a:endParaRPr lang="en-GB" sz="1200" dirty="0">
              <a:latin typeface="+mj-lt"/>
              <a:ea typeface="Tahoma" pitchFamily="34"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smtClean="0"/>
              <a:t>Changements de couverture terrestre</a:t>
            </a:r>
            <a:endParaRPr lang="en-US" dirty="0"/>
          </a:p>
        </p:txBody>
      </p:sp>
      <p:sp>
        <p:nvSpPr>
          <p:cNvPr id="3" name="Content Placeholder 2"/>
          <p:cNvSpPr>
            <a:spLocks noGrp="1"/>
          </p:cNvSpPr>
          <p:nvPr>
            <p:ph idx="1"/>
          </p:nvPr>
        </p:nvSpPr>
        <p:spPr/>
        <p:txBody>
          <a:bodyPr/>
          <a:lstStyle/>
          <a:p>
            <a:pPr>
              <a:buNone/>
            </a:pPr>
            <a:r>
              <a:rPr lang="en-GB" dirty="0" err="1" smtClean="0"/>
              <a:t>Effets</a:t>
            </a:r>
            <a:r>
              <a:rPr lang="en-GB" dirty="0" smtClean="0"/>
              <a:t> </a:t>
            </a:r>
            <a:r>
              <a:rPr lang="en-GB" dirty="0" err="1" smtClean="0"/>
              <a:t>biogéochimiques</a:t>
            </a:r>
            <a:r>
              <a:rPr lang="en-GB" dirty="0" smtClean="0"/>
              <a:t> et </a:t>
            </a:r>
            <a:r>
              <a:rPr lang="en-GB" dirty="0" err="1" smtClean="0"/>
              <a:t>biogéophysiques</a:t>
            </a:r>
            <a:r>
              <a:rPr lang="en-GB" dirty="0" smtClean="0"/>
              <a:t>:</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33</a:t>
            </a:fld>
            <a:endParaRPr lang="nl-BE"/>
          </a:p>
        </p:txBody>
      </p:sp>
      <p:pic>
        <p:nvPicPr>
          <p:cNvPr id="5" name="Picture 2"/>
          <p:cNvPicPr>
            <a:picLocks noChangeAspect="1" noChangeArrowheads="1"/>
          </p:cNvPicPr>
          <p:nvPr/>
        </p:nvPicPr>
        <p:blipFill>
          <a:blip r:embed="rId2" cstate="print"/>
          <a:srcRect/>
          <a:stretch>
            <a:fillRect/>
          </a:stretch>
        </p:blipFill>
        <p:spPr bwMode="auto">
          <a:xfrm>
            <a:off x="111743" y="2132856"/>
            <a:ext cx="4028209" cy="349247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4283968" y="2204864"/>
            <a:ext cx="4759511" cy="3024336"/>
          </a:xfrm>
          <a:prstGeom prst="rect">
            <a:avLst/>
          </a:prstGeom>
          <a:noFill/>
          <a:ln w="9525">
            <a:noFill/>
            <a:miter lim="800000"/>
            <a:headEnd/>
            <a:tailEnd/>
          </a:ln>
        </p:spPr>
      </p:pic>
      <p:sp>
        <p:nvSpPr>
          <p:cNvPr id="7" name="TextBox 6"/>
          <p:cNvSpPr txBox="1"/>
          <p:nvPr/>
        </p:nvSpPr>
        <p:spPr>
          <a:xfrm>
            <a:off x="8187200" y="5229200"/>
            <a:ext cx="956800" cy="276999"/>
          </a:xfrm>
          <a:prstGeom prst="rect">
            <a:avLst/>
          </a:prstGeom>
          <a:noFill/>
        </p:spPr>
        <p:txBody>
          <a:bodyPr wrap="none" rtlCol="0">
            <a:spAutoFit/>
          </a:bodyPr>
          <a:lstStyle/>
          <a:p>
            <a:r>
              <a:rPr lang="en-GB" sz="1200" dirty="0" smtClean="0">
                <a:latin typeface="+mj-lt"/>
                <a:ea typeface="Tahoma" pitchFamily="34" charset="0"/>
                <a:cs typeface="Tahoma" pitchFamily="34" charset="0"/>
              </a:rPr>
              <a:t>(IPCC, 2013)</a:t>
            </a:r>
            <a:endParaRPr lang="en-GB" sz="1200" dirty="0">
              <a:latin typeface="+mj-lt"/>
              <a:ea typeface="Tahoma" pitchFamily="34" charset="0"/>
              <a:cs typeface="Tahoma" pitchFamily="34" charset="0"/>
            </a:endParaRPr>
          </a:p>
        </p:txBody>
      </p:sp>
      <p:sp>
        <p:nvSpPr>
          <p:cNvPr id="8" name="TextBox 7"/>
          <p:cNvSpPr txBox="1"/>
          <p:nvPr/>
        </p:nvSpPr>
        <p:spPr>
          <a:xfrm>
            <a:off x="3111144" y="5229200"/>
            <a:ext cx="956800" cy="276999"/>
          </a:xfrm>
          <a:prstGeom prst="rect">
            <a:avLst/>
          </a:prstGeom>
          <a:noFill/>
        </p:spPr>
        <p:txBody>
          <a:bodyPr wrap="none" rtlCol="0">
            <a:spAutoFit/>
          </a:bodyPr>
          <a:lstStyle/>
          <a:p>
            <a:r>
              <a:rPr lang="en-GB" sz="1200" dirty="0" smtClean="0">
                <a:latin typeface="+mj-lt"/>
                <a:ea typeface="Tahoma" pitchFamily="34" charset="0"/>
                <a:cs typeface="Tahoma" pitchFamily="34" charset="0"/>
              </a:rPr>
              <a:t>(IPCC, 2013)</a:t>
            </a:r>
            <a:endParaRPr lang="en-GB" sz="1200" dirty="0">
              <a:latin typeface="+mj-lt"/>
              <a:ea typeface="Tahoma" pitchFamily="34" charset="0"/>
              <a:cs typeface="Tahoma" pitchFamily="34" charset="0"/>
            </a:endParaRPr>
          </a:p>
        </p:txBody>
      </p:sp>
      <p:sp>
        <p:nvSpPr>
          <p:cNvPr id="9" name="TextBox 8"/>
          <p:cNvSpPr txBox="1"/>
          <p:nvPr/>
        </p:nvSpPr>
        <p:spPr>
          <a:xfrm>
            <a:off x="395536" y="5662409"/>
            <a:ext cx="3642600" cy="430887"/>
          </a:xfrm>
          <a:prstGeom prst="rect">
            <a:avLst/>
          </a:prstGeom>
          <a:noFill/>
        </p:spPr>
        <p:txBody>
          <a:bodyPr wrap="none" rtlCol="0">
            <a:spAutoFit/>
          </a:bodyPr>
          <a:lstStyle/>
          <a:p>
            <a:r>
              <a:rPr lang="fr-FR" sz="2200" dirty="0" smtClean="0">
                <a:latin typeface="+mj-lt"/>
                <a:ea typeface="Tahoma" pitchFamily="34" charset="0"/>
                <a:cs typeface="Tahoma" pitchFamily="34" charset="0"/>
              </a:rPr>
              <a:t>altération du cycle du carbone</a:t>
            </a:r>
            <a:endParaRPr lang="en-GB" sz="2200" dirty="0">
              <a:latin typeface="+mj-lt"/>
              <a:ea typeface="Tahoma" pitchFamily="34" charset="0"/>
              <a:cs typeface="Tahoma" pitchFamily="34" charset="0"/>
            </a:endParaRPr>
          </a:p>
        </p:txBody>
      </p:sp>
      <p:sp>
        <p:nvSpPr>
          <p:cNvPr id="10" name="TextBox 9"/>
          <p:cNvSpPr txBox="1"/>
          <p:nvPr/>
        </p:nvSpPr>
        <p:spPr>
          <a:xfrm>
            <a:off x="4499992" y="5661248"/>
            <a:ext cx="4002186" cy="400110"/>
          </a:xfrm>
          <a:prstGeom prst="rect">
            <a:avLst/>
          </a:prstGeom>
          <a:noFill/>
        </p:spPr>
        <p:txBody>
          <a:bodyPr wrap="none" rtlCol="0">
            <a:spAutoFit/>
          </a:bodyPr>
          <a:lstStyle/>
          <a:p>
            <a:r>
              <a:rPr lang="fr-FR" sz="2000" dirty="0" smtClean="0">
                <a:latin typeface="+mj-lt"/>
                <a:ea typeface="Tahoma" pitchFamily="34" charset="0"/>
                <a:cs typeface="Tahoma" pitchFamily="34" charset="0"/>
              </a:rPr>
              <a:t>altération des flux d'énergie et d'eau</a:t>
            </a:r>
            <a:endParaRPr lang="en-GB" sz="2000" dirty="0">
              <a:latin typeface="+mj-lt"/>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smtClean="0"/>
              <a:t>Changements de couverture terrestre</a:t>
            </a:r>
            <a:endParaRPr lang="en-US" dirty="0"/>
          </a:p>
        </p:txBody>
      </p:sp>
      <p:sp>
        <p:nvSpPr>
          <p:cNvPr id="3" name="Content Placeholder 2"/>
          <p:cNvSpPr>
            <a:spLocks noGrp="1"/>
          </p:cNvSpPr>
          <p:nvPr>
            <p:ph idx="1"/>
          </p:nvPr>
        </p:nvSpPr>
        <p:spPr/>
        <p:txBody>
          <a:bodyPr>
            <a:normAutofit/>
          </a:bodyPr>
          <a:lstStyle/>
          <a:p>
            <a:pPr>
              <a:buNone/>
            </a:pPr>
            <a:r>
              <a:rPr lang="en-GB" sz="2500" dirty="0" err="1" smtClean="0"/>
              <a:t>Effet</a:t>
            </a:r>
            <a:r>
              <a:rPr lang="en-GB" sz="2500" dirty="0" smtClean="0"/>
              <a:t> </a:t>
            </a:r>
            <a:r>
              <a:rPr lang="en-GB" sz="2500" dirty="0" err="1" smtClean="0"/>
              <a:t>biogéochimique</a:t>
            </a:r>
            <a:r>
              <a:rPr lang="en-GB" sz="2500" dirty="0" smtClean="0"/>
              <a:t>:</a:t>
            </a:r>
          </a:p>
        </p:txBody>
      </p:sp>
      <p:sp>
        <p:nvSpPr>
          <p:cNvPr id="4" name="Slide Number Placeholder 3"/>
          <p:cNvSpPr>
            <a:spLocks noGrp="1"/>
          </p:cNvSpPr>
          <p:nvPr>
            <p:ph type="sldNum" sz="quarter" idx="12"/>
          </p:nvPr>
        </p:nvSpPr>
        <p:spPr/>
        <p:txBody>
          <a:bodyPr/>
          <a:lstStyle/>
          <a:p>
            <a:fld id="{E5ABAE2D-7E9C-4FCE-AF4E-8A971EE13E7B}" type="slidenum">
              <a:rPr lang="nl-BE" smtClean="0"/>
              <a:pPr/>
              <a:t>34</a:t>
            </a:fld>
            <a:endParaRPr lang="nl-BE"/>
          </a:p>
        </p:txBody>
      </p:sp>
      <p:sp>
        <p:nvSpPr>
          <p:cNvPr id="5" name="TextBox 4"/>
          <p:cNvSpPr txBox="1"/>
          <p:nvPr/>
        </p:nvSpPr>
        <p:spPr>
          <a:xfrm>
            <a:off x="0" y="6581001"/>
            <a:ext cx="1761572" cy="276999"/>
          </a:xfrm>
          <a:prstGeom prst="rect">
            <a:avLst/>
          </a:prstGeom>
          <a:noFill/>
        </p:spPr>
        <p:txBody>
          <a:bodyPr wrap="none" rtlCol="0">
            <a:spAutoFit/>
          </a:bodyPr>
          <a:lstStyle/>
          <a:p>
            <a:r>
              <a:rPr lang="en-GB" sz="1200" dirty="0" smtClean="0">
                <a:latin typeface="+mj-lt"/>
                <a:ea typeface="Tahoma" pitchFamily="34" charset="0"/>
                <a:cs typeface="Tahoma" pitchFamily="34" charset="0"/>
              </a:rPr>
              <a:t>(</a:t>
            </a:r>
            <a:r>
              <a:rPr lang="en-GB" sz="1200" dirty="0" err="1" smtClean="0">
                <a:latin typeface="+mj-lt"/>
                <a:ea typeface="Tahoma" pitchFamily="34" charset="0"/>
                <a:cs typeface="Tahoma" pitchFamily="34" charset="0"/>
              </a:rPr>
              <a:t>Pongratz</a:t>
            </a:r>
            <a:r>
              <a:rPr lang="en-GB" sz="1200" dirty="0" smtClean="0">
                <a:latin typeface="+mj-lt"/>
                <a:ea typeface="Tahoma" pitchFamily="34" charset="0"/>
                <a:cs typeface="Tahoma" pitchFamily="34" charset="0"/>
              </a:rPr>
              <a:t> et al., 2010, JC)</a:t>
            </a:r>
            <a:endParaRPr lang="en-GB" sz="1200" dirty="0">
              <a:latin typeface="+mj-lt"/>
              <a:ea typeface="Tahoma" pitchFamily="34" charset="0"/>
              <a:cs typeface="Tahoma" pitchFamily="34" charset="0"/>
            </a:endParaRPr>
          </a:p>
        </p:txBody>
      </p:sp>
      <p:pic>
        <p:nvPicPr>
          <p:cNvPr id="10" name="Picture 2"/>
          <p:cNvPicPr>
            <a:picLocks noChangeAspect="1" noChangeArrowheads="1"/>
          </p:cNvPicPr>
          <p:nvPr/>
        </p:nvPicPr>
        <p:blipFill>
          <a:blip r:embed="rId2" cstate="print"/>
          <a:srcRect/>
          <a:stretch>
            <a:fillRect/>
          </a:stretch>
        </p:blipFill>
        <p:spPr bwMode="auto">
          <a:xfrm>
            <a:off x="7668344" y="1484784"/>
            <a:ext cx="1088926" cy="4323295"/>
          </a:xfrm>
          <a:prstGeom prst="rect">
            <a:avLst/>
          </a:prstGeom>
          <a:noFill/>
          <a:ln w="9525">
            <a:noFill/>
            <a:miter lim="800000"/>
            <a:headEnd/>
            <a:tailEnd/>
          </a:ln>
        </p:spPr>
      </p:pic>
      <p:pic>
        <p:nvPicPr>
          <p:cNvPr id="11" name="Picture 2"/>
          <p:cNvPicPr>
            <a:picLocks noChangeAspect="1" noChangeArrowheads="1"/>
          </p:cNvPicPr>
          <p:nvPr/>
        </p:nvPicPr>
        <p:blipFill>
          <a:blip r:embed="rId3" cstate="print"/>
          <a:stretch>
            <a:fillRect/>
          </a:stretch>
        </p:blipFill>
        <p:spPr bwMode="auto">
          <a:xfrm>
            <a:off x="611560" y="1700808"/>
            <a:ext cx="6952085" cy="3932295"/>
          </a:xfrm>
          <a:prstGeom prst="rect">
            <a:avLst/>
          </a:prstGeom>
          <a:noFill/>
          <a:ln w="9525">
            <a:noFill/>
            <a:miter lim="800000"/>
            <a:headEnd/>
            <a:tailEnd/>
          </a:ln>
        </p:spPr>
      </p:pic>
      <p:sp>
        <p:nvSpPr>
          <p:cNvPr id="12" name="TextBox 11"/>
          <p:cNvSpPr txBox="1"/>
          <p:nvPr/>
        </p:nvSpPr>
        <p:spPr>
          <a:xfrm>
            <a:off x="1907704" y="6237312"/>
            <a:ext cx="4624984" cy="369332"/>
          </a:xfrm>
          <a:prstGeom prst="rect">
            <a:avLst/>
          </a:prstGeom>
          <a:noFill/>
        </p:spPr>
        <p:txBody>
          <a:bodyPr wrap="none" rtlCol="0">
            <a:spAutoFit/>
          </a:bodyPr>
          <a:lstStyle/>
          <a:p>
            <a:r>
              <a:rPr lang="nl-BE" b="1" dirty="0" smtClean="0">
                <a:solidFill>
                  <a:srgbClr val="1F407A"/>
                </a:solidFill>
                <a:latin typeface="Tahoma" pitchFamily="34" charset="0"/>
                <a:ea typeface="Tahoma" pitchFamily="34" charset="0"/>
                <a:cs typeface="Tahoma" pitchFamily="34" charset="0"/>
              </a:rPr>
              <a:t>Net </a:t>
            </a:r>
            <a:r>
              <a:rPr lang="nl-BE" b="1" dirty="0" err="1" smtClean="0">
                <a:solidFill>
                  <a:srgbClr val="1F407A"/>
                </a:solidFill>
                <a:latin typeface="Tahoma" pitchFamily="34" charset="0"/>
                <a:ea typeface="Tahoma" pitchFamily="34" charset="0"/>
                <a:cs typeface="Tahoma" pitchFamily="34" charset="0"/>
              </a:rPr>
              <a:t>global</a:t>
            </a:r>
            <a:r>
              <a:rPr lang="nl-BE" b="1" dirty="0" smtClean="0">
                <a:solidFill>
                  <a:srgbClr val="1F407A"/>
                </a:solidFill>
                <a:latin typeface="Tahoma" pitchFamily="34" charset="0"/>
                <a:ea typeface="Tahoma" pitchFamily="34" charset="0"/>
                <a:cs typeface="Tahoma" pitchFamily="34" charset="0"/>
              </a:rPr>
              <a:t> warming: +0.16 to +0.18 K</a:t>
            </a:r>
            <a:endParaRPr lang="en-GB" b="1" dirty="0" smtClean="0">
              <a:solidFill>
                <a:srgbClr val="1F407A"/>
              </a:solidFill>
              <a:latin typeface="Tahoma" pitchFamily="34" charset="0"/>
              <a:ea typeface="Tahoma" pitchFamily="34" charset="0"/>
              <a:cs typeface="Tahoma" pitchFamily="34" charset="0"/>
            </a:endParaRPr>
          </a:p>
        </p:txBody>
      </p:sp>
      <p:sp>
        <p:nvSpPr>
          <p:cNvPr id="13" name="Rectangle 12"/>
          <p:cNvSpPr/>
          <p:nvPr/>
        </p:nvSpPr>
        <p:spPr>
          <a:xfrm>
            <a:off x="899592" y="5589240"/>
            <a:ext cx="7560840" cy="923330"/>
          </a:xfrm>
          <a:prstGeom prst="rect">
            <a:avLst/>
          </a:prstGeom>
        </p:spPr>
        <p:txBody>
          <a:bodyPr wrap="square">
            <a:spAutoFit/>
          </a:bodyPr>
          <a:lstStyle/>
          <a:p>
            <a:r>
              <a:rPr lang="en-US" i="1" dirty="0" smtClean="0"/>
              <a:t>Change in annual mean surface temperature from Anthropogenic Land Cover Change  (ALCC) averaged over the 20th century: biogeochemical effect</a:t>
            </a:r>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smtClean="0"/>
              <a:t>Changements de couverture terrestre</a:t>
            </a:r>
            <a:endParaRPr lang="en-US" dirty="0"/>
          </a:p>
        </p:txBody>
      </p:sp>
      <p:sp>
        <p:nvSpPr>
          <p:cNvPr id="3" name="Content Placeholder 2"/>
          <p:cNvSpPr>
            <a:spLocks noGrp="1"/>
          </p:cNvSpPr>
          <p:nvPr>
            <p:ph idx="1"/>
          </p:nvPr>
        </p:nvSpPr>
        <p:spPr/>
        <p:txBody>
          <a:bodyPr>
            <a:normAutofit/>
          </a:bodyPr>
          <a:lstStyle/>
          <a:p>
            <a:pPr>
              <a:buNone/>
            </a:pPr>
            <a:r>
              <a:rPr lang="en-GB" sz="2500" dirty="0" err="1" smtClean="0"/>
              <a:t>Effet</a:t>
            </a:r>
            <a:r>
              <a:rPr lang="en-GB" sz="2500" dirty="0" smtClean="0"/>
              <a:t> </a:t>
            </a:r>
            <a:r>
              <a:rPr lang="en-GB" sz="2500" dirty="0" err="1" smtClean="0"/>
              <a:t>biogéophysique</a:t>
            </a:r>
            <a:r>
              <a:rPr lang="en-GB" sz="2500" dirty="0" smtClean="0"/>
              <a:t>:</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35</a:t>
            </a:fld>
            <a:endParaRPr lang="nl-BE"/>
          </a:p>
        </p:txBody>
      </p:sp>
      <p:sp>
        <p:nvSpPr>
          <p:cNvPr id="5" name="TextBox 4"/>
          <p:cNvSpPr txBox="1"/>
          <p:nvPr/>
        </p:nvSpPr>
        <p:spPr>
          <a:xfrm>
            <a:off x="0" y="6581001"/>
            <a:ext cx="1761572" cy="276999"/>
          </a:xfrm>
          <a:prstGeom prst="rect">
            <a:avLst/>
          </a:prstGeom>
          <a:noFill/>
        </p:spPr>
        <p:txBody>
          <a:bodyPr wrap="none" rtlCol="0">
            <a:spAutoFit/>
          </a:bodyPr>
          <a:lstStyle/>
          <a:p>
            <a:r>
              <a:rPr lang="en-GB" sz="1200" dirty="0" smtClean="0">
                <a:latin typeface="+mj-lt"/>
                <a:ea typeface="Tahoma" pitchFamily="34" charset="0"/>
                <a:cs typeface="Tahoma" pitchFamily="34" charset="0"/>
              </a:rPr>
              <a:t>(</a:t>
            </a:r>
            <a:r>
              <a:rPr lang="en-GB" sz="1200" dirty="0" err="1" smtClean="0">
                <a:latin typeface="+mj-lt"/>
                <a:ea typeface="Tahoma" pitchFamily="34" charset="0"/>
                <a:cs typeface="Tahoma" pitchFamily="34" charset="0"/>
              </a:rPr>
              <a:t>Pongratz</a:t>
            </a:r>
            <a:r>
              <a:rPr lang="en-GB" sz="1200" dirty="0" smtClean="0">
                <a:latin typeface="+mj-lt"/>
                <a:ea typeface="Tahoma" pitchFamily="34" charset="0"/>
                <a:cs typeface="Tahoma" pitchFamily="34" charset="0"/>
              </a:rPr>
              <a:t> et al., 2010, JC)</a:t>
            </a:r>
            <a:endParaRPr lang="en-GB" sz="1200" dirty="0">
              <a:latin typeface="+mj-lt"/>
              <a:ea typeface="Tahoma" pitchFamily="34" charset="0"/>
              <a:cs typeface="Tahoma" pitchFamily="34" charset="0"/>
            </a:endParaRPr>
          </a:p>
        </p:txBody>
      </p:sp>
      <p:pic>
        <p:nvPicPr>
          <p:cNvPr id="6" name="Picture 2"/>
          <p:cNvPicPr>
            <a:picLocks noChangeAspect="1" noChangeArrowheads="1"/>
          </p:cNvPicPr>
          <p:nvPr/>
        </p:nvPicPr>
        <p:blipFill>
          <a:blip r:embed="rId2" cstate="print"/>
          <a:srcRect/>
          <a:stretch>
            <a:fillRect/>
          </a:stretch>
        </p:blipFill>
        <p:spPr bwMode="auto">
          <a:xfrm>
            <a:off x="7452320" y="1844824"/>
            <a:ext cx="997532" cy="3960440"/>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t="12609" r="2179"/>
          <a:stretch>
            <a:fillRect/>
          </a:stretch>
        </p:blipFill>
        <p:spPr bwMode="auto">
          <a:xfrm>
            <a:off x="395536" y="1800961"/>
            <a:ext cx="7204521" cy="3932295"/>
          </a:xfrm>
          <a:prstGeom prst="rect">
            <a:avLst/>
          </a:prstGeom>
          <a:noFill/>
          <a:ln w="9525">
            <a:noFill/>
            <a:miter lim="800000"/>
            <a:headEnd/>
            <a:tailEnd/>
          </a:ln>
        </p:spPr>
      </p:pic>
      <p:sp>
        <p:nvSpPr>
          <p:cNvPr id="9" name="TextBox 8"/>
          <p:cNvSpPr txBox="1"/>
          <p:nvPr/>
        </p:nvSpPr>
        <p:spPr>
          <a:xfrm>
            <a:off x="611040" y="6165304"/>
            <a:ext cx="7921400" cy="369332"/>
          </a:xfrm>
          <a:prstGeom prst="rect">
            <a:avLst/>
          </a:prstGeom>
          <a:noFill/>
        </p:spPr>
        <p:txBody>
          <a:bodyPr wrap="square" rtlCol="0">
            <a:spAutoFit/>
          </a:bodyPr>
          <a:lstStyle/>
          <a:p>
            <a:r>
              <a:rPr lang="nl-BE" b="1" dirty="0" smtClean="0">
                <a:solidFill>
                  <a:srgbClr val="1F407A"/>
                </a:solidFill>
                <a:latin typeface="Tahoma" pitchFamily="34" charset="0"/>
                <a:ea typeface="Tahoma" pitchFamily="34" charset="0"/>
                <a:cs typeface="Tahoma" pitchFamily="34" charset="0"/>
              </a:rPr>
              <a:t>Net </a:t>
            </a:r>
            <a:r>
              <a:rPr lang="nl-BE" b="1" dirty="0" err="1" smtClean="0">
                <a:solidFill>
                  <a:srgbClr val="1F407A"/>
                </a:solidFill>
                <a:latin typeface="Tahoma" pitchFamily="34" charset="0"/>
                <a:ea typeface="Tahoma" pitchFamily="34" charset="0"/>
                <a:cs typeface="Tahoma" pitchFamily="34" charset="0"/>
              </a:rPr>
              <a:t>global</a:t>
            </a:r>
            <a:r>
              <a:rPr lang="nl-BE" b="1" dirty="0" smtClean="0">
                <a:solidFill>
                  <a:srgbClr val="1F407A"/>
                </a:solidFill>
                <a:latin typeface="Tahoma" pitchFamily="34" charset="0"/>
                <a:ea typeface="Tahoma" pitchFamily="34" charset="0"/>
                <a:cs typeface="Tahoma" pitchFamily="34" charset="0"/>
              </a:rPr>
              <a:t> </a:t>
            </a:r>
            <a:r>
              <a:rPr lang="nl-BE" b="1" dirty="0" err="1" smtClean="0">
                <a:solidFill>
                  <a:srgbClr val="1F407A"/>
                </a:solidFill>
                <a:latin typeface="Tahoma" pitchFamily="34" charset="0"/>
                <a:ea typeface="Tahoma" pitchFamily="34" charset="0"/>
                <a:cs typeface="Tahoma" pitchFamily="34" charset="0"/>
              </a:rPr>
              <a:t>cooling</a:t>
            </a:r>
            <a:r>
              <a:rPr lang="nl-BE" b="1" dirty="0" smtClean="0">
                <a:solidFill>
                  <a:srgbClr val="1F407A"/>
                </a:solidFill>
                <a:latin typeface="Tahoma" pitchFamily="34" charset="0"/>
                <a:ea typeface="Tahoma" pitchFamily="34" charset="0"/>
                <a:cs typeface="Tahoma" pitchFamily="34" charset="0"/>
              </a:rPr>
              <a:t>: - 0.03 K; </a:t>
            </a:r>
            <a:r>
              <a:rPr lang="nl-BE" b="1" dirty="0" err="1" smtClean="0">
                <a:solidFill>
                  <a:srgbClr val="1F407A"/>
                </a:solidFill>
                <a:latin typeface="Tahoma" pitchFamily="34" charset="0"/>
                <a:ea typeface="Tahoma" pitchFamily="34" charset="0"/>
                <a:cs typeface="Tahoma" pitchFamily="34" charset="0"/>
              </a:rPr>
              <a:t>Regionally</a:t>
            </a:r>
            <a:r>
              <a:rPr lang="nl-BE" b="1" dirty="0" smtClean="0">
                <a:solidFill>
                  <a:srgbClr val="1F407A"/>
                </a:solidFill>
                <a:latin typeface="Tahoma" pitchFamily="34" charset="0"/>
                <a:ea typeface="Tahoma" pitchFamily="34" charset="0"/>
                <a:cs typeface="Tahoma" pitchFamily="34" charset="0"/>
              </a:rPr>
              <a:t>: - 0.3 K up to -0.5 K</a:t>
            </a:r>
            <a:endParaRPr lang="en-GB" b="1" dirty="0" smtClean="0">
              <a:solidFill>
                <a:srgbClr val="1F407A"/>
              </a:solidFill>
              <a:latin typeface="Tahoma" pitchFamily="34" charset="0"/>
              <a:ea typeface="Tahoma" pitchFamily="34" charset="0"/>
              <a:cs typeface="Tahoma" pitchFamily="34" charset="0"/>
            </a:endParaRPr>
          </a:p>
        </p:txBody>
      </p:sp>
      <p:sp>
        <p:nvSpPr>
          <p:cNvPr id="10" name="Rectangle 9"/>
          <p:cNvSpPr/>
          <p:nvPr/>
        </p:nvSpPr>
        <p:spPr>
          <a:xfrm>
            <a:off x="755576" y="5589240"/>
            <a:ext cx="6912768" cy="923330"/>
          </a:xfrm>
          <a:prstGeom prst="rect">
            <a:avLst/>
          </a:prstGeom>
        </p:spPr>
        <p:txBody>
          <a:bodyPr wrap="square">
            <a:spAutoFit/>
          </a:bodyPr>
          <a:lstStyle/>
          <a:p>
            <a:r>
              <a:rPr lang="en-US" i="1" dirty="0" smtClean="0"/>
              <a:t>Change in annual mean surface temperature from Anthropogenic Land Cover Change averaged over the 20th century: </a:t>
            </a:r>
            <a:r>
              <a:rPr lang="en-US" i="1" dirty="0" err="1" smtClean="0"/>
              <a:t>biogeophysical</a:t>
            </a:r>
            <a:r>
              <a:rPr lang="en-US" i="1" dirty="0" smtClean="0"/>
              <a:t> effect</a:t>
            </a:r>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2" cstate="print"/>
          <a:srcRect t="12609" r="2179"/>
          <a:stretch>
            <a:fillRect/>
          </a:stretch>
        </p:blipFill>
        <p:spPr bwMode="auto">
          <a:xfrm>
            <a:off x="615281" y="2996952"/>
            <a:ext cx="6765032" cy="3692418"/>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fr-FR" dirty="0" smtClean="0"/>
              <a:t>Changements de couverture terrestre</a:t>
            </a:r>
            <a:endParaRPr lang="en-US" dirty="0"/>
          </a:p>
        </p:txBody>
      </p:sp>
      <p:sp>
        <p:nvSpPr>
          <p:cNvPr id="3" name="Content Placeholder 2"/>
          <p:cNvSpPr>
            <a:spLocks noGrp="1"/>
          </p:cNvSpPr>
          <p:nvPr>
            <p:ph idx="1"/>
          </p:nvPr>
        </p:nvSpPr>
        <p:spPr/>
        <p:txBody>
          <a:bodyPr>
            <a:normAutofit/>
          </a:bodyPr>
          <a:lstStyle/>
          <a:p>
            <a:pPr>
              <a:buNone/>
            </a:pPr>
            <a:r>
              <a:rPr lang="fr-FR" sz="2500" dirty="0" smtClean="0">
                <a:latin typeface="+mj-lt"/>
              </a:rPr>
              <a:t>Effet </a:t>
            </a:r>
            <a:r>
              <a:rPr lang="fr-FR" sz="2500" dirty="0" err="1" smtClean="0">
                <a:latin typeface="+mj-lt"/>
              </a:rPr>
              <a:t>biogéophysique</a:t>
            </a:r>
            <a:r>
              <a:rPr lang="fr-FR" sz="2500" dirty="0" smtClean="0">
                <a:latin typeface="+mj-lt"/>
              </a:rPr>
              <a:t>:</a:t>
            </a:r>
          </a:p>
          <a:p>
            <a:r>
              <a:rPr lang="fr-FR" sz="2500" dirty="0" smtClean="0">
                <a:latin typeface="+mj-lt"/>
              </a:rPr>
              <a:t>Effet </a:t>
            </a:r>
            <a:r>
              <a:rPr lang="fr-FR" sz="2500" dirty="0" err="1" smtClean="0">
                <a:latin typeface="+mj-lt"/>
              </a:rPr>
              <a:t>biogéophysique</a:t>
            </a:r>
            <a:r>
              <a:rPr lang="fr-FR" sz="2500" dirty="0" smtClean="0">
                <a:latin typeface="+mj-lt"/>
              </a:rPr>
              <a:t> de la déforestation globalement faible</a:t>
            </a:r>
          </a:p>
          <a:p>
            <a:r>
              <a:rPr lang="fr-FR" sz="2500" dirty="0" smtClean="0">
                <a:latin typeface="+mj-lt"/>
              </a:rPr>
              <a:t>mais régionalement aussi important que l'effet CO</a:t>
            </a:r>
            <a:r>
              <a:rPr lang="fr-FR" sz="2500" baseline="-25000" dirty="0" smtClean="0">
                <a:latin typeface="+mj-lt"/>
              </a:rPr>
              <a:t>2</a:t>
            </a:r>
            <a:r>
              <a:rPr lang="fr-FR" sz="2500" dirty="0" smtClean="0">
                <a:latin typeface="+mj-lt"/>
              </a:rPr>
              <a:t>, bien qu'incertain (étude de modélisation!)</a:t>
            </a:r>
            <a:endParaRPr lang="en-US" sz="2500" dirty="0">
              <a:latin typeface="+mj-lt"/>
            </a:endParaRPr>
          </a:p>
        </p:txBody>
      </p:sp>
      <p:sp>
        <p:nvSpPr>
          <p:cNvPr id="4" name="Slide Number Placeholder 3"/>
          <p:cNvSpPr>
            <a:spLocks noGrp="1"/>
          </p:cNvSpPr>
          <p:nvPr>
            <p:ph type="sldNum" sz="quarter" idx="12"/>
          </p:nvPr>
        </p:nvSpPr>
        <p:spPr/>
        <p:txBody>
          <a:bodyPr/>
          <a:lstStyle/>
          <a:p>
            <a:fld id="{E5ABAE2D-7E9C-4FCE-AF4E-8A971EE13E7B}" type="slidenum">
              <a:rPr lang="nl-BE" smtClean="0"/>
              <a:pPr/>
              <a:t>36</a:t>
            </a:fld>
            <a:endParaRPr lang="nl-BE"/>
          </a:p>
        </p:txBody>
      </p:sp>
      <p:sp>
        <p:nvSpPr>
          <p:cNvPr id="5" name="TextBox 4"/>
          <p:cNvSpPr txBox="1"/>
          <p:nvPr/>
        </p:nvSpPr>
        <p:spPr>
          <a:xfrm>
            <a:off x="0" y="6581001"/>
            <a:ext cx="1761572" cy="276999"/>
          </a:xfrm>
          <a:prstGeom prst="rect">
            <a:avLst/>
          </a:prstGeom>
          <a:noFill/>
        </p:spPr>
        <p:txBody>
          <a:bodyPr wrap="none" rtlCol="0">
            <a:spAutoFit/>
          </a:bodyPr>
          <a:lstStyle/>
          <a:p>
            <a:r>
              <a:rPr lang="en-GB" sz="1200" dirty="0" smtClean="0">
                <a:latin typeface="+mj-lt"/>
                <a:ea typeface="Tahoma" pitchFamily="34" charset="0"/>
                <a:cs typeface="Tahoma" pitchFamily="34" charset="0"/>
              </a:rPr>
              <a:t>(</a:t>
            </a:r>
            <a:r>
              <a:rPr lang="en-GB" sz="1200" dirty="0" err="1" smtClean="0">
                <a:latin typeface="+mj-lt"/>
                <a:ea typeface="Tahoma" pitchFamily="34" charset="0"/>
                <a:cs typeface="Tahoma" pitchFamily="34" charset="0"/>
              </a:rPr>
              <a:t>Pongratz</a:t>
            </a:r>
            <a:r>
              <a:rPr lang="en-GB" sz="1200" dirty="0" smtClean="0">
                <a:latin typeface="+mj-lt"/>
                <a:ea typeface="Tahoma" pitchFamily="34" charset="0"/>
                <a:cs typeface="Tahoma" pitchFamily="34" charset="0"/>
              </a:rPr>
              <a:t> et al., 2010, JC)</a:t>
            </a:r>
            <a:endParaRPr lang="en-GB" sz="1200" dirty="0">
              <a:latin typeface="+mj-lt"/>
              <a:ea typeface="Tahoma" pitchFamily="34" charset="0"/>
              <a:cs typeface="Tahoma" pitchFamily="34" charset="0"/>
            </a:endParaRPr>
          </a:p>
        </p:txBody>
      </p:sp>
      <p:pic>
        <p:nvPicPr>
          <p:cNvPr id="10" name="Picture 2"/>
          <p:cNvPicPr>
            <a:picLocks noChangeAspect="1" noChangeArrowheads="1"/>
          </p:cNvPicPr>
          <p:nvPr/>
        </p:nvPicPr>
        <p:blipFill>
          <a:blip r:embed="rId3" cstate="print"/>
          <a:srcRect/>
          <a:stretch>
            <a:fillRect/>
          </a:stretch>
        </p:blipFill>
        <p:spPr bwMode="auto">
          <a:xfrm>
            <a:off x="7236296" y="2972874"/>
            <a:ext cx="942412" cy="37416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smtClean="0"/>
              <a:t>Changements de couverture terrestre</a:t>
            </a:r>
            <a:endParaRPr lang="en-US" dirty="0"/>
          </a:p>
        </p:txBody>
      </p:sp>
      <p:sp>
        <p:nvSpPr>
          <p:cNvPr id="3" name="Content Placeholder 2"/>
          <p:cNvSpPr>
            <a:spLocks noGrp="1"/>
          </p:cNvSpPr>
          <p:nvPr>
            <p:ph idx="1"/>
          </p:nvPr>
        </p:nvSpPr>
        <p:spPr>
          <a:xfrm>
            <a:off x="457200" y="1124744"/>
            <a:ext cx="8229600" cy="5001419"/>
          </a:xfrm>
        </p:spPr>
        <p:txBody>
          <a:bodyPr>
            <a:normAutofit/>
          </a:bodyPr>
          <a:lstStyle/>
          <a:p>
            <a:pPr lvl="0">
              <a:buNone/>
            </a:pPr>
            <a:r>
              <a:rPr lang="fr-FR" sz="2500" dirty="0" smtClean="0"/>
              <a:t>Effet total = Effet biogéochimique + </a:t>
            </a:r>
            <a:r>
              <a:rPr lang="fr-FR" sz="2500" dirty="0" err="1" smtClean="0"/>
              <a:t>biogéophysique</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37</a:t>
            </a:fld>
            <a:endParaRPr lang="nl-BE"/>
          </a:p>
        </p:txBody>
      </p:sp>
      <p:sp>
        <p:nvSpPr>
          <p:cNvPr id="5" name="Title 5"/>
          <p:cNvSpPr txBox="1">
            <a:spLocks/>
          </p:cNvSpPr>
          <p:nvPr/>
        </p:nvSpPr>
        <p:spPr>
          <a:xfrm>
            <a:off x="323850" y="620714"/>
            <a:ext cx="11537950" cy="972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GB" sz="4400" b="1" i="0" u="none" strike="noStrike" kern="1200" cap="none" spc="0" normalizeH="0" baseline="0" noProof="0" dirty="0">
              <a:ln>
                <a:noFill/>
              </a:ln>
              <a:solidFill>
                <a:schemeClr val="tx1"/>
              </a:solidFill>
              <a:effectLst/>
              <a:uLnTx/>
              <a:uFillTx/>
              <a:latin typeface="+mj-lt"/>
              <a:ea typeface="+mj-ea"/>
              <a:cs typeface="+mj-cs"/>
            </a:endParaRPr>
          </a:p>
        </p:txBody>
      </p:sp>
      <p:pic>
        <p:nvPicPr>
          <p:cNvPr id="44035" name="Picture 3"/>
          <p:cNvPicPr>
            <a:picLocks noChangeAspect="1" noChangeArrowheads="1"/>
          </p:cNvPicPr>
          <p:nvPr/>
        </p:nvPicPr>
        <p:blipFill>
          <a:blip r:embed="rId2" cstate="print"/>
          <a:srcRect/>
          <a:stretch>
            <a:fillRect/>
          </a:stretch>
        </p:blipFill>
        <p:spPr bwMode="auto">
          <a:xfrm>
            <a:off x="107504" y="1751352"/>
            <a:ext cx="9001000" cy="4413952"/>
          </a:xfrm>
          <a:prstGeom prst="rect">
            <a:avLst/>
          </a:prstGeom>
          <a:noFill/>
          <a:ln w="9525">
            <a:noFill/>
            <a:miter lim="800000"/>
            <a:headEnd/>
            <a:tailEnd/>
          </a:ln>
        </p:spPr>
      </p:pic>
      <p:sp>
        <p:nvSpPr>
          <p:cNvPr id="13" name="TextBox 12"/>
          <p:cNvSpPr txBox="1"/>
          <p:nvPr/>
        </p:nvSpPr>
        <p:spPr>
          <a:xfrm>
            <a:off x="0" y="6581001"/>
            <a:ext cx="1761572" cy="276999"/>
          </a:xfrm>
          <a:prstGeom prst="rect">
            <a:avLst/>
          </a:prstGeom>
          <a:noFill/>
        </p:spPr>
        <p:txBody>
          <a:bodyPr wrap="none" rtlCol="0">
            <a:spAutoFit/>
          </a:bodyPr>
          <a:lstStyle/>
          <a:p>
            <a:r>
              <a:rPr lang="en-GB" sz="1200" dirty="0" smtClean="0">
                <a:latin typeface="+mj-lt"/>
                <a:ea typeface="Tahoma" pitchFamily="34" charset="0"/>
                <a:cs typeface="Tahoma" pitchFamily="34" charset="0"/>
              </a:rPr>
              <a:t>(</a:t>
            </a:r>
            <a:r>
              <a:rPr lang="en-GB" sz="1200" dirty="0" err="1" smtClean="0">
                <a:latin typeface="+mj-lt"/>
                <a:ea typeface="Tahoma" pitchFamily="34" charset="0"/>
                <a:cs typeface="Tahoma" pitchFamily="34" charset="0"/>
              </a:rPr>
              <a:t>Pongratz</a:t>
            </a:r>
            <a:r>
              <a:rPr lang="en-GB" sz="1200" dirty="0" smtClean="0">
                <a:latin typeface="+mj-lt"/>
                <a:ea typeface="Tahoma" pitchFamily="34" charset="0"/>
                <a:cs typeface="Tahoma" pitchFamily="34" charset="0"/>
              </a:rPr>
              <a:t> et al., 2010, JC)</a:t>
            </a:r>
            <a:endParaRPr lang="en-GB" sz="1200" dirty="0">
              <a:latin typeface="+mj-lt"/>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smtClean="0"/>
              <a:t>Changements de couverture terrestre</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38</a:t>
            </a:fld>
            <a:endParaRPr lang="nl-BE"/>
          </a:p>
        </p:txBody>
      </p:sp>
      <p:pic>
        <p:nvPicPr>
          <p:cNvPr id="45059" name="Picture 3"/>
          <p:cNvPicPr>
            <a:picLocks noChangeAspect="1" noChangeArrowheads="1"/>
          </p:cNvPicPr>
          <p:nvPr/>
        </p:nvPicPr>
        <p:blipFill>
          <a:blip r:embed="rId2" cstate="print"/>
          <a:srcRect/>
          <a:stretch>
            <a:fillRect/>
          </a:stretch>
        </p:blipFill>
        <p:spPr bwMode="auto">
          <a:xfrm>
            <a:off x="1547664" y="1700808"/>
            <a:ext cx="5760640" cy="4114744"/>
          </a:xfrm>
          <a:prstGeom prst="rect">
            <a:avLst/>
          </a:prstGeom>
          <a:noFill/>
          <a:ln w="9525">
            <a:noFill/>
            <a:miter lim="800000"/>
            <a:headEnd/>
            <a:tailEnd/>
          </a:ln>
        </p:spPr>
      </p:pic>
      <p:sp>
        <p:nvSpPr>
          <p:cNvPr id="7" name="Content Placeholder 2"/>
          <p:cNvSpPr>
            <a:spLocks noGrp="1"/>
          </p:cNvSpPr>
          <p:nvPr>
            <p:ph idx="1"/>
          </p:nvPr>
        </p:nvSpPr>
        <p:spPr>
          <a:xfrm>
            <a:off x="457200" y="1124744"/>
            <a:ext cx="8229600" cy="5001419"/>
          </a:xfrm>
        </p:spPr>
        <p:txBody>
          <a:bodyPr>
            <a:normAutofit/>
          </a:bodyPr>
          <a:lstStyle/>
          <a:p>
            <a:pPr lvl="0">
              <a:buNone/>
            </a:pPr>
            <a:r>
              <a:rPr lang="fr-FR" sz="2500" dirty="0" smtClean="0"/>
              <a:t>Effet total = Effet biogéochimique + </a:t>
            </a:r>
            <a:r>
              <a:rPr lang="fr-FR" sz="2500" dirty="0" err="1" smtClean="0"/>
              <a:t>biogéophysique</a:t>
            </a:r>
            <a:endParaRPr lang="en-US" sz="2500" dirty="0"/>
          </a:p>
        </p:txBody>
      </p:sp>
      <p:sp>
        <p:nvSpPr>
          <p:cNvPr id="8" name="TextBox 7"/>
          <p:cNvSpPr txBox="1"/>
          <p:nvPr/>
        </p:nvSpPr>
        <p:spPr>
          <a:xfrm>
            <a:off x="0" y="6581001"/>
            <a:ext cx="1761572" cy="276999"/>
          </a:xfrm>
          <a:prstGeom prst="rect">
            <a:avLst/>
          </a:prstGeom>
          <a:noFill/>
        </p:spPr>
        <p:txBody>
          <a:bodyPr wrap="none" rtlCol="0">
            <a:spAutoFit/>
          </a:bodyPr>
          <a:lstStyle/>
          <a:p>
            <a:r>
              <a:rPr lang="en-GB" sz="1200" dirty="0" smtClean="0">
                <a:latin typeface="+mj-lt"/>
                <a:ea typeface="Tahoma" pitchFamily="34" charset="0"/>
                <a:cs typeface="Tahoma" pitchFamily="34" charset="0"/>
              </a:rPr>
              <a:t>(</a:t>
            </a:r>
            <a:r>
              <a:rPr lang="en-GB" sz="1200" dirty="0" err="1" smtClean="0">
                <a:latin typeface="+mj-lt"/>
                <a:ea typeface="Tahoma" pitchFamily="34" charset="0"/>
                <a:cs typeface="Tahoma" pitchFamily="34" charset="0"/>
              </a:rPr>
              <a:t>Pongratz</a:t>
            </a:r>
            <a:r>
              <a:rPr lang="en-GB" sz="1200" dirty="0" smtClean="0">
                <a:latin typeface="+mj-lt"/>
                <a:ea typeface="Tahoma" pitchFamily="34" charset="0"/>
                <a:cs typeface="Tahoma" pitchFamily="34" charset="0"/>
              </a:rPr>
              <a:t> et al., 2010, JC)</a:t>
            </a:r>
            <a:endParaRPr lang="en-GB" sz="1200" dirty="0">
              <a:latin typeface="+mj-lt"/>
              <a:ea typeface="Tahoma" pitchFamily="34" charset="0"/>
              <a:cs typeface="Tahoma" pitchFamily="34" charset="0"/>
            </a:endParaRPr>
          </a:p>
        </p:txBody>
      </p:sp>
      <p:sp>
        <p:nvSpPr>
          <p:cNvPr id="9" name="Rectangle 8"/>
          <p:cNvSpPr/>
          <p:nvPr/>
        </p:nvSpPr>
        <p:spPr>
          <a:xfrm>
            <a:off x="467544" y="5805264"/>
            <a:ext cx="7920880" cy="923330"/>
          </a:xfrm>
          <a:prstGeom prst="rect">
            <a:avLst/>
          </a:prstGeom>
        </p:spPr>
        <p:txBody>
          <a:bodyPr wrap="square">
            <a:spAutoFit/>
          </a:bodyPr>
          <a:lstStyle/>
          <a:p>
            <a:pPr algn="ctr"/>
            <a:r>
              <a:rPr lang="en-US" i="1" dirty="0" smtClean="0"/>
              <a:t>Changes in annual mean surface temperature from ALCC (50‐years running mean). </a:t>
            </a:r>
            <a:br>
              <a:rPr lang="en-US" i="1" dirty="0" smtClean="0"/>
            </a:br>
            <a:r>
              <a:rPr lang="nl-BE" i="1" dirty="0" err="1" smtClean="0"/>
              <a:t>LC</a:t>
            </a:r>
            <a:r>
              <a:rPr lang="nl-BE" i="1" baseline="-25000" dirty="0" err="1" smtClean="0"/>
              <a:t>Ph</a:t>
            </a:r>
            <a:r>
              <a:rPr lang="nl-BE" i="1" dirty="0" smtClean="0"/>
              <a:t>: </a:t>
            </a:r>
            <a:r>
              <a:rPr lang="nl-BE" i="1" dirty="0" err="1" smtClean="0"/>
              <a:t>biogeophysical</a:t>
            </a:r>
            <a:r>
              <a:rPr lang="nl-BE" i="1" dirty="0" smtClean="0"/>
              <a:t> </a:t>
            </a:r>
            <a:r>
              <a:rPr lang="nl-BE" i="1" dirty="0" err="1" smtClean="0"/>
              <a:t>effects</a:t>
            </a:r>
            <a:r>
              <a:rPr lang="nl-BE" i="1" dirty="0" smtClean="0"/>
              <a:t>; </a:t>
            </a:r>
            <a:r>
              <a:rPr lang="nl-BE" i="1" dirty="0" err="1" smtClean="0"/>
              <a:t>LC</a:t>
            </a:r>
            <a:r>
              <a:rPr lang="nl-BE" i="1" baseline="-25000" dirty="0" err="1" smtClean="0"/>
              <a:t>Ch</a:t>
            </a:r>
            <a:r>
              <a:rPr lang="nl-BE" i="1" dirty="0" smtClean="0"/>
              <a:t>: </a:t>
            </a:r>
            <a:r>
              <a:rPr lang="nl-BE" i="1" dirty="0" err="1" smtClean="0"/>
              <a:t>biogeochemic</a:t>
            </a:r>
            <a:r>
              <a:rPr lang="nl-BE" i="1" dirty="0" smtClean="0"/>
              <a:t> al </a:t>
            </a:r>
            <a:r>
              <a:rPr lang="nl-BE" i="1" dirty="0" err="1" smtClean="0"/>
              <a:t>effects</a:t>
            </a:r>
            <a:r>
              <a:rPr lang="nl-BE" i="1" dirty="0" smtClean="0"/>
              <a:t>; LC: net effect</a:t>
            </a:r>
          </a:p>
          <a:p>
            <a:pPr algn="ct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smtClean="0"/>
              <a:t>Changements de couverture terrestre</a:t>
            </a:r>
            <a:endParaRPr lang="en-US" dirty="0"/>
          </a:p>
        </p:txBody>
      </p:sp>
      <p:sp>
        <p:nvSpPr>
          <p:cNvPr id="3" name="Content Placeholder 2"/>
          <p:cNvSpPr>
            <a:spLocks noGrp="1"/>
          </p:cNvSpPr>
          <p:nvPr>
            <p:ph idx="1"/>
          </p:nvPr>
        </p:nvSpPr>
        <p:spPr/>
        <p:txBody>
          <a:bodyPr>
            <a:normAutofit/>
          </a:bodyPr>
          <a:lstStyle/>
          <a:p>
            <a:r>
              <a:rPr lang="fr-FR" sz="2000" dirty="0" smtClean="0"/>
              <a:t>Contribution du changement d'utilisation des terres (LULCC) historique (1850-2010) au forçage radiatif (RF) </a:t>
            </a:r>
            <a:r>
              <a:rPr lang="fr-FR" sz="2000" dirty="0" smtClean="0">
                <a:sym typeface="Wingdings" pitchFamily="2" charset="2"/>
              </a:rPr>
              <a:t></a:t>
            </a:r>
            <a:r>
              <a:rPr lang="fr-FR" sz="2000" dirty="0" smtClean="0"/>
              <a:t> 40% des RF anthropogéniques peuvent être attribués aux changements d'utilisation des terres / couverture terrestre (Note: Aujourd'hui, la plupart des émissions de GES proviennent principalement des combustibles fossiles)</a:t>
            </a:r>
          </a:p>
          <a:p>
            <a:r>
              <a:rPr lang="fr-FR" sz="2000" dirty="0" smtClean="0"/>
              <a:t>Importantes contributions de gaz à effet de serre qui ne sont pas du CO</a:t>
            </a:r>
            <a:r>
              <a:rPr lang="fr-FR" sz="2000" baseline="-25000" dirty="0" smtClean="0"/>
              <a:t>2</a:t>
            </a:r>
            <a:endParaRPr lang="en-US" sz="2000" baseline="-250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39</a:t>
            </a:fld>
            <a:endParaRPr lang="nl-BE"/>
          </a:p>
        </p:txBody>
      </p:sp>
      <p:pic>
        <p:nvPicPr>
          <p:cNvPr id="5" name="Picture 2"/>
          <p:cNvPicPr>
            <a:picLocks noChangeAspect="1" noChangeArrowheads="1"/>
          </p:cNvPicPr>
          <p:nvPr/>
        </p:nvPicPr>
        <p:blipFill>
          <a:blip r:embed="rId2" cstate="print"/>
          <a:srcRect/>
          <a:stretch>
            <a:fillRect/>
          </a:stretch>
        </p:blipFill>
        <p:spPr bwMode="auto">
          <a:xfrm>
            <a:off x="2214808" y="3165216"/>
            <a:ext cx="4824536" cy="3648160"/>
          </a:xfrm>
          <a:prstGeom prst="rect">
            <a:avLst/>
          </a:prstGeom>
          <a:noFill/>
          <a:ln w="9525">
            <a:noFill/>
            <a:miter lim="800000"/>
            <a:headEnd/>
            <a:tailEnd/>
          </a:ln>
        </p:spPr>
      </p:pic>
      <p:sp>
        <p:nvSpPr>
          <p:cNvPr id="6" name="TextBox 5"/>
          <p:cNvSpPr txBox="1"/>
          <p:nvPr/>
        </p:nvSpPr>
        <p:spPr>
          <a:xfrm>
            <a:off x="0" y="6581001"/>
            <a:ext cx="1670842" cy="276999"/>
          </a:xfrm>
          <a:prstGeom prst="rect">
            <a:avLst/>
          </a:prstGeom>
          <a:noFill/>
        </p:spPr>
        <p:txBody>
          <a:bodyPr wrap="none" rtlCol="0">
            <a:spAutoFit/>
          </a:bodyPr>
          <a:lstStyle/>
          <a:p>
            <a:r>
              <a:rPr lang="en-GB" sz="1200" dirty="0" smtClean="0">
                <a:latin typeface="+mj-lt"/>
                <a:ea typeface="Tahoma" pitchFamily="34" charset="0"/>
                <a:cs typeface="Tahoma" pitchFamily="34" charset="0"/>
              </a:rPr>
              <a:t>(Ward et al., 2014, ACP)</a:t>
            </a:r>
            <a:endParaRPr lang="en-GB" sz="1200" dirty="0">
              <a:latin typeface="+mj-lt"/>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a:bodyPr>
          <a:lstStyle/>
          <a:p>
            <a:pPr>
              <a:buNone/>
            </a:pPr>
            <a:r>
              <a:rPr lang="fr-FR" sz="2200" dirty="0" smtClean="0"/>
              <a:t>P. ex. discussion sur la récente « pause » mondiale dans le réchauffement de la planète (anglais: « global </a:t>
            </a:r>
            <a:r>
              <a:rPr lang="fr-FR" sz="2200" dirty="0" err="1" smtClean="0"/>
              <a:t>warming</a:t>
            </a:r>
            <a:r>
              <a:rPr lang="fr-FR" sz="2200" dirty="0" smtClean="0"/>
              <a:t> hiatus »)</a:t>
            </a:r>
            <a:endParaRPr lang="en-US"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4</a:t>
            </a:fld>
            <a:endParaRPr lang="nl-BE"/>
          </a:p>
        </p:txBody>
      </p:sp>
      <p:pic>
        <p:nvPicPr>
          <p:cNvPr id="5" name="Picture 3"/>
          <p:cNvPicPr>
            <a:picLocks noChangeAspect="1"/>
          </p:cNvPicPr>
          <p:nvPr/>
        </p:nvPicPr>
        <p:blipFill>
          <a:blip r:embed="rId2" cstate="print"/>
          <a:srcRect/>
          <a:stretch>
            <a:fillRect/>
          </a:stretch>
        </p:blipFill>
        <p:spPr bwMode="auto">
          <a:xfrm>
            <a:off x="971600" y="2032381"/>
            <a:ext cx="7242175" cy="4411663"/>
          </a:xfrm>
          <a:prstGeom prst="rect">
            <a:avLst/>
          </a:prstGeom>
          <a:noFill/>
          <a:ln w="9525">
            <a:noFill/>
            <a:miter lim="800000"/>
            <a:headEnd/>
            <a:tailEnd/>
          </a:ln>
        </p:spPr>
      </p:pic>
      <p:sp>
        <p:nvSpPr>
          <p:cNvPr id="6" name="TextBox 6"/>
          <p:cNvSpPr txBox="1">
            <a:spLocks noChangeArrowheads="1"/>
          </p:cNvSpPr>
          <p:nvPr/>
        </p:nvSpPr>
        <p:spPr bwMode="auto">
          <a:xfrm>
            <a:off x="0" y="6550025"/>
            <a:ext cx="1276350" cy="307975"/>
          </a:xfrm>
          <a:prstGeom prst="rect">
            <a:avLst/>
          </a:prstGeom>
          <a:noFill/>
          <a:ln w="9525">
            <a:noFill/>
            <a:miter lim="800000"/>
            <a:headEnd/>
            <a:tailEnd/>
          </a:ln>
        </p:spPr>
        <p:txBody>
          <a:bodyPr wrap="none">
            <a:spAutoFit/>
          </a:bodyPr>
          <a:lstStyle/>
          <a:p>
            <a:r>
              <a:rPr lang="en-US" sz="1400" i="1" dirty="0">
                <a:latin typeface="Arial" pitchFamily="34" charset="0"/>
                <a:cs typeface="Arial" pitchFamily="34" charset="0"/>
              </a:rPr>
              <a:t>(IPCC, 2013)</a:t>
            </a:r>
          </a:p>
        </p:txBody>
      </p:sp>
      <p:sp>
        <p:nvSpPr>
          <p:cNvPr id="7" name="Oval 7"/>
          <p:cNvSpPr>
            <a:spLocks noChangeArrowheads="1"/>
          </p:cNvSpPr>
          <p:nvPr/>
        </p:nvSpPr>
        <p:spPr bwMode="auto">
          <a:xfrm>
            <a:off x="7164438" y="2895981"/>
            <a:ext cx="1295400" cy="865188"/>
          </a:xfrm>
          <a:prstGeom prst="ellipse">
            <a:avLst/>
          </a:prstGeom>
          <a:noFill/>
          <a:ln w="25400">
            <a:solidFill>
              <a:srgbClr val="FF0000"/>
            </a:solidFill>
            <a:round/>
            <a:headEnd/>
            <a:tailEnd/>
          </a:ln>
        </p:spPr>
        <p:txBody>
          <a:bodyPr/>
          <a:lstStyle/>
          <a:p>
            <a:endParaRPr lang="en-US"/>
          </a:p>
        </p:txBody>
      </p:sp>
      <p:sp>
        <p:nvSpPr>
          <p:cNvPr id="8" name="TextBox 7"/>
          <p:cNvSpPr txBox="1"/>
          <p:nvPr/>
        </p:nvSpPr>
        <p:spPr>
          <a:xfrm>
            <a:off x="1331640" y="6444044"/>
            <a:ext cx="864096" cy="369332"/>
          </a:xfrm>
          <a:prstGeom prst="rect">
            <a:avLst/>
          </a:prstGeom>
          <a:noFill/>
        </p:spPr>
        <p:txBody>
          <a:bodyPr wrap="square" rtlCol="0">
            <a:spAutoFit/>
          </a:bodyPr>
          <a:lstStyle/>
          <a:p>
            <a:pPr algn="ctr"/>
            <a:r>
              <a:rPr lang="en-US" b="1" dirty="0" smtClean="0"/>
              <a:t>1850</a:t>
            </a:r>
            <a:endParaRPr lang="en-US" b="1" dirty="0"/>
          </a:p>
        </p:txBody>
      </p:sp>
      <p:sp>
        <p:nvSpPr>
          <p:cNvPr id="10" name="TextBox 9"/>
          <p:cNvSpPr txBox="1"/>
          <p:nvPr/>
        </p:nvSpPr>
        <p:spPr>
          <a:xfrm>
            <a:off x="3203848" y="6444044"/>
            <a:ext cx="864096" cy="369332"/>
          </a:xfrm>
          <a:prstGeom prst="rect">
            <a:avLst/>
          </a:prstGeom>
          <a:noFill/>
        </p:spPr>
        <p:txBody>
          <a:bodyPr wrap="square" rtlCol="0">
            <a:spAutoFit/>
          </a:bodyPr>
          <a:lstStyle/>
          <a:p>
            <a:pPr algn="ctr"/>
            <a:r>
              <a:rPr lang="en-US" b="1" dirty="0" smtClean="0"/>
              <a:t>1900</a:t>
            </a:r>
            <a:endParaRPr lang="en-US" b="1" dirty="0"/>
          </a:p>
        </p:txBody>
      </p:sp>
      <p:sp>
        <p:nvSpPr>
          <p:cNvPr id="11" name="TextBox 10"/>
          <p:cNvSpPr txBox="1"/>
          <p:nvPr/>
        </p:nvSpPr>
        <p:spPr>
          <a:xfrm>
            <a:off x="5148064" y="6444044"/>
            <a:ext cx="864096" cy="369332"/>
          </a:xfrm>
          <a:prstGeom prst="rect">
            <a:avLst/>
          </a:prstGeom>
          <a:noFill/>
        </p:spPr>
        <p:txBody>
          <a:bodyPr wrap="square" rtlCol="0">
            <a:spAutoFit/>
          </a:bodyPr>
          <a:lstStyle/>
          <a:p>
            <a:pPr algn="ctr"/>
            <a:r>
              <a:rPr lang="en-US" b="1" dirty="0" smtClean="0"/>
              <a:t>1950</a:t>
            </a:r>
            <a:endParaRPr lang="en-US" b="1" dirty="0"/>
          </a:p>
        </p:txBody>
      </p:sp>
      <p:sp>
        <p:nvSpPr>
          <p:cNvPr id="12" name="TextBox 11"/>
          <p:cNvSpPr txBox="1"/>
          <p:nvPr/>
        </p:nvSpPr>
        <p:spPr>
          <a:xfrm>
            <a:off x="7020272" y="6444044"/>
            <a:ext cx="864096" cy="369332"/>
          </a:xfrm>
          <a:prstGeom prst="rect">
            <a:avLst/>
          </a:prstGeom>
          <a:noFill/>
        </p:spPr>
        <p:txBody>
          <a:bodyPr wrap="square" rtlCol="0">
            <a:spAutoFit/>
          </a:bodyPr>
          <a:lstStyle/>
          <a:p>
            <a:pPr algn="ctr"/>
            <a:r>
              <a:rPr lang="en-US" b="1" dirty="0" smtClean="0"/>
              <a:t>2000</a:t>
            </a:r>
            <a:endParaRPr lang="en-US"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smtClean="0"/>
              <a:t>Changements de couverture terrestre</a:t>
            </a:r>
            <a:endParaRPr lang="en-US" dirty="0"/>
          </a:p>
        </p:txBody>
      </p:sp>
      <p:sp>
        <p:nvSpPr>
          <p:cNvPr id="3" name="Content Placeholder 2"/>
          <p:cNvSpPr>
            <a:spLocks noGrp="1"/>
          </p:cNvSpPr>
          <p:nvPr>
            <p:ph idx="1"/>
          </p:nvPr>
        </p:nvSpPr>
        <p:spPr/>
        <p:txBody>
          <a:bodyPr>
            <a:normAutofit/>
          </a:bodyPr>
          <a:lstStyle/>
          <a:p>
            <a:pPr>
              <a:buNone/>
            </a:pPr>
            <a:r>
              <a:rPr lang="fr-FR" sz="2500" dirty="0" smtClean="0"/>
              <a:t>Tendances actuelles de la déforestation (2000-2012) </a:t>
            </a:r>
          </a:p>
          <a:p>
            <a:pPr>
              <a:buNone/>
            </a:pPr>
            <a:r>
              <a:rPr lang="fr-FR" sz="2200" dirty="0" smtClean="0">
                <a:sym typeface="Wingdings" pitchFamily="2" charset="2"/>
              </a:rPr>
              <a:t></a:t>
            </a:r>
            <a:r>
              <a:rPr lang="fr-FR" sz="2200" dirty="0" smtClean="0"/>
              <a:t> La déforestation historique aux latitudes moyennes s'est stabilisée</a:t>
            </a:r>
          </a:p>
          <a:p>
            <a:pPr>
              <a:buNone/>
            </a:pPr>
            <a:r>
              <a:rPr lang="fr-FR" sz="2200" dirty="0" smtClean="0">
                <a:sym typeface="Wingdings" pitchFamily="2" charset="2"/>
              </a:rPr>
              <a:t></a:t>
            </a:r>
            <a:r>
              <a:rPr lang="fr-FR" sz="2200" dirty="0" smtClean="0"/>
              <a:t> Les régions tropicales connaissent maintenant la majeure partie de la déforestation</a:t>
            </a:r>
            <a:endParaRPr lang="en-US"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40</a:t>
            </a:fld>
            <a:endParaRPr lang="nl-BE"/>
          </a:p>
        </p:txBody>
      </p:sp>
      <p:sp>
        <p:nvSpPr>
          <p:cNvPr id="6" name="TextBox 5"/>
          <p:cNvSpPr txBox="1"/>
          <p:nvPr/>
        </p:nvSpPr>
        <p:spPr>
          <a:xfrm>
            <a:off x="0" y="6309321"/>
            <a:ext cx="4451731" cy="646331"/>
          </a:xfrm>
          <a:prstGeom prst="rect">
            <a:avLst/>
          </a:prstGeom>
          <a:noFill/>
        </p:spPr>
        <p:txBody>
          <a:bodyPr wrap="square" rtlCol="0">
            <a:spAutoFit/>
          </a:bodyPr>
          <a:lstStyle/>
          <a:p>
            <a:r>
              <a:rPr lang="en-GB" sz="1200" dirty="0" smtClean="0">
                <a:latin typeface="+mj-lt"/>
                <a:ea typeface="Tahoma" pitchFamily="34" charset="0"/>
                <a:cs typeface="Tahoma" pitchFamily="34" charset="0"/>
              </a:rPr>
              <a:t>(</a:t>
            </a:r>
            <a:r>
              <a:rPr lang="en-GB" sz="1200" dirty="0" err="1" smtClean="0">
                <a:latin typeface="+mj-lt"/>
                <a:ea typeface="Tahoma" pitchFamily="34" charset="0"/>
                <a:cs typeface="Tahoma" pitchFamily="34" charset="0"/>
              </a:rPr>
              <a:t>Hanssen</a:t>
            </a:r>
            <a:r>
              <a:rPr lang="en-GB" sz="1200" dirty="0" smtClean="0">
                <a:latin typeface="+mj-lt"/>
                <a:ea typeface="Tahoma" pitchFamily="34" charset="0"/>
                <a:cs typeface="Tahoma" pitchFamily="34" charset="0"/>
              </a:rPr>
              <a:t> et al., 2013, Science)</a:t>
            </a:r>
          </a:p>
          <a:p>
            <a:r>
              <a:rPr lang="en-GB" sz="1200" dirty="0" smtClean="0">
                <a:latin typeface="+mj-lt"/>
                <a:ea typeface="Tahoma" pitchFamily="34" charset="0"/>
                <a:cs typeface="Tahoma" pitchFamily="34" charset="0"/>
              </a:rPr>
              <a:t>http://earthenginepartners.appspot.com/science-2013-global-forest</a:t>
            </a:r>
          </a:p>
          <a:p>
            <a:endParaRPr lang="en-GB" sz="1200" dirty="0">
              <a:latin typeface="+mj-lt"/>
              <a:ea typeface="Tahoma" pitchFamily="34" charset="0"/>
              <a:cs typeface="Tahoma" pitchFamily="34" charset="0"/>
            </a:endParaRPr>
          </a:p>
        </p:txBody>
      </p:sp>
      <p:pic>
        <p:nvPicPr>
          <p:cNvPr id="46082" name="Picture 2"/>
          <p:cNvPicPr>
            <a:picLocks noChangeAspect="1" noChangeArrowheads="1"/>
          </p:cNvPicPr>
          <p:nvPr/>
        </p:nvPicPr>
        <p:blipFill>
          <a:blip r:embed="rId2" cstate="print"/>
          <a:srcRect/>
          <a:stretch>
            <a:fillRect/>
          </a:stretch>
        </p:blipFill>
        <p:spPr bwMode="auto">
          <a:xfrm>
            <a:off x="251520" y="2780928"/>
            <a:ext cx="8640960" cy="34902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smtClean="0"/>
              <a:t>Changements de couverture terrestre</a:t>
            </a:r>
            <a:endParaRPr lang="en-US" dirty="0"/>
          </a:p>
        </p:txBody>
      </p:sp>
      <p:sp>
        <p:nvSpPr>
          <p:cNvPr id="3" name="Content Placeholder 2"/>
          <p:cNvSpPr>
            <a:spLocks noGrp="1"/>
          </p:cNvSpPr>
          <p:nvPr>
            <p:ph idx="1"/>
          </p:nvPr>
        </p:nvSpPr>
        <p:spPr/>
        <p:txBody>
          <a:bodyPr>
            <a:normAutofit/>
          </a:bodyPr>
          <a:lstStyle/>
          <a:p>
            <a:pPr>
              <a:buNone/>
            </a:pPr>
            <a:r>
              <a:rPr lang="fr-FR" sz="2500" dirty="0" smtClean="0"/>
              <a:t>Étude de cas: bassin du Congo</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41</a:t>
            </a:fld>
            <a:endParaRPr lang="nl-BE"/>
          </a:p>
        </p:txBody>
      </p:sp>
      <p:pic>
        <p:nvPicPr>
          <p:cNvPr id="47106" name="Picture 2"/>
          <p:cNvPicPr>
            <a:picLocks noChangeAspect="1" noChangeArrowheads="1"/>
          </p:cNvPicPr>
          <p:nvPr/>
        </p:nvPicPr>
        <p:blipFill>
          <a:blip r:embed="rId2" cstate="print"/>
          <a:srcRect/>
          <a:stretch>
            <a:fillRect/>
          </a:stretch>
        </p:blipFill>
        <p:spPr bwMode="auto">
          <a:xfrm>
            <a:off x="1166493" y="1700808"/>
            <a:ext cx="6519700" cy="5040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smtClean="0"/>
              <a:t>Changements de couverture terrestre</a:t>
            </a:r>
            <a:endParaRPr lang="en-US" dirty="0"/>
          </a:p>
        </p:txBody>
      </p:sp>
      <p:sp>
        <p:nvSpPr>
          <p:cNvPr id="3" name="Content Placeholder 2"/>
          <p:cNvSpPr>
            <a:spLocks noGrp="1"/>
          </p:cNvSpPr>
          <p:nvPr>
            <p:ph idx="1"/>
          </p:nvPr>
        </p:nvSpPr>
        <p:spPr/>
        <p:txBody>
          <a:bodyPr>
            <a:normAutofit/>
          </a:bodyPr>
          <a:lstStyle/>
          <a:p>
            <a:pPr>
              <a:buNone/>
            </a:pPr>
            <a:r>
              <a:rPr lang="nl-BE" sz="2500" dirty="0" smtClean="0"/>
              <a:t>Case </a:t>
            </a:r>
            <a:r>
              <a:rPr lang="nl-BE" sz="2500" dirty="0" err="1" smtClean="0"/>
              <a:t>study</a:t>
            </a:r>
            <a:r>
              <a:rPr lang="nl-BE" sz="2500" dirty="0" smtClean="0"/>
              <a:t>: </a:t>
            </a:r>
            <a:r>
              <a:rPr lang="nl-BE" sz="2500" dirty="0" err="1" smtClean="0"/>
              <a:t>Congo</a:t>
            </a:r>
            <a:r>
              <a:rPr lang="nl-BE" sz="2500" dirty="0" smtClean="0"/>
              <a:t> </a:t>
            </a:r>
            <a:r>
              <a:rPr lang="nl-BE" sz="2500" dirty="0" err="1" smtClean="0"/>
              <a:t>basin</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42</a:t>
            </a:fld>
            <a:endParaRPr lang="nl-BE"/>
          </a:p>
        </p:txBody>
      </p:sp>
      <p:sp>
        <p:nvSpPr>
          <p:cNvPr id="6" name="TextBox 5"/>
          <p:cNvSpPr txBox="1"/>
          <p:nvPr/>
        </p:nvSpPr>
        <p:spPr>
          <a:xfrm>
            <a:off x="0" y="6581001"/>
            <a:ext cx="1910138" cy="276999"/>
          </a:xfrm>
          <a:prstGeom prst="rect">
            <a:avLst/>
          </a:prstGeom>
          <a:noFill/>
        </p:spPr>
        <p:txBody>
          <a:bodyPr wrap="none" rtlCol="0">
            <a:spAutoFit/>
          </a:bodyPr>
          <a:lstStyle/>
          <a:p>
            <a:r>
              <a:rPr lang="en-GB" sz="1200" dirty="0" smtClean="0">
                <a:latin typeface="+mj-lt"/>
                <a:ea typeface="Tahoma" pitchFamily="34" charset="0"/>
                <a:cs typeface="Tahoma" pitchFamily="34" charset="0"/>
              </a:rPr>
              <a:t>(</a:t>
            </a:r>
            <a:r>
              <a:rPr lang="en-GB" sz="1200" dirty="0" err="1" smtClean="0">
                <a:latin typeface="+mj-lt"/>
                <a:ea typeface="Tahoma" pitchFamily="34" charset="0"/>
                <a:cs typeface="Tahoma" pitchFamily="34" charset="0"/>
              </a:rPr>
              <a:t>Akkermans</a:t>
            </a:r>
            <a:r>
              <a:rPr lang="en-GB" sz="1200" dirty="0" smtClean="0">
                <a:latin typeface="+mj-lt"/>
                <a:ea typeface="Tahoma" pitchFamily="34" charset="0"/>
                <a:cs typeface="Tahoma" pitchFamily="34" charset="0"/>
              </a:rPr>
              <a:t> et al., 2014, JC)</a:t>
            </a:r>
            <a:endParaRPr lang="en-GB" sz="1200" dirty="0">
              <a:latin typeface="+mj-lt"/>
              <a:ea typeface="Tahoma" pitchFamily="34" charset="0"/>
              <a:cs typeface="Tahoma" pitchFamily="34" charset="0"/>
            </a:endParaRPr>
          </a:p>
        </p:txBody>
      </p:sp>
      <p:pic>
        <p:nvPicPr>
          <p:cNvPr id="48130" name="Picture 2"/>
          <p:cNvPicPr>
            <a:picLocks noChangeAspect="1" noChangeArrowheads="1"/>
          </p:cNvPicPr>
          <p:nvPr/>
        </p:nvPicPr>
        <p:blipFill>
          <a:blip r:embed="rId2" cstate="print"/>
          <a:srcRect/>
          <a:stretch>
            <a:fillRect/>
          </a:stretch>
        </p:blipFill>
        <p:spPr bwMode="auto">
          <a:xfrm>
            <a:off x="0" y="1628800"/>
            <a:ext cx="5381625" cy="4962525"/>
          </a:xfrm>
          <a:prstGeom prst="rect">
            <a:avLst/>
          </a:prstGeom>
          <a:noFill/>
          <a:ln w="9525">
            <a:noFill/>
            <a:miter lim="800000"/>
            <a:headEnd/>
            <a:tailEnd/>
          </a:ln>
        </p:spPr>
      </p:pic>
      <p:pic>
        <p:nvPicPr>
          <p:cNvPr id="48131" name="Picture 3"/>
          <p:cNvPicPr>
            <a:picLocks noChangeAspect="1" noChangeArrowheads="1"/>
          </p:cNvPicPr>
          <p:nvPr/>
        </p:nvPicPr>
        <p:blipFill>
          <a:blip r:embed="rId3" cstate="print"/>
          <a:srcRect/>
          <a:stretch>
            <a:fillRect/>
          </a:stretch>
        </p:blipFill>
        <p:spPr bwMode="auto">
          <a:xfrm>
            <a:off x="5292080" y="4725144"/>
            <a:ext cx="3824035" cy="16561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smtClean="0"/>
              <a:t>Changements de couverture terrestre</a:t>
            </a:r>
            <a:endParaRPr lang="en-US" dirty="0"/>
          </a:p>
        </p:txBody>
      </p:sp>
      <p:sp>
        <p:nvSpPr>
          <p:cNvPr id="3" name="Content Placeholder 2"/>
          <p:cNvSpPr>
            <a:spLocks noGrp="1"/>
          </p:cNvSpPr>
          <p:nvPr>
            <p:ph idx="1"/>
          </p:nvPr>
        </p:nvSpPr>
        <p:spPr/>
        <p:txBody>
          <a:bodyPr>
            <a:normAutofit/>
          </a:bodyPr>
          <a:lstStyle/>
          <a:p>
            <a:pPr>
              <a:buNone/>
            </a:pPr>
            <a:r>
              <a:rPr lang="nl-BE" sz="2500" dirty="0" smtClean="0"/>
              <a:t>Case </a:t>
            </a:r>
            <a:r>
              <a:rPr lang="nl-BE" sz="2500" dirty="0" err="1" smtClean="0"/>
              <a:t>study</a:t>
            </a:r>
            <a:r>
              <a:rPr lang="nl-BE" sz="2500" dirty="0" smtClean="0"/>
              <a:t>: </a:t>
            </a:r>
            <a:r>
              <a:rPr lang="nl-BE" sz="2500" dirty="0" err="1" smtClean="0"/>
              <a:t>Congo</a:t>
            </a:r>
            <a:r>
              <a:rPr lang="nl-BE" sz="2500" dirty="0" smtClean="0"/>
              <a:t> </a:t>
            </a:r>
            <a:r>
              <a:rPr lang="nl-BE" sz="2500" dirty="0" err="1" smtClean="0"/>
              <a:t>basin</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43</a:t>
            </a:fld>
            <a:endParaRPr lang="nl-BE"/>
          </a:p>
        </p:txBody>
      </p:sp>
      <p:sp>
        <p:nvSpPr>
          <p:cNvPr id="6" name="TextBox 5"/>
          <p:cNvSpPr txBox="1"/>
          <p:nvPr/>
        </p:nvSpPr>
        <p:spPr>
          <a:xfrm>
            <a:off x="0" y="6581001"/>
            <a:ext cx="1910138" cy="276999"/>
          </a:xfrm>
          <a:prstGeom prst="rect">
            <a:avLst/>
          </a:prstGeom>
          <a:noFill/>
        </p:spPr>
        <p:txBody>
          <a:bodyPr wrap="none" rtlCol="0">
            <a:spAutoFit/>
          </a:bodyPr>
          <a:lstStyle/>
          <a:p>
            <a:r>
              <a:rPr lang="en-GB" sz="1200" dirty="0" smtClean="0">
                <a:latin typeface="+mj-lt"/>
                <a:ea typeface="Tahoma" pitchFamily="34" charset="0"/>
                <a:cs typeface="Tahoma" pitchFamily="34" charset="0"/>
              </a:rPr>
              <a:t>(</a:t>
            </a:r>
            <a:r>
              <a:rPr lang="en-GB" sz="1200" dirty="0" err="1" smtClean="0">
                <a:latin typeface="+mj-lt"/>
                <a:ea typeface="Tahoma" pitchFamily="34" charset="0"/>
                <a:cs typeface="Tahoma" pitchFamily="34" charset="0"/>
              </a:rPr>
              <a:t>Akkermans</a:t>
            </a:r>
            <a:r>
              <a:rPr lang="en-GB" sz="1200" dirty="0" smtClean="0">
                <a:latin typeface="+mj-lt"/>
                <a:ea typeface="Tahoma" pitchFamily="34" charset="0"/>
                <a:cs typeface="Tahoma" pitchFamily="34" charset="0"/>
              </a:rPr>
              <a:t> et al., 2014, JC)</a:t>
            </a:r>
            <a:endParaRPr lang="en-GB" sz="1200" dirty="0">
              <a:latin typeface="+mj-lt"/>
              <a:ea typeface="Tahoma" pitchFamily="34" charset="0"/>
              <a:cs typeface="Tahoma" pitchFamily="34" charset="0"/>
            </a:endParaRPr>
          </a:p>
        </p:txBody>
      </p:sp>
      <p:pic>
        <p:nvPicPr>
          <p:cNvPr id="49155" name="Picture 3"/>
          <p:cNvPicPr>
            <a:picLocks noChangeAspect="1" noChangeArrowheads="1"/>
          </p:cNvPicPr>
          <p:nvPr/>
        </p:nvPicPr>
        <p:blipFill>
          <a:blip r:embed="rId2" cstate="print"/>
          <a:srcRect/>
          <a:stretch>
            <a:fillRect/>
          </a:stretch>
        </p:blipFill>
        <p:spPr bwMode="auto">
          <a:xfrm>
            <a:off x="370466" y="1700809"/>
            <a:ext cx="3409446" cy="4896544"/>
          </a:xfrm>
          <a:prstGeom prst="rect">
            <a:avLst/>
          </a:prstGeom>
          <a:noFill/>
          <a:ln w="9525">
            <a:noFill/>
            <a:miter lim="800000"/>
            <a:headEnd/>
            <a:tailEnd/>
          </a:ln>
        </p:spPr>
      </p:pic>
      <p:pic>
        <p:nvPicPr>
          <p:cNvPr id="49156" name="Picture 4"/>
          <p:cNvPicPr>
            <a:picLocks noChangeAspect="1" noChangeArrowheads="1"/>
          </p:cNvPicPr>
          <p:nvPr/>
        </p:nvPicPr>
        <p:blipFill>
          <a:blip r:embed="rId3" cstate="print"/>
          <a:srcRect/>
          <a:stretch>
            <a:fillRect/>
          </a:stretch>
        </p:blipFill>
        <p:spPr bwMode="auto">
          <a:xfrm>
            <a:off x="3779912" y="1988840"/>
            <a:ext cx="4410075" cy="4305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7" name="Picture 5"/>
          <p:cNvPicPr>
            <a:picLocks noChangeAspect="1" noChangeArrowheads="1"/>
          </p:cNvPicPr>
          <p:nvPr/>
        </p:nvPicPr>
        <p:blipFill>
          <a:blip r:embed="rId2" cstate="print"/>
          <a:srcRect/>
          <a:stretch>
            <a:fillRect/>
          </a:stretch>
        </p:blipFill>
        <p:spPr bwMode="auto">
          <a:xfrm>
            <a:off x="1208634" y="1640290"/>
            <a:ext cx="6387702" cy="5029070"/>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fr-FR" dirty="0" smtClean="0"/>
              <a:t>Changements de couverture terrestre</a:t>
            </a:r>
            <a:endParaRPr lang="en-US" dirty="0"/>
          </a:p>
        </p:txBody>
      </p:sp>
      <p:sp>
        <p:nvSpPr>
          <p:cNvPr id="3" name="Content Placeholder 2"/>
          <p:cNvSpPr>
            <a:spLocks noGrp="1"/>
          </p:cNvSpPr>
          <p:nvPr>
            <p:ph idx="1"/>
          </p:nvPr>
        </p:nvSpPr>
        <p:spPr/>
        <p:txBody>
          <a:bodyPr>
            <a:normAutofit/>
          </a:bodyPr>
          <a:lstStyle/>
          <a:p>
            <a:pPr>
              <a:buNone/>
            </a:pPr>
            <a:r>
              <a:rPr lang="nl-BE" sz="2500" dirty="0" smtClean="0"/>
              <a:t>Case </a:t>
            </a:r>
            <a:r>
              <a:rPr lang="nl-BE" sz="2500" dirty="0" err="1" smtClean="0"/>
              <a:t>study</a:t>
            </a:r>
            <a:r>
              <a:rPr lang="nl-BE" sz="2500" dirty="0" smtClean="0"/>
              <a:t>: </a:t>
            </a:r>
            <a:r>
              <a:rPr lang="nl-BE" sz="2500" dirty="0" err="1" smtClean="0"/>
              <a:t>Congo</a:t>
            </a:r>
            <a:r>
              <a:rPr lang="nl-BE" sz="2500" dirty="0" smtClean="0"/>
              <a:t> </a:t>
            </a:r>
            <a:r>
              <a:rPr lang="nl-BE" sz="2500" dirty="0" err="1" smtClean="0"/>
              <a:t>basin</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44</a:t>
            </a:fld>
            <a:endParaRPr lang="nl-BE"/>
          </a:p>
        </p:txBody>
      </p:sp>
      <p:sp>
        <p:nvSpPr>
          <p:cNvPr id="6" name="TextBox 5"/>
          <p:cNvSpPr txBox="1"/>
          <p:nvPr/>
        </p:nvSpPr>
        <p:spPr>
          <a:xfrm>
            <a:off x="0" y="6581001"/>
            <a:ext cx="1910138" cy="276999"/>
          </a:xfrm>
          <a:prstGeom prst="rect">
            <a:avLst/>
          </a:prstGeom>
          <a:noFill/>
        </p:spPr>
        <p:txBody>
          <a:bodyPr wrap="none" rtlCol="0">
            <a:spAutoFit/>
          </a:bodyPr>
          <a:lstStyle/>
          <a:p>
            <a:r>
              <a:rPr lang="en-GB" sz="1200" dirty="0" smtClean="0">
                <a:latin typeface="+mj-lt"/>
                <a:ea typeface="Tahoma" pitchFamily="34" charset="0"/>
                <a:cs typeface="Tahoma" pitchFamily="34" charset="0"/>
              </a:rPr>
              <a:t>(</a:t>
            </a:r>
            <a:r>
              <a:rPr lang="en-GB" sz="1200" dirty="0" err="1" smtClean="0">
                <a:latin typeface="+mj-lt"/>
                <a:ea typeface="Tahoma" pitchFamily="34" charset="0"/>
                <a:cs typeface="Tahoma" pitchFamily="34" charset="0"/>
              </a:rPr>
              <a:t>Akkermans</a:t>
            </a:r>
            <a:r>
              <a:rPr lang="en-GB" sz="1200" dirty="0" smtClean="0">
                <a:latin typeface="+mj-lt"/>
                <a:ea typeface="Tahoma" pitchFamily="34" charset="0"/>
                <a:cs typeface="Tahoma" pitchFamily="34" charset="0"/>
              </a:rPr>
              <a:t> et al., 2014, JC)</a:t>
            </a:r>
            <a:endParaRPr lang="en-GB" sz="1200" dirty="0">
              <a:latin typeface="+mj-lt"/>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smtClean="0"/>
              <a:t>Changements de couverture terrestre</a:t>
            </a:r>
            <a:endParaRPr lang="en-US" dirty="0"/>
          </a:p>
        </p:txBody>
      </p:sp>
      <p:sp>
        <p:nvSpPr>
          <p:cNvPr id="3" name="Content Placeholder 2"/>
          <p:cNvSpPr>
            <a:spLocks noGrp="1"/>
          </p:cNvSpPr>
          <p:nvPr>
            <p:ph idx="1"/>
          </p:nvPr>
        </p:nvSpPr>
        <p:spPr/>
        <p:txBody>
          <a:bodyPr>
            <a:normAutofit/>
          </a:bodyPr>
          <a:lstStyle/>
          <a:p>
            <a:pPr>
              <a:buNone/>
            </a:pPr>
            <a:r>
              <a:rPr lang="fr-FR" sz="2500" dirty="0" smtClean="0"/>
              <a:t>Étude de cas: bassin du Congo</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45</a:t>
            </a:fld>
            <a:endParaRPr lang="nl-BE"/>
          </a:p>
        </p:txBody>
      </p:sp>
      <p:sp>
        <p:nvSpPr>
          <p:cNvPr id="6" name="TextBox 5"/>
          <p:cNvSpPr txBox="1"/>
          <p:nvPr/>
        </p:nvSpPr>
        <p:spPr>
          <a:xfrm>
            <a:off x="0" y="6581001"/>
            <a:ext cx="1910138" cy="276999"/>
          </a:xfrm>
          <a:prstGeom prst="rect">
            <a:avLst/>
          </a:prstGeom>
          <a:noFill/>
        </p:spPr>
        <p:txBody>
          <a:bodyPr wrap="none" rtlCol="0">
            <a:spAutoFit/>
          </a:bodyPr>
          <a:lstStyle/>
          <a:p>
            <a:r>
              <a:rPr lang="en-GB" sz="1200" dirty="0" smtClean="0">
                <a:latin typeface="+mj-lt"/>
                <a:ea typeface="Tahoma" pitchFamily="34" charset="0"/>
                <a:cs typeface="Tahoma" pitchFamily="34" charset="0"/>
              </a:rPr>
              <a:t>(</a:t>
            </a:r>
            <a:r>
              <a:rPr lang="en-GB" sz="1200" dirty="0" err="1" smtClean="0">
                <a:latin typeface="+mj-lt"/>
                <a:ea typeface="Tahoma" pitchFamily="34" charset="0"/>
                <a:cs typeface="Tahoma" pitchFamily="34" charset="0"/>
              </a:rPr>
              <a:t>Akkermans</a:t>
            </a:r>
            <a:r>
              <a:rPr lang="en-GB" sz="1200" dirty="0" smtClean="0">
                <a:latin typeface="+mj-lt"/>
                <a:ea typeface="Tahoma" pitchFamily="34" charset="0"/>
                <a:cs typeface="Tahoma" pitchFamily="34" charset="0"/>
              </a:rPr>
              <a:t> et al., 2014, JC)</a:t>
            </a:r>
            <a:endParaRPr lang="en-GB" sz="1200" dirty="0">
              <a:latin typeface="+mj-lt"/>
              <a:ea typeface="Tahoma" pitchFamily="34" charset="0"/>
              <a:cs typeface="Tahoma" pitchFamily="34" charset="0"/>
            </a:endParaRPr>
          </a:p>
        </p:txBody>
      </p:sp>
      <p:pic>
        <p:nvPicPr>
          <p:cNvPr id="50178" name="Picture 2"/>
          <p:cNvPicPr>
            <a:picLocks noChangeAspect="1" noChangeArrowheads="1"/>
          </p:cNvPicPr>
          <p:nvPr/>
        </p:nvPicPr>
        <p:blipFill>
          <a:blip r:embed="rId2" cstate="print"/>
          <a:srcRect/>
          <a:stretch>
            <a:fillRect/>
          </a:stretch>
        </p:blipFill>
        <p:spPr bwMode="auto">
          <a:xfrm>
            <a:off x="670578" y="1700808"/>
            <a:ext cx="7717846" cy="4896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smtClean="0"/>
              <a:t>Changements de couverture terrestre</a:t>
            </a:r>
            <a:endParaRPr lang="en-US" dirty="0"/>
          </a:p>
        </p:txBody>
      </p:sp>
      <p:sp>
        <p:nvSpPr>
          <p:cNvPr id="3" name="Content Placeholder 2"/>
          <p:cNvSpPr>
            <a:spLocks noGrp="1"/>
          </p:cNvSpPr>
          <p:nvPr>
            <p:ph idx="1"/>
          </p:nvPr>
        </p:nvSpPr>
        <p:spPr/>
        <p:txBody>
          <a:bodyPr>
            <a:normAutofit/>
          </a:bodyPr>
          <a:lstStyle/>
          <a:p>
            <a:pPr>
              <a:buNone/>
            </a:pPr>
            <a:r>
              <a:rPr lang="fr-FR" sz="2500" dirty="0" smtClean="0"/>
              <a:t>Étude de cas: bassin du Congo</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46</a:t>
            </a:fld>
            <a:endParaRPr lang="nl-BE"/>
          </a:p>
        </p:txBody>
      </p:sp>
      <p:sp>
        <p:nvSpPr>
          <p:cNvPr id="6" name="TextBox 5"/>
          <p:cNvSpPr txBox="1"/>
          <p:nvPr/>
        </p:nvSpPr>
        <p:spPr>
          <a:xfrm>
            <a:off x="0" y="6581001"/>
            <a:ext cx="1910138" cy="276999"/>
          </a:xfrm>
          <a:prstGeom prst="rect">
            <a:avLst/>
          </a:prstGeom>
          <a:noFill/>
        </p:spPr>
        <p:txBody>
          <a:bodyPr wrap="none" rtlCol="0">
            <a:spAutoFit/>
          </a:bodyPr>
          <a:lstStyle/>
          <a:p>
            <a:r>
              <a:rPr lang="en-GB" sz="1200" dirty="0" smtClean="0">
                <a:latin typeface="+mj-lt"/>
                <a:ea typeface="Tahoma" pitchFamily="34" charset="0"/>
                <a:cs typeface="Tahoma" pitchFamily="34" charset="0"/>
              </a:rPr>
              <a:t>(</a:t>
            </a:r>
            <a:r>
              <a:rPr lang="en-GB" sz="1200" dirty="0" err="1" smtClean="0">
                <a:latin typeface="+mj-lt"/>
                <a:ea typeface="Tahoma" pitchFamily="34" charset="0"/>
                <a:cs typeface="Tahoma" pitchFamily="34" charset="0"/>
              </a:rPr>
              <a:t>Akkermans</a:t>
            </a:r>
            <a:r>
              <a:rPr lang="en-GB" sz="1200" dirty="0" smtClean="0">
                <a:latin typeface="+mj-lt"/>
                <a:ea typeface="Tahoma" pitchFamily="34" charset="0"/>
                <a:cs typeface="Tahoma" pitchFamily="34" charset="0"/>
              </a:rPr>
              <a:t> et al., 2014, JC)</a:t>
            </a:r>
            <a:endParaRPr lang="en-GB" sz="1200" dirty="0">
              <a:latin typeface="+mj-lt"/>
              <a:ea typeface="Tahoma" pitchFamily="34" charset="0"/>
              <a:cs typeface="Tahoma" pitchFamily="34" charset="0"/>
            </a:endParaRPr>
          </a:p>
        </p:txBody>
      </p:sp>
      <p:pic>
        <p:nvPicPr>
          <p:cNvPr id="51202" name="Picture 2"/>
          <p:cNvPicPr>
            <a:picLocks noChangeAspect="1" noChangeArrowheads="1"/>
          </p:cNvPicPr>
          <p:nvPr/>
        </p:nvPicPr>
        <p:blipFill>
          <a:blip r:embed="rId2" cstate="print"/>
          <a:srcRect/>
          <a:stretch>
            <a:fillRect/>
          </a:stretch>
        </p:blipFill>
        <p:spPr bwMode="auto">
          <a:xfrm>
            <a:off x="827584" y="1628800"/>
            <a:ext cx="3797696" cy="3068674"/>
          </a:xfrm>
          <a:prstGeom prst="rect">
            <a:avLst/>
          </a:prstGeom>
          <a:noFill/>
          <a:ln w="9525">
            <a:noFill/>
            <a:miter lim="800000"/>
            <a:headEnd/>
            <a:tailEnd/>
          </a:ln>
        </p:spPr>
      </p:pic>
      <p:pic>
        <p:nvPicPr>
          <p:cNvPr id="51203" name="Picture 3"/>
          <p:cNvPicPr>
            <a:picLocks noChangeAspect="1" noChangeArrowheads="1"/>
          </p:cNvPicPr>
          <p:nvPr/>
        </p:nvPicPr>
        <p:blipFill>
          <a:blip r:embed="rId3" cstate="print"/>
          <a:srcRect/>
          <a:stretch>
            <a:fillRect/>
          </a:stretch>
        </p:blipFill>
        <p:spPr bwMode="auto">
          <a:xfrm>
            <a:off x="5004048" y="1412776"/>
            <a:ext cx="3820294" cy="5301289"/>
          </a:xfrm>
          <a:prstGeom prst="rect">
            <a:avLst/>
          </a:prstGeom>
          <a:noFill/>
          <a:ln w="9525">
            <a:noFill/>
            <a:miter lim="800000"/>
            <a:headEnd/>
            <a:tailEnd/>
          </a:ln>
        </p:spPr>
      </p:pic>
      <p:pic>
        <p:nvPicPr>
          <p:cNvPr id="51204" name="Picture 4"/>
          <p:cNvPicPr>
            <a:picLocks noChangeAspect="1" noChangeArrowheads="1"/>
          </p:cNvPicPr>
          <p:nvPr/>
        </p:nvPicPr>
        <p:blipFill>
          <a:blip r:embed="rId4" cstate="print"/>
          <a:srcRect/>
          <a:stretch>
            <a:fillRect/>
          </a:stretch>
        </p:blipFill>
        <p:spPr bwMode="auto">
          <a:xfrm>
            <a:off x="683568" y="4941168"/>
            <a:ext cx="4171950" cy="1504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smtClean="0"/>
              <a:t>Changements de couverture terrestre</a:t>
            </a:r>
            <a:endParaRPr lang="en-US" dirty="0"/>
          </a:p>
        </p:txBody>
      </p:sp>
      <p:sp>
        <p:nvSpPr>
          <p:cNvPr id="3" name="Content Placeholder 2"/>
          <p:cNvSpPr>
            <a:spLocks noGrp="1"/>
          </p:cNvSpPr>
          <p:nvPr>
            <p:ph idx="1"/>
          </p:nvPr>
        </p:nvSpPr>
        <p:spPr/>
        <p:txBody>
          <a:bodyPr>
            <a:normAutofit/>
          </a:bodyPr>
          <a:lstStyle/>
          <a:p>
            <a:pPr>
              <a:buNone/>
            </a:pPr>
            <a:r>
              <a:rPr lang="fr-FR" sz="2500" dirty="0" smtClean="0"/>
              <a:t>Étude de cas: bassin du Congo</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47</a:t>
            </a:fld>
            <a:endParaRPr lang="nl-BE"/>
          </a:p>
        </p:txBody>
      </p:sp>
      <p:sp>
        <p:nvSpPr>
          <p:cNvPr id="6" name="TextBox 5"/>
          <p:cNvSpPr txBox="1"/>
          <p:nvPr/>
        </p:nvSpPr>
        <p:spPr>
          <a:xfrm>
            <a:off x="0" y="6581001"/>
            <a:ext cx="1910138" cy="276999"/>
          </a:xfrm>
          <a:prstGeom prst="rect">
            <a:avLst/>
          </a:prstGeom>
          <a:noFill/>
        </p:spPr>
        <p:txBody>
          <a:bodyPr wrap="none" rtlCol="0">
            <a:spAutoFit/>
          </a:bodyPr>
          <a:lstStyle/>
          <a:p>
            <a:r>
              <a:rPr lang="en-GB" sz="1200" dirty="0" smtClean="0">
                <a:latin typeface="+mj-lt"/>
                <a:ea typeface="Tahoma" pitchFamily="34" charset="0"/>
                <a:cs typeface="Tahoma" pitchFamily="34" charset="0"/>
              </a:rPr>
              <a:t>(</a:t>
            </a:r>
            <a:r>
              <a:rPr lang="en-GB" sz="1200" dirty="0" err="1" smtClean="0">
                <a:latin typeface="+mj-lt"/>
                <a:ea typeface="Tahoma" pitchFamily="34" charset="0"/>
                <a:cs typeface="Tahoma" pitchFamily="34" charset="0"/>
              </a:rPr>
              <a:t>Akkermans</a:t>
            </a:r>
            <a:r>
              <a:rPr lang="en-GB" sz="1200" dirty="0" smtClean="0">
                <a:latin typeface="+mj-lt"/>
                <a:ea typeface="Tahoma" pitchFamily="34" charset="0"/>
                <a:cs typeface="Tahoma" pitchFamily="34" charset="0"/>
              </a:rPr>
              <a:t> et al., 2014, JC)</a:t>
            </a:r>
            <a:endParaRPr lang="en-GB" sz="1200" dirty="0">
              <a:latin typeface="+mj-lt"/>
              <a:ea typeface="Tahoma" pitchFamily="34" charset="0"/>
              <a:cs typeface="Tahoma" pitchFamily="34" charset="0"/>
            </a:endParaRPr>
          </a:p>
        </p:txBody>
      </p:sp>
      <p:pic>
        <p:nvPicPr>
          <p:cNvPr id="52226" name="Picture 2"/>
          <p:cNvPicPr>
            <a:picLocks noChangeAspect="1" noChangeArrowheads="1"/>
          </p:cNvPicPr>
          <p:nvPr/>
        </p:nvPicPr>
        <p:blipFill>
          <a:blip r:embed="rId2" cstate="print"/>
          <a:srcRect/>
          <a:stretch>
            <a:fillRect/>
          </a:stretch>
        </p:blipFill>
        <p:spPr bwMode="auto">
          <a:xfrm>
            <a:off x="94606" y="1641956"/>
            <a:ext cx="9049394" cy="4307324"/>
          </a:xfrm>
          <a:prstGeom prst="rect">
            <a:avLst/>
          </a:prstGeom>
          <a:noFill/>
          <a:ln w="9525">
            <a:noFill/>
            <a:miter lim="800000"/>
            <a:headEnd/>
            <a:tailEnd/>
          </a:ln>
        </p:spPr>
      </p:pic>
      <p:sp>
        <p:nvSpPr>
          <p:cNvPr id="10" name="TextBox 9"/>
          <p:cNvSpPr txBox="1"/>
          <p:nvPr/>
        </p:nvSpPr>
        <p:spPr>
          <a:xfrm>
            <a:off x="683568" y="6021288"/>
            <a:ext cx="4536504" cy="430887"/>
          </a:xfrm>
          <a:prstGeom prst="rect">
            <a:avLst/>
          </a:prstGeom>
          <a:noFill/>
        </p:spPr>
        <p:txBody>
          <a:bodyPr wrap="square" rtlCol="0">
            <a:spAutoFit/>
          </a:bodyPr>
          <a:lstStyle/>
          <a:p>
            <a:r>
              <a:rPr lang="nl-BE" sz="2200" dirty="0" smtClean="0">
                <a:sym typeface="Wingdings" pitchFamily="2" charset="2"/>
              </a:rPr>
              <a:t> </a:t>
            </a:r>
            <a:r>
              <a:rPr lang="nl-BE" sz="2200" dirty="0" err="1" smtClean="0">
                <a:sym typeface="Wingdings" pitchFamily="2" charset="2"/>
              </a:rPr>
              <a:t>Why</a:t>
            </a:r>
            <a:r>
              <a:rPr lang="nl-BE" sz="2200" dirty="0" smtClean="0">
                <a:sym typeface="Wingdings" pitchFamily="2" charset="2"/>
              </a:rPr>
              <a:t> warming?</a:t>
            </a:r>
            <a:endParaRPr lang="en-US" sz="22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smtClean="0"/>
              <a:t>Changements de couverture terrestre</a:t>
            </a:r>
            <a:endParaRPr lang="en-US" dirty="0"/>
          </a:p>
        </p:txBody>
      </p:sp>
      <p:sp>
        <p:nvSpPr>
          <p:cNvPr id="3" name="Content Placeholder 2"/>
          <p:cNvSpPr>
            <a:spLocks noGrp="1"/>
          </p:cNvSpPr>
          <p:nvPr>
            <p:ph idx="1"/>
          </p:nvPr>
        </p:nvSpPr>
        <p:spPr/>
        <p:txBody>
          <a:bodyPr>
            <a:normAutofit/>
          </a:bodyPr>
          <a:lstStyle/>
          <a:p>
            <a:pPr>
              <a:buNone/>
            </a:pPr>
            <a:r>
              <a:rPr lang="fr-FR" sz="2500" dirty="0" smtClean="0"/>
              <a:t>Étude de cas: bassin du Congo</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48</a:t>
            </a:fld>
            <a:endParaRPr lang="nl-BE"/>
          </a:p>
        </p:txBody>
      </p:sp>
      <p:sp>
        <p:nvSpPr>
          <p:cNvPr id="6" name="TextBox 5"/>
          <p:cNvSpPr txBox="1"/>
          <p:nvPr/>
        </p:nvSpPr>
        <p:spPr>
          <a:xfrm>
            <a:off x="0" y="6581001"/>
            <a:ext cx="1910138" cy="276999"/>
          </a:xfrm>
          <a:prstGeom prst="rect">
            <a:avLst/>
          </a:prstGeom>
          <a:noFill/>
        </p:spPr>
        <p:txBody>
          <a:bodyPr wrap="none" rtlCol="0">
            <a:spAutoFit/>
          </a:bodyPr>
          <a:lstStyle/>
          <a:p>
            <a:r>
              <a:rPr lang="en-GB" sz="1200" dirty="0" smtClean="0">
                <a:latin typeface="+mj-lt"/>
                <a:ea typeface="Tahoma" pitchFamily="34" charset="0"/>
                <a:cs typeface="Tahoma" pitchFamily="34" charset="0"/>
              </a:rPr>
              <a:t>(</a:t>
            </a:r>
            <a:r>
              <a:rPr lang="en-GB" sz="1200" dirty="0" err="1" smtClean="0">
                <a:latin typeface="+mj-lt"/>
                <a:ea typeface="Tahoma" pitchFamily="34" charset="0"/>
                <a:cs typeface="Tahoma" pitchFamily="34" charset="0"/>
              </a:rPr>
              <a:t>Akkermans</a:t>
            </a:r>
            <a:r>
              <a:rPr lang="en-GB" sz="1200" dirty="0" smtClean="0">
                <a:latin typeface="+mj-lt"/>
                <a:ea typeface="Tahoma" pitchFamily="34" charset="0"/>
                <a:cs typeface="Tahoma" pitchFamily="34" charset="0"/>
              </a:rPr>
              <a:t> et al., 2014, JC)</a:t>
            </a:r>
            <a:endParaRPr lang="en-GB" sz="1200" dirty="0">
              <a:latin typeface="+mj-lt"/>
              <a:ea typeface="Tahoma" pitchFamily="34" charset="0"/>
              <a:cs typeface="Tahoma" pitchFamily="34" charset="0"/>
            </a:endParaRPr>
          </a:p>
        </p:txBody>
      </p:sp>
      <p:pic>
        <p:nvPicPr>
          <p:cNvPr id="53250" name="Picture 2"/>
          <p:cNvPicPr>
            <a:picLocks noChangeAspect="1" noChangeArrowheads="1"/>
          </p:cNvPicPr>
          <p:nvPr/>
        </p:nvPicPr>
        <p:blipFill>
          <a:blip r:embed="rId2" cstate="print"/>
          <a:srcRect/>
          <a:stretch>
            <a:fillRect/>
          </a:stretch>
        </p:blipFill>
        <p:spPr bwMode="auto">
          <a:xfrm>
            <a:off x="179512" y="1700808"/>
            <a:ext cx="8724900" cy="3971925"/>
          </a:xfrm>
          <a:prstGeom prst="rect">
            <a:avLst/>
          </a:prstGeom>
          <a:noFill/>
          <a:ln w="9525">
            <a:noFill/>
            <a:miter lim="800000"/>
            <a:headEnd/>
            <a:tailEnd/>
          </a:ln>
        </p:spPr>
      </p:pic>
      <p:sp>
        <p:nvSpPr>
          <p:cNvPr id="9" name="Rectangle 8"/>
          <p:cNvSpPr/>
          <p:nvPr/>
        </p:nvSpPr>
        <p:spPr>
          <a:xfrm>
            <a:off x="899592" y="5674022"/>
            <a:ext cx="7416824" cy="923330"/>
          </a:xfrm>
          <a:prstGeom prst="rect">
            <a:avLst/>
          </a:prstGeom>
        </p:spPr>
        <p:txBody>
          <a:bodyPr wrap="square">
            <a:spAutoFit/>
          </a:bodyPr>
          <a:lstStyle/>
          <a:p>
            <a:r>
              <a:rPr lang="en-US" dirty="0" smtClean="0">
                <a:sym typeface="Wingdings" pitchFamily="2" charset="2"/>
              </a:rPr>
              <a:t> </a:t>
            </a:r>
            <a:r>
              <a:rPr lang="en-US" dirty="0" smtClean="0"/>
              <a:t>Thermal lows, or </a:t>
            </a:r>
            <a:r>
              <a:rPr lang="en-US" b="1" dirty="0" smtClean="0"/>
              <a:t>heat lows</a:t>
            </a:r>
            <a:r>
              <a:rPr lang="en-US" dirty="0" smtClean="0"/>
              <a:t>, are non-frontal </a:t>
            </a:r>
            <a:r>
              <a:rPr lang="en-US" b="1" dirty="0" smtClean="0"/>
              <a:t>low</a:t>
            </a:r>
            <a:r>
              <a:rPr lang="en-US" dirty="0" smtClean="0"/>
              <a:t>-pressure areas that occur over the continents in the subtropics during the warm season, as the result of intense </a:t>
            </a:r>
            <a:r>
              <a:rPr lang="en-US" b="1" dirty="0" smtClean="0"/>
              <a:t>heating</a:t>
            </a:r>
            <a:r>
              <a:rPr lang="en-US" dirty="0" smtClean="0"/>
              <a:t> when compared to their surrounding environments.</a:t>
            </a:r>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FR" dirty="0" smtClean="0"/>
              <a:t>Changements de couverture terrestre</a:t>
            </a:r>
            <a:endParaRPr lang="en-US" dirty="0"/>
          </a:p>
        </p:txBody>
      </p:sp>
      <p:sp>
        <p:nvSpPr>
          <p:cNvPr id="3" name="Content Placeholder 2"/>
          <p:cNvSpPr>
            <a:spLocks noGrp="1"/>
          </p:cNvSpPr>
          <p:nvPr>
            <p:ph idx="1"/>
          </p:nvPr>
        </p:nvSpPr>
        <p:spPr/>
        <p:txBody>
          <a:bodyPr>
            <a:normAutofit/>
          </a:bodyPr>
          <a:lstStyle/>
          <a:p>
            <a:pPr>
              <a:buNone/>
            </a:pPr>
            <a:r>
              <a:rPr lang="fr-FR" sz="2500" dirty="0" smtClean="0"/>
              <a:t>Étude de cas: bassin du Congo</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49</a:t>
            </a:fld>
            <a:endParaRPr lang="nl-BE"/>
          </a:p>
        </p:txBody>
      </p:sp>
      <p:sp>
        <p:nvSpPr>
          <p:cNvPr id="6" name="TextBox 5"/>
          <p:cNvSpPr txBox="1"/>
          <p:nvPr/>
        </p:nvSpPr>
        <p:spPr>
          <a:xfrm>
            <a:off x="0" y="6581001"/>
            <a:ext cx="1910138" cy="276999"/>
          </a:xfrm>
          <a:prstGeom prst="rect">
            <a:avLst/>
          </a:prstGeom>
          <a:noFill/>
        </p:spPr>
        <p:txBody>
          <a:bodyPr wrap="none" rtlCol="0">
            <a:spAutoFit/>
          </a:bodyPr>
          <a:lstStyle/>
          <a:p>
            <a:r>
              <a:rPr lang="en-GB" sz="1200" dirty="0" smtClean="0">
                <a:latin typeface="+mj-lt"/>
                <a:ea typeface="Tahoma" pitchFamily="34" charset="0"/>
                <a:cs typeface="Tahoma" pitchFamily="34" charset="0"/>
              </a:rPr>
              <a:t>(</a:t>
            </a:r>
            <a:r>
              <a:rPr lang="en-GB" sz="1200" dirty="0" err="1" smtClean="0">
                <a:latin typeface="+mj-lt"/>
                <a:ea typeface="Tahoma" pitchFamily="34" charset="0"/>
                <a:cs typeface="Tahoma" pitchFamily="34" charset="0"/>
              </a:rPr>
              <a:t>Akkermans</a:t>
            </a:r>
            <a:r>
              <a:rPr lang="en-GB" sz="1200" dirty="0" smtClean="0">
                <a:latin typeface="+mj-lt"/>
                <a:ea typeface="Tahoma" pitchFamily="34" charset="0"/>
                <a:cs typeface="Tahoma" pitchFamily="34" charset="0"/>
              </a:rPr>
              <a:t> et al., 2014, JC)</a:t>
            </a:r>
            <a:endParaRPr lang="en-GB" sz="1200" dirty="0">
              <a:latin typeface="+mj-lt"/>
              <a:ea typeface="Tahoma" pitchFamily="34" charset="0"/>
              <a:cs typeface="Tahoma" pitchFamily="34" charset="0"/>
            </a:endParaRPr>
          </a:p>
        </p:txBody>
      </p:sp>
      <p:pic>
        <p:nvPicPr>
          <p:cNvPr id="11" name="Picture 2"/>
          <p:cNvPicPr>
            <a:picLocks noChangeAspect="1" noChangeArrowheads="1"/>
          </p:cNvPicPr>
          <p:nvPr/>
        </p:nvPicPr>
        <p:blipFill>
          <a:blip r:embed="rId2" cstate="print"/>
          <a:srcRect/>
          <a:stretch>
            <a:fillRect/>
          </a:stretch>
        </p:blipFill>
        <p:spPr bwMode="auto">
          <a:xfrm>
            <a:off x="4283968" y="3068960"/>
            <a:ext cx="4267200" cy="1524000"/>
          </a:xfrm>
          <a:prstGeom prst="rect">
            <a:avLst/>
          </a:prstGeom>
          <a:noFill/>
          <a:ln w="9525">
            <a:noFill/>
            <a:miter lim="800000"/>
            <a:headEnd/>
            <a:tailEnd/>
          </a:ln>
        </p:spPr>
      </p:pic>
      <p:pic>
        <p:nvPicPr>
          <p:cNvPr id="55299" name="Picture 3"/>
          <p:cNvPicPr>
            <a:picLocks noChangeAspect="1" noChangeArrowheads="1"/>
          </p:cNvPicPr>
          <p:nvPr/>
        </p:nvPicPr>
        <p:blipFill>
          <a:blip r:embed="rId3" cstate="print"/>
          <a:srcRect/>
          <a:stretch>
            <a:fillRect/>
          </a:stretch>
        </p:blipFill>
        <p:spPr bwMode="auto">
          <a:xfrm>
            <a:off x="539552" y="2132856"/>
            <a:ext cx="3636538" cy="34327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5</a:t>
            </a:fld>
            <a:endParaRPr lang="nl-BE"/>
          </a:p>
        </p:txBody>
      </p:sp>
      <p:pic>
        <p:nvPicPr>
          <p:cNvPr id="5" name="Picture 1" descr="Screen Shot 2015-06-03 at 02.17.54.png"/>
          <p:cNvPicPr>
            <a:picLocks noChangeAspect="1"/>
          </p:cNvPicPr>
          <p:nvPr/>
        </p:nvPicPr>
        <p:blipFill>
          <a:blip r:embed="rId2" cstate="print"/>
          <a:srcRect/>
          <a:stretch>
            <a:fillRect/>
          </a:stretch>
        </p:blipFill>
        <p:spPr bwMode="auto">
          <a:xfrm>
            <a:off x="200025" y="4832251"/>
            <a:ext cx="3816350" cy="1189037"/>
          </a:xfrm>
          <a:prstGeom prst="rect">
            <a:avLst/>
          </a:prstGeom>
          <a:noFill/>
          <a:ln w="9525">
            <a:noFill/>
            <a:miter lim="800000"/>
            <a:headEnd/>
            <a:tailEnd/>
          </a:ln>
        </p:spPr>
      </p:pic>
      <p:pic>
        <p:nvPicPr>
          <p:cNvPr id="6" name="Picture 2" descr="Screen Shot 2015-06-03 at 02.19.28.png"/>
          <p:cNvPicPr>
            <a:picLocks noChangeAspect="1"/>
          </p:cNvPicPr>
          <p:nvPr/>
        </p:nvPicPr>
        <p:blipFill>
          <a:blip r:embed="rId3" cstate="print"/>
          <a:srcRect/>
          <a:stretch>
            <a:fillRect/>
          </a:stretch>
        </p:blipFill>
        <p:spPr bwMode="auto">
          <a:xfrm>
            <a:off x="4737100" y="4398863"/>
            <a:ext cx="3987800" cy="1474788"/>
          </a:xfrm>
          <a:prstGeom prst="rect">
            <a:avLst/>
          </a:prstGeom>
          <a:noFill/>
          <a:ln w="9525">
            <a:noFill/>
            <a:miter lim="800000"/>
            <a:headEnd/>
            <a:tailEnd/>
          </a:ln>
        </p:spPr>
      </p:pic>
      <p:pic>
        <p:nvPicPr>
          <p:cNvPr id="7" name="Picture 4" descr="Screen Shot 2015-06-03 at 02.22.19.png"/>
          <p:cNvPicPr>
            <a:picLocks noChangeAspect="1"/>
          </p:cNvPicPr>
          <p:nvPr/>
        </p:nvPicPr>
        <p:blipFill>
          <a:blip r:embed="rId4" cstate="print"/>
          <a:srcRect/>
          <a:stretch>
            <a:fillRect/>
          </a:stretch>
        </p:blipFill>
        <p:spPr bwMode="auto">
          <a:xfrm>
            <a:off x="128588" y="2023963"/>
            <a:ext cx="4376737" cy="1236663"/>
          </a:xfrm>
          <a:prstGeom prst="rect">
            <a:avLst/>
          </a:prstGeom>
          <a:noFill/>
          <a:ln w="9525">
            <a:noFill/>
            <a:miter lim="800000"/>
            <a:headEnd/>
            <a:tailEnd/>
          </a:ln>
        </p:spPr>
      </p:pic>
      <p:pic>
        <p:nvPicPr>
          <p:cNvPr id="8" name="Picture 9"/>
          <p:cNvPicPr>
            <a:picLocks noChangeAspect="1"/>
          </p:cNvPicPr>
          <p:nvPr/>
        </p:nvPicPr>
        <p:blipFill>
          <a:blip r:embed="rId5" cstate="print"/>
          <a:srcRect/>
          <a:stretch>
            <a:fillRect/>
          </a:stretch>
        </p:blipFill>
        <p:spPr bwMode="auto">
          <a:xfrm>
            <a:off x="200025" y="3319363"/>
            <a:ext cx="4017963" cy="1212850"/>
          </a:xfrm>
          <a:prstGeom prst="rect">
            <a:avLst/>
          </a:prstGeom>
          <a:noFill/>
          <a:ln w="9525">
            <a:noFill/>
            <a:miter lim="800000"/>
            <a:headEnd/>
            <a:tailEnd/>
          </a:ln>
        </p:spPr>
      </p:pic>
      <p:pic>
        <p:nvPicPr>
          <p:cNvPr id="9" name="Picture 10" descr="Screen Shot 2015-06-03 at 02.25.45.png"/>
          <p:cNvPicPr>
            <a:picLocks noChangeAspect="1"/>
          </p:cNvPicPr>
          <p:nvPr/>
        </p:nvPicPr>
        <p:blipFill>
          <a:blip r:embed="rId6" cstate="print"/>
          <a:srcRect/>
          <a:stretch>
            <a:fillRect/>
          </a:stretch>
        </p:blipFill>
        <p:spPr bwMode="auto">
          <a:xfrm>
            <a:off x="4737100" y="2095401"/>
            <a:ext cx="4143375" cy="2066925"/>
          </a:xfrm>
          <a:prstGeom prst="rect">
            <a:avLst/>
          </a:prstGeom>
          <a:noFill/>
          <a:ln w="9525">
            <a:noFill/>
            <a:miter lim="800000"/>
            <a:headEnd/>
            <a:tailEnd/>
          </a:ln>
        </p:spPr>
      </p:pic>
      <p:sp>
        <p:nvSpPr>
          <p:cNvPr id="10" name="TextBox 11"/>
          <p:cNvSpPr txBox="1">
            <a:spLocks noChangeArrowheads="1"/>
          </p:cNvSpPr>
          <p:nvPr/>
        </p:nvSpPr>
        <p:spPr bwMode="auto">
          <a:xfrm>
            <a:off x="1691680" y="6396037"/>
            <a:ext cx="6157912" cy="461963"/>
          </a:xfrm>
          <a:prstGeom prst="rect">
            <a:avLst/>
          </a:prstGeom>
          <a:noFill/>
          <a:ln w="9525">
            <a:noFill/>
            <a:miter lim="800000"/>
            <a:headEnd/>
            <a:tailEnd/>
          </a:ln>
        </p:spPr>
        <p:txBody>
          <a:bodyPr wrap="none">
            <a:spAutoFit/>
          </a:bodyPr>
          <a:lstStyle/>
          <a:p>
            <a:r>
              <a:rPr lang="en-US" dirty="0">
                <a:latin typeface="Arial" pitchFamily="34" charset="0"/>
                <a:cs typeface="Arial" pitchFamily="34" charset="0"/>
              </a:rPr>
              <a:t>and many more papers </a:t>
            </a:r>
            <a:r>
              <a:rPr lang="en-US" sz="1400" i="1" dirty="0">
                <a:latin typeface="Arial" pitchFamily="34" charset="0"/>
                <a:cs typeface="Arial" pitchFamily="34" charset="0"/>
              </a:rPr>
              <a:t>(e.g. Karl et al. 2015, Science)</a:t>
            </a:r>
            <a:r>
              <a:rPr lang="en-US" dirty="0">
                <a:latin typeface="Arial" pitchFamily="34" charset="0"/>
                <a:cs typeface="Arial" pitchFamily="34" charset="0"/>
              </a:rPr>
              <a:t>…</a:t>
            </a:r>
          </a:p>
        </p:txBody>
      </p:sp>
      <p:sp>
        <p:nvSpPr>
          <p:cNvPr id="11" name="Content Placeholder 2"/>
          <p:cNvSpPr>
            <a:spLocks noGrp="1"/>
          </p:cNvSpPr>
          <p:nvPr>
            <p:ph idx="1"/>
          </p:nvPr>
        </p:nvSpPr>
        <p:spPr>
          <a:xfrm>
            <a:off x="457200" y="1196752"/>
            <a:ext cx="8229600" cy="4929411"/>
          </a:xfrm>
        </p:spPr>
        <p:txBody>
          <a:bodyPr>
            <a:normAutofit/>
          </a:bodyPr>
          <a:lstStyle/>
          <a:p>
            <a:pPr>
              <a:buNone/>
            </a:pPr>
            <a:r>
              <a:rPr lang="fr-FR" sz="2500" dirty="0" smtClean="0"/>
              <a:t>P. ex. discussion sur la récente « pause » mondiale dans le réchauffement de la planète</a:t>
            </a:r>
            <a:endParaRPr lang="en-US" sz="25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La </a:t>
            </a:r>
            <a:r>
              <a:rPr lang="nl-BE" dirty="0" err="1" smtClean="0"/>
              <a:t>gestion</a:t>
            </a:r>
            <a:r>
              <a:rPr lang="nl-BE" dirty="0" smtClean="0"/>
              <a:t> des </a:t>
            </a:r>
            <a:r>
              <a:rPr lang="nl-BE" dirty="0" err="1" smtClean="0"/>
              <a:t>terres</a:t>
            </a:r>
            <a:endParaRPr lang="nl-BE" dirty="0" smtClean="0"/>
          </a:p>
        </p:txBody>
      </p:sp>
      <p:sp>
        <p:nvSpPr>
          <p:cNvPr id="3" name="Content Placeholder 2"/>
          <p:cNvSpPr>
            <a:spLocks noGrp="1"/>
          </p:cNvSpPr>
          <p:nvPr>
            <p:ph idx="1"/>
          </p:nvPr>
        </p:nvSpPr>
        <p:spPr/>
        <p:txBody>
          <a:bodyPr>
            <a:normAutofit/>
          </a:bodyPr>
          <a:lstStyle/>
          <a:p>
            <a:pPr>
              <a:buNone/>
            </a:pPr>
            <a:r>
              <a:rPr lang="fr-FR" sz="2200" dirty="0" smtClean="0"/>
              <a:t>Cependant, non seulement le changement anthropique de la couverture des terres est important? </a:t>
            </a:r>
            <a:br>
              <a:rPr lang="fr-FR" sz="2200" dirty="0" smtClean="0"/>
            </a:br>
            <a:r>
              <a:rPr lang="fr-FR" sz="2200" dirty="0" smtClean="0">
                <a:sym typeface="Wingdings" pitchFamily="2" charset="2"/>
              </a:rPr>
              <a:t> </a:t>
            </a:r>
            <a:r>
              <a:rPr lang="fr-FR" sz="2200" dirty="0" smtClean="0"/>
              <a:t>L'importance de la gestion des terres</a:t>
            </a:r>
            <a:endParaRPr lang="en-US"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50</a:t>
            </a:fld>
            <a:endParaRPr lang="nl-BE"/>
          </a:p>
        </p:txBody>
      </p:sp>
      <p:sp>
        <p:nvSpPr>
          <p:cNvPr id="6" name="TextBox 5"/>
          <p:cNvSpPr txBox="1"/>
          <p:nvPr/>
        </p:nvSpPr>
        <p:spPr>
          <a:xfrm>
            <a:off x="0" y="6581001"/>
            <a:ext cx="1910138" cy="276999"/>
          </a:xfrm>
          <a:prstGeom prst="rect">
            <a:avLst/>
          </a:prstGeom>
          <a:noFill/>
        </p:spPr>
        <p:txBody>
          <a:bodyPr wrap="none" rtlCol="0">
            <a:spAutoFit/>
          </a:bodyPr>
          <a:lstStyle/>
          <a:p>
            <a:r>
              <a:rPr lang="en-GB" sz="1200" dirty="0" smtClean="0">
                <a:latin typeface="+mj-lt"/>
                <a:ea typeface="Tahoma" pitchFamily="34" charset="0"/>
                <a:cs typeface="Tahoma" pitchFamily="34" charset="0"/>
              </a:rPr>
              <a:t>(</a:t>
            </a:r>
            <a:r>
              <a:rPr lang="en-GB" sz="1200" dirty="0" err="1" smtClean="0">
                <a:latin typeface="+mj-lt"/>
                <a:ea typeface="Tahoma" pitchFamily="34" charset="0"/>
                <a:cs typeface="Tahoma" pitchFamily="34" charset="0"/>
              </a:rPr>
              <a:t>Akkermans</a:t>
            </a:r>
            <a:r>
              <a:rPr lang="en-GB" sz="1200" dirty="0" smtClean="0">
                <a:latin typeface="+mj-lt"/>
                <a:ea typeface="Tahoma" pitchFamily="34" charset="0"/>
                <a:cs typeface="Tahoma" pitchFamily="34" charset="0"/>
              </a:rPr>
              <a:t> et al., 2014, JC)</a:t>
            </a:r>
            <a:endParaRPr lang="en-GB" sz="1200" dirty="0">
              <a:latin typeface="+mj-lt"/>
              <a:ea typeface="Tahoma" pitchFamily="34" charset="0"/>
              <a:cs typeface="Tahoma" pitchFamily="34" charset="0"/>
            </a:endParaRPr>
          </a:p>
        </p:txBody>
      </p:sp>
      <p:pic>
        <p:nvPicPr>
          <p:cNvPr id="8" name="Picture 3"/>
          <p:cNvPicPr>
            <a:picLocks noChangeAspect="1" noChangeArrowheads="1"/>
          </p:cNvPicPr>
          <p:nvPr/>
        </p:nvPicPr>
        <p:blipFill>
          <a:blip r:embed="rId2" cstate="print"/>
          <a:srcRect/>
          <a:stretch>
            <a:fillRect/>
          </a:stretch>
        </p:blipFill>
        <p:spPr bwMode="auto">
          <a:xfrm>
            <a:off x="2196361" y="2284375"/>
            <a:ext cx="4973353" cy="3744416"/>
          </a:xfrm>
          <a:prstGeom prst="rect">
            <a:avLst/>
          </a:prstGeom>
          <a:noFill/>
          <a:ln w="9525">
            <a:noFill/>
            <a:miter lim="800000"/>
            <a:headEnd/>
            <a:tailEnd/>
          </a:ln>
        </p:spPr>
      </p:pic>
      <p:sp>
        <p:nvSpPr>
          <p:cNvPr id="9" name="Curved Right Arrow 8"/>
          <p:cNvSpPr/>
          <p:nvPr/>
        </p:nvSpPr>
        <p:spPr>
          <a:xfrm>
            <a:off x="1836321" y="4012567"/>
            <a:ext cx="1224136" cy="1728192"/>
          </a:xfrm>
          <a:prstGeom prst="curvedRightArrow">
            <a:avLst/>
          </a:prstGeom>
          <a:solidFill>
            <a:srgbClr val="A832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TextBox 9"/>
          <p:cNvSpPr txBox="1"/>
          <p:nvPr/>
        </p:nvSpPr>
        <p:spPr>
          <a:xfrm>
            <a:off x="0" y="3284984"/>
            <a:ext cx="2123728" cy="1477328"/>
          </a:xfrm>
          <a:prstGeom prst="rect">
            <a:avLst/>
          </a:prstGeom>
          <a:noFill/>
        </p:spPr>
        <p:txBody>
          <a:bodyPr wrap="square" rtlCol="0">
            <a:spAutoFit/>
          </a:bodyPr>
          <a:lstStyle/>
          <a:p>
            <a:r>
              <a:rPr lang="fr-FR" b="1" dirty="0" smtClean="0">
                <a:solidFill>
                  <a:srgbClr val="A8322D"/>
                </a:solidFill>
              </a:rPr>
              <a:t>Changement de couverture terrestre</a:t>
            </a:r>
          </a:p>
          <a:p>
            <a:r>
              <a:rPr lang="fr-FR" b="1" dirty="0" smtClean="0">
                <a:solidFill>
                  <a:srgbClr val="A8322D"/>
                </a:solidFill>
              </a:rPr>
              <a:t>(par exemple, la déforestation,</a:t>
            </a:r>
          </a:p>
          <a:p>
            <a:r>
              <a:rPr lang="fr-FR" b="1" dirty="0" smtClean="0">
                <a:solidFill>
                  <a:srgbClr val="A8322D"/>
                </a:solidFill>
              </a:rPr>
              <a:t>Urbanisation,…)</a:t>
            </a:r>
            <a:endParaRPr lang="en-GB" b="1" dirty="0">
              <a:solidFill>
                <a:srgbClr val="A8322D"/>
              </a:solidFill>
            </a:endParaRPr>
          </a:p>
        </p:txBody>
      </p:sp>
      <p:grpSp>
        <p:nvGrpSpPr>
          <p:cNvPr id="12" name="Group 11"/>
          <p:cNvGrpSpPr/>
          <p:nvPr/>
        </p:nvGrpSpPr>
        <p:grpSpPr>
          <a:xfrm>
            <a:off x="6264813" y="4590372"/>
            <a:ext cx="2879187" cy="1200329"/>
            <a:chOff x="8073839" y="4438853"/>
            <a:chExt cx="2879187" cy="1200329"/>
          </a:xfrm>
        </p:grpSpPr>
        <p:cxnSp>
          <p:nvCxnSpPr>
            <p:cNvPr id="13" name="Straight Arrow Connector 12"/>
            <p:cNvCxnSpPr/>
            <p:nvPr/>
          </p:nvCxnSpPr>
          <p:spPr>
            <a:xfrm flipH="1">
              <a:off x="8073839" y="4438853"/>
              <a:ext cx="648072" cy="860614"/>
            </a:xfrm>
            <a:prstGeom prst="straightConnector1">
              <a:avLst/>
            </a:prstGeom>
            <a:ln w="177800" cap="sq">
              <a:solidFill>
                <a:srgbClr val="A8322D"/>
              </a:solidFill>
              <a:round/>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973939" y="4438853"/>
              <a:ext cx="1979087" cy="1200329"/>
            </a:xfrm>
            <a:prstGeom prst="rect">
              <a:avLst/>
            </a:prstGeom>
            <a:noFill/>
          </p:spPr>
          <p:txBody>
            <a:bodyPr wrap="square" rtlCol="0">
              <a:spAutoFit/>
            </a:bodyPr>
            <a:lstStyle/>
            <a:p>
              <a:r>
                <a:rPr lang="fr-FR" b="1" dirty="0" smtClean="0">
                  <a:solidFill>
                    <a:srgbClr val="A8322D"/>
                  </a:solidFill>
                </a:rPr>
                <a:t>Changement de gestion des terres</a:t>
              </a:r>
            </a:p>
            <a:p>
              <a:r>
                <a:rPr lang="fr-FR" b="1" dirty="0" smtClean="0">
                  <a:solidFill>
                    <a:srgbClr val="A8322D"/>
                  </a:solidFill>
                </a:rPr>
                <a:t>(p.ex. labour, irrigation, ...)</a:t>
              </a:r>
              <a:endParaRPr lang="en-GB" b="1" dirty="0">
                <a:solidFill>
                  <a:srgbClr val="A8322D"/>
                </a:solidFill>
              </a:endParaRPr>
            </a:p>
          </p:txBody>
        </p:sp>
      </p:grpSp>
      <p:sp>
        <p:nvSpPr>
          <p:cNvPr id="15" name="TextBox 14"/>
          <p:cNvSpPr txBox="1"/>
          <p:nvPr/>
        </p:nvSpPr>
        <p:spPr>
          <a:xfrm>
            <a:off x="5340521" y="6032321"/>
            <a:ext cx="1733936" cy="276999"/>
          </a:xfrm>
          <a:prstGeom prst="rect">
            <a:avLst/>
          </a:prstGeom>
          <a:noFill/>
        </p:spPr>
        <p:txBody>
          <a:bodyPr wrap="none" rtlCol="0">
            <a:spAutoFit/>
          </a:bodyPr>
          <a:lstStyle/>
          <a:p>
            <a:r>
              <a:rPr lang="en-GB" sz="1200" dirty="0" smtClean="0">
                <a:latin typeface="Tahoma" pitchFamily="34" charset="0"/>
                <a:ea typeface="Tahoma" pitchFamily="34" charset="0"/>
                <a:cs typeface="Tahoma" pitchFamily="34" charset="0"/>
              </a:rPr>
              <a:t>(Sam Beebe/</a:t>
            </a:r>
            <a:r>
              <a:rPr lang="en-GB" sz="1200" dirty="0" err="1" smtClean="0">
                <a:latin typeface="Tahoma" pitchFamily="34" charset="0"/>
                <a:ea typeface="Tahoma" pitchFamily="34" charset="0"/>
                <a:cs typeface="Tahoma" pitchFamily="34" charset="0"/>
              </a:rPr>
              <a:t>ecostrust</a:t>
            </a:r>
            <a:r>
              <a:rPr lang="en-GB" sz="1200" dirty="0" smtClean="0"/>
              <a:t>)</a:t>
            </a:r>
            <a:endParaRPr lang="en-GB"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La </a:t>
            </a:r>
            <a:r>
              <a:rPr lang="nl-BE" dirty="0" err="1" smtClean="0"/>
              <a:t>gestion</a:t>
            </a:r>
            <a:r>
              <a:rPr lang="nl-BE" dirty="0" smtClean="0"/>
              <a:t> des </a:t>
            </a:r>
            <a:r>
              <a:rPr lang="nl-BE" dirty="0" err="1" smtClean="0"/>
              <a:t>terres</a:t>
            </a:r>
            <a:endParaRPr lang="nl-BE" dirty="0" smtClean="0"/>
          </a:p>
        </p:txBody>
      </p:sp>
      <p:sp>
        <p:nvSpPr>
          <p:cNvPr id="3" name="Content Placeholder 2"/>
          <p:cNvSpPr>
            <a:spLocks noGrp="1"/>
          </p:cNvSpPr>
          <p:nvPr>
            <p:ph idx="1"/>
          </p:nvPr>
        </p:nvSpPr>
        <p:spPr/>
        <p:txBody>
          <a:bodyPr>
            <a:normAutofit/>
          </a:bodyPr>
          <a:lstStyle/>
          <a:p>
            <a:pPr>
              <a:buNone/>
            </a:pPr>
            <a:r>
              <a:rPr lang="fr-FR" sz="2200" dirty="0" smtClean="0"/>
              <a:t>Importance de la gestion des terres? </a:t>
            </a:r>
          </a:p>
          <a:p>
            <a:pPr>
              <a:buNone/>
            </a:pPr>
            <a:r>
              <a:rPr lang="fr-FR" sz="2200" dirty="0" smtClean="0">
                <a:sym typeface="Wingdings" pitchFamily="2" charset="2"/>
              </a:rPr>
              <a:t> </a:t>
            </a:r>
            <a:r>
              <a:rPr lang="fr-FR" sz="2200" dirty="0" smtClean="0"/>
              <a:t>Plus de 75% de toutes les terres sont sous gestion humaine directe</a:t>
            </a:r>
            <a:endParaRPr lang="en-US"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51</a:t>
            </a:fld>
            <a:endParaRPr lang="nl-BE"/>
          </a:p>
        </p:txBody>
      </p:sp>
      <p:pic>
        <p:nvPicPr>
          <p:cNvPr id="5" name="Picture 2"/>
          <p:cNvPicPr>
            <a:picLocks noChangeAspect="1" noChangeArrowheads="1"/>
          </p:cNvPicPr>
          <p:nvPr/>
        </p:nvPicPr>
        <p:blipFill>
          <a:blip r:embed="rId2" cstate="print"/>
          <a:srcRect/>
          <a:stretch>
            <a:fillRect/>
          </a:stretch>
        </p:blipFill>
        <p:spPr bwMode="auto">
          <a:xfrm>
            <a:off x="1061650" y="2151008"/>
            <a:ext cx="6292288" cy="3942288"/>
          </a:xfrm>
          <a:prstGeom prst="rect">
            <a:avLst/>
          </a:prstGeom>
          <a:noFill/>
          <a:ln w="9525">
            <a:noFill/>
            <a:miter lim="800000"/>
            <a:headEnd/>
            <a:tailEnd/>
          </a:ln>
        </p:spPr>
      </p:pic>
      <p:sp>
        <p:nvSpPr>
          <p:cNvPr id="6" name="TextBox 5"/>
          <p:cNvSpPr txBox="1"/>
          <p:nvPr/>
        </p:nvSpPr>
        <p:spPr>
          <a:xfrm>
            <a:off x="7308304" y="2420888"/>
            <a:ext cx="1698808" cy="461665"/>
          </a:xfrm>
          <a:prstGeom prst="rect">
            <a:avLst/>
          </a:prstGeom>
          <a:noFill/>
        </p:spPr>
        <p:txBody>
          <a:bodyPr wrap="square" rtlCol="0">
            <a:spAutoFit/>
          </a:bodyPr>
          <a:lstStyle/>
          <a:p>
            <a:r>
              <a:rPr lang="en-GB" sz="1200" b="1" dirty="0" smtClean="0">
                <a:solidFill>
                  <a:srgbClr val="00B050"/>
                </a:solidFill>
              </a:rPr>
              <a:t>Wilderness and non-productive areas</a:t>
            </a:r>
            <a:endParaRPr lang="en-GB" sz="1200" b="1" dirty="0">
              <a:solidFill>
                <a:srgbClr val="00B050"/>
              </a:solidFill>
            </a:endParaRPr>
          </a:p>
        </p:txBody>
      </p:sp>
      <p:sp>
        <p:nvSpPr>
          <p:cNvPr id="7" name="TextBox 6"/>
          <p:cNvSpPr txBox="1"/>
          <p:nvPr/>
        </p:nvSpPr>
        <p:spPr>
          <a:xfrm>
            <a:off x="539552" y="6093296"/>
            <a:ext cx="3096344" cy="461665"/>
          </a:xfrm>
          <a:prstGeom prst="rect">
            <a:avLst/>
          </a:prstGeom>
          <a:noFill/>
        </p:spPr>
        <p:txBody>
          <a:bodyPr wrap="square" rtlCol="0">
            <a:spAutoFit/>
          </a:bodyPr>
          <a:lstStyle/>
          <a:p>
            <a:pPr algn="ctr"/>
            <a:r>
              <a:rPr lang="en-GB" sz="1200" b="1" dirty="0" smtClean="0"/>
              <a:t>Unconverted land but under management </a:t>
            </a:r>
          </a:p>
          <a:p>
            <a:pPr algn="ctr"/>
            <a:r>
              <a:rPr lang="en-GB" sz="1200" b="1" dirty="0" smtClean="0"/>
              <a:t>(e.g. forest management)</a:t>
            </a:r>
            <a:endParaRPr lang="en-GB" sz="1200" b="1" dirty="0"/>
          </a:p>
        </p:txBody>
      </p:sp>
      <p:sp>
        <p:nvSpPr>
          <p:cNvPr id="8" name="TextBox 7"/>
          <p:cNvSpPr txBox="1"/>
          <p:nvPr/>
        </p:nvSpPr>
        <p:spPr>
          <a:xfrm>
            <a:off x="5148064" y="6021288"/>
            <a:ext cx="3096344" cy="461665"/>
          </a:xfrm>
          <a:prstGeom prst="rect">
            <a:avLst/>
          </a:prstGeom>
          <a:noFill/>
        </p:spPr>
        <p:txBody>
          <a:bodyPr wrap="square" rtlCol="0">
            <a:spAutoFit/>
          </a:bodyPr>
          <a:lstStyle/>
          <a:p>
            <a:pPr algn="ctr"/>
            <a:r>
              <a:rPr lang="en-GB" sz="1200" b="1" dirty="0" smtClean="0"/>
              <a:t>Converted land</a:t>
            </a:r>
          </a:p>
          <a:p>
            <a:pPr algn="ctr"/>
            <a:r>
              <a:rPr lang="en-GB" sz="1200" b="1" dirty="0" smtClean="0"/>
              <a:t>(e.g. forest to cropland)</a:t>
            </a:r>
            <a:endParaRPr lang="en-GB" sz="1200" b="1" dirty="0"/>
          </a:p>
        </p:txBody>
      </p:sp>
      <p:sp>
        <p:nvSpPr>
          <p:cNvPr id="9" name="TextBox 8"/>
          <p:cNvSpPr txBox="1"/>
          <p:nvPr/>
        </p:nvSpPr>
        <p:spPr>
          <a:xfrm>
            <a:off x="0" y="6581001"/>
            <a:ext cx="1936107" cy="276999"/>
          </a:xfrm>
          <a:prstGeom prst="rect">
            <a:avLst/>
          </a:prstGeom>
          <a:noFill/>
        </p:spPr>
        <p:txBody>
          <a:bodyPr wrap="none" rtlCol="0">
            <a:spAutoFit/>
          </a:bodyPr>
          <a:lstStyle/>
          <a:p>
            <a:r>
              <a:rPr lang="en-GB" sz="1200" dirty="0" smtClean="0">
                <a:latin typeface="+mj-lt"/>
                <a:ea typeface="Tahoma" pitchFamily="34" charset="0"/>
                <a:cs typeface="Tahoma" pitchFamily="34" charset="0"/>
              </a:rPr>
              <a:t>(Luyssaert et al., 2014, NCC)</a:t>
            </a:r>
            <a:endParaRPr lang="en-GB" sz="1200" dirty="0">
              <a:latin typeface="+mj-lt"/>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La </a:t>
            </a:r>
            <a:r>
              <a:rPr lang="nl-BE" dirty="0" err="1" smtClean="0"/>
              <a:t>gestion</a:t>
            </a:r>
            <a:r>
              <a:rPr lang="nl-BE" dirty="0" smtClean="0"/>
              <a:t> des </a:t>
            </a:r>
            <a:r>
              <a:rPr lang="nl-BE" dirty="0" err="1" smtClean="0"/>
              <a:t>terres</a:t>
            </a:r>
            <a:endParaRPr lang="nl-BE" dirty="0" smtClean="0"/>
          </a:p>
        </p:txBody>
      </p:sp>
      <p:sp>
        <p:nvSpPr>
          <p:cNvPr id="3" name="Content Placeholder 2"/>
          <p:cNvSpPr>
            <a:spLocks noGrp="1"/>
          </p:cNvSpPr>
          <p:nvPr>
            <p:ph idx="1"/>
          </p:nvPr>
        </p:nvSpPr>
        <p:spPr/>
        <p:txBody>
          <a:bodyPr>
            <a:normAutofit/>
          </a:bodyPr>
          <a:lstStyle/>
          <a:p>
            <a:r>
              <a:rPr lang="fr-FR" sz="2200" dirty="0" smtClean="0">
                <a:latin typeface="+mj-lt"/>
              </a:rPr>
              <a:t>La majeure partie de la surface terrestre est sous gestion anthropique des terres (gestion agricole ou forestière)</a:t>
            </a:r>
          </a:p>
          <a:p>
            <a:r>
              <a:rPr lang="fr-FR" sz="2200" dirty="0" smtClean="0">
                <a:latin typeface="+mj-lt"/>
              </a:rPr>
              <a:t>Les modèles climatiques actuels ne représentent généralement pas l'effet de la gestion des terres, bien que leur impact puisse être aussi important que l'effet de la conversion des terres</a:t>
            </a:r>
          </a:p>
          <a:p>
            <a:r>
              <a:rPr lang="fr-FR" sz="2200" dirty="0" smtClean="0">
                <a:latin typeface="+mj-lt"/>
              </a:rPr>
              <a:t>Pertinence:</a:t>
            </a:r>
            <a:endParaRPr lang="en-US" sz="2200" dirty="0">
              <a:latin typeface="+mj-lt"/>
            </a:endParaRPr>
          </a:p>
        </p:txBody>
      </p:sp>
      <p:sp>
        <p:nvSpPr>
          <p:cNvPr id="4" name="Slide Number Placeholder 3"/>
          <p:cNvSpPr>
            <a:spLocks noGrp="1"/>
          </p:cNvSpPr>
          <p:nvPr>
            <p:ph type="sldNum" sz="quarter" idx="12"/>
          </p:nvPr>
        </p:nvSpPr>
        <p:spPr/>
        <p:txBody>
          <a:bodyPr/>
          <a:lstStyle/>
          <a:p>
            <a:fld id="{E5ABAE2D-7E9C-4FCE-AF4E-8A971EE13E7B}" type="slidenum">
              <a:rPr lang="nl-BE" smtClean="0"/>
              <a:pPr/>
              <a:t>52</a:t>
            </a:fld>
            <a:endParaRPr lang="nl-BE"/>
          </a:p>
        </p:txBody>
      </p:sp>
      <p:pic>
        <p:nvPicPr>
          <p:cNvPr id="58370" name="Picture 2"/>
          <p:cNvPicPr>
            <a:picLocks noChangeAspect="1" noChangeArrowheads="1"/>
          </p:cNvPicPr>
          <p:nvPr/>
        </p:nvPicPr>
        <p:blipFill>
          <a:blip r:embed="rId2" cstate="print"/>
          <a:srcRect/>
          <a:stretch>
            <a:fillRect/>
          </a:stretch>
        </p:blipFill>
        <p:spPr bwMode="auto">
          <a:xfrm>
            <a:off x="2267744" y="3068960"/>
            <a:ext cx="5202519" cy="3789040"/>
          </a:xfrm>
          <a:prstGeom prst="rect">
            <a:avLst/>
          </a:prstGeom>
          <a:noFill/>
          <a:ln w="9525">
            <a:noFill/>
            <a:miter lim="800000"/>
            <a:headEnd/>
            <a:tailEnd/>
          </a:ln>
        </p:spPr>
      </p:pic>
      <p:sp>
        <p:nvSpPr>
          <p:cNvPr id="6" name="TextBox 5"/>
          <p:cNvSpPr txBox="1"/>
          <p:nvPr/>
        </p:nvSpPr>
        <p:spPr>
          <a:xfrm>
            <a:off x="0" y="6581001"/>
            <a:ext cx="1693412" cy="276999"/>
          </a:xfrm>
          <a:prstGeom prst="rect">
            <a:avLst/>
          </a:prstGeom>
          <a:noFill/>
        </p:spPr>
        <p:txBody>
          <a:bodyPr wrap="none" rtlCol="0">
            <a:spAutoFit/>
          </a:bodyPr>
          <a:lstStyle/>
          <a:p>
            <a:r>
              <a:rPr lang="en-GB" sz="1200" dirty="0" smtClean="0"/>
              <a:t>(Hirsch et al., 2017 JGR)</a:t>
            </a:r>
            <a:endParaRPr lang="en-GB" sz="12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La </a:t>
            </a:r>
            <a:r>
              <a:rPr lang="nl-BE" dirty="0" err="1" smtClean="0"/>
              <a:t>gestion</a:t>
            </a:r>
            <a:r>
              <a:rPr lang="nl-BE" dirty="0" smtClean="0"/>
              <a:t> des </a:t>
            </a:r>
            <a:r>
              <a:rPr lang="nl-BE" dirty="0" err="1" smtClean="0"/>
              <a:t>terres</a:t>
            </a:r>
            <a:endParaRPr lang="nl-BE" dirty="0" smtClean="0"/>
          </a:p>
        </p:txBody>
      </p:sp>
      <p:sp>
        <p:nvSpPr>
          <p:cNvPr id="3" name="Content Placeholder 2"/>
          <p:cNvSpPr>
            <a:spLocks noGrp="1"/>
          </p:cNvSpPr>
          <p:nvPr>
            <p:ph idx="1"/>
          </p:nvPr>
        </p:nvSpPr>
        <p:spPr/>
        <p:txBody>
          <a:bodyPr>
            <a:normAutofit/>
          </a:bodyPr>
          <a:lstStyle/>
          <a:p>
            <a:pPr>
              <a:buNone/>
            </a:pPr>
            <a:r>
              <a:rPr lang="fr-FR" sz="2500" dirty="0" smtClean="0"/>
              <a:t>Par exemple. labour:</a:t>
            </a:r>
          </a:p>
          <a:p>
            <a:r>
              <a:rPr lang="fr-FR" sz="2200" dirty="0" err="1" smtClean="0"/>
              <a:t>Albedo</a:t>
            </a:r>
            <a:r>
              <a:rPr lang="fr-FR" sz="2200" dirty="0" smtClean="0"/>
              <a:t> sol brun agricole: 0.1</a:t>
            </a:r>
          </a:p>
          <a:p>
            <a:r>
              <a:rPr lang="fr-FR" sz="2200" dirty="0" err="1" smtClean="0"/>
              <a:t>Albedo</a:t>
            </a:r>
            <a:r>
              <a:rPr lang="fr-FR" sz="2200" dirty="0" smtClean="0"/>
              <a:t> sols avec résidus </a:t>
            </a:r>
            <a:br>
              <a:rPr lang="fr-FR" sz="2200" dirty="0" smtClean="0"/>
            </a:br>
            <a:r>
              <a:rPr lang="fr-FR" sz="2200" dirty="0" smtClean="0"/>
              <a:t>de culture: 0.3</a:t>
            </a:r>
          </a:p>
          <a:p>
            <a:pPr>
              <a:buNone/>
            </a:pPr>
            <a:r>
              <a:rPr lang="fr-FR" sz="2200" dirty="0" smtClean="0">
                <a:sym typeface="Wingdings" pitchFamily="2" charset="2"/>
              </a:rPr>
              <a:t> </a:t>
            </a:r>
            <a:r>
              <a:rPr lang="fr-FR" sz="2200" dirty="0" smtClean="0"/>
              <a:t>Trois fois plus de radiations sont </a:t>
            </a:r>
            <a:br>
              <a:rPr lang="fr-FR" sz="2200" dirty="0" smtClean="0"/>
            </a:br>
            <a:r>
              <a:rPr lang="fr-FR" sz="2200" dirty="0" smtClean="0"/>
              <a:t>réfléchies par les sols sans labour.</a:t>
            </a:r>
          </a:p>
          <a:p>
            <a:pPr>
              <a:buNone/>
            </a:pPr>
            <a:r>
              <a:rPr lang="fr-FR" sz="2200" dirty="0" smtClean="0">
                <a:sym typeface="Wingdings" pitchFamily="2" charset="2"/>
              </a:rPr>
              <a:t> </a:t>
            </a:r>
            <a:r>
              <a:rPr lang="fr-FR" sz="2200" dirty="0" smtClean="0"/>
              <a:t>Pendant les journées ensoleillées, </a:t>
            </a:r>
            <a:br>
              <a:rPr lang="fr-FR" sz="2200" dirty="0" smtClean="0"/>
            </a:br>
            <a:r>
              <a:rPr lang="fr-FR" sz="2200" dirty="0" smtClean="0"/>
              <a:t>ce sont d'énormes quantités de </a:t>
            </a:r>
            <a:br>
              <a:rPr lang="fr-FR" sz="2200" dirty="0" smtClean="0"/>
            </a:br>
            <a:r>
              <a:rPr lang="fr-FR" sz="2200" dirty="0" smtClean="0"/>
              <a:t>rayonnement!!!</a:t>
            </a:r>
            <a:endParaRPr lang="en-US" sz="2200" dirty="0">
              <a:latin typeface="+mj-lt"/>
            </a:endParaRPr>
          </a:p>
        </p:txBody>
      </p:sp>
      <p:sp>
        <p:nvSpPr>
          <p:cNvPr id="4" name="Slide Number Placeholder 3"/>
          <p:cNvSpPr>
            <a:spLocks noGrp="1"/>
          </p:cNvSpPr>
          <p:nvPr>
            <p:ph type="sldNum" sz="quarter" idx="12"/>
          </p:nvPr>
        </p:nvSpPr>
        <p:spPr/>
        <p:txBody>
          <a:bodyPr/>
          <a:lstStyle/>
          <a:p>
            <a:fld id="{E5ABAE2D-7E9C-4FCE-AF4E-8A971EE13E7B}" type="slidenum">
              <a:rPr lang="nl-BE" smtClean="0"/>
              <a:pPr/>
              <a:t>53</a:t>
            </a:fld>
            <a:endParaRPr lang="nl-BE"/>
          </a:p>
        </p:txBody>
      </p:sp>
      <p:grpSp>
        <p:nvGrpSpPr>
          <p:cNvPr id="5" name="Group 4"/>
          <p:cNvGrpSpPr/>
          <p:nvPr/>
        </p:nvGrpSpPr>
        <p:grpSpPr>
          <a:xfrm>
            <a:off x="2915816" y="1196752"/>
            <a:ext cx="6047029" cy="5393485"/>
            <a:chOff x="4869483" y="915241"/>
            <a:chExt cx="6047029" cy="5393485"/>
          </a:xfrm>
        </p:grpSpPr>
        <p:pic>
          <p:nvPicPr>
            <p:cNvPr id="6" name="Picture 2"/>
            <p:cNvPicPr>
              <a:picLocks noChangeAspect="1" noChangeArrowheads="1"/>
            </p:cNvPicPr>
            <p:nvPr/>
          </p:nvPicPr>
          <p:blipFill>
            <a:blip r:embed="rId2" cstate="print"/>
            <a:srcRect/>
            <a:stretch>
              <a:fillRect/>
            </a:stretch>
          </p:blipFill>
          <p:spPr bwMode="auto">
            <a:xfrm>
              <a:off x="7317756" y="915241"/>
              <a:ext cx="3598756" cy="5393485"/>
            </a:xfrm>
            <a:prstGeom prst="rect">
              <a:avLst/>
            </a:prstGeom>
            <a:noFill/>
            <a:ln w="9525">
              <a:noFill/>
              <a:miter lim="800000"/>
              <a:headEnd/>
              <a:tailEnd/>
            </a:ln>
          </p:spPr>
        </p:pic>
        <p:cxnSp>
          <p:nvCxnSpPr>
            <p:cNvPr id="7" name="Straight Arrow Connector 6"/>
            <p:cNvCxnSpPr/>
            <p:nvPr/>
          </p:nvCxnSpPr>
          <p:spPr>
            <a:xfrm>
              <a:off x="6453659" y="4443633"/>
              <a:ext cx="1584176" cy="216024"/>
            </a:xfrm>
            <a:prstGeom prst="straightConnector1">
              <a:avLst/>
            </a:prstGeom>
            <a:ln w="63500" cap="sq">
              <a:solidFill>
                <a:srgbClr val="1F407A"/>
              </a:solidFill>
              <a:round/>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6381651" y="5163713"/>
              <a:ext cx="1440160" cy="216024"/>
            </a:xfrm>
            <a:prstGeom prst="straightConnector1">
              <a:avLst/>
            </a:prstGeom>
            <a:ln w="63500" cap="sq">
              <a:solidFill>
                <a:srgbClr val="1F407A"/>
              </a:solidFill>
              <a:roun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301531" y="4155601"/>
              <a:ext cx="1196227" cy="400110"/>
            </a:xfrm>
            <a:prstGeom prst="rect">
              <a:avLst/>
            </a:prstGeom>
            <a:noFill/>
          </p:spPr>
          <p:txBody>
            <a:bodyPr wrap="square" rtlCol="0">
              <a:spAutoFit/>
            </a:bodyPr>
            <a:lstStyle/>
            <a:p>
              <a:r>
                <a:rPr lang="en-GB" sz="2000" b="1" dirty="0" err="1" smtClean="0">
                  <a:solidFill>
                    <a:srgbClr val="1F407A"/>
                  </a:solidFill>
                </a:rPr>
                <a:t>Labouré</a:t>
              </a:r>
              <a:endParaRPr lang="en-GB" sz="2000" b="1" dirty="0">
                <a:solidFill>
                  <a:srgbClr val="1F407A"/>
                </a:solidFill>
              </a:endParaRPr>
            </a:p>
          </p:txBody>
        </p:sp>
        <p:sp>
          <p:nvSpPr>
            <p:cNvPr id="10" name="TextBox 9"/>
            <p:cNvSpPr txBox="1"/>
            <p:nvPr/>
          </p:nvSpPr>
          <p:spPr>
            <a:xfrm>
              <a:off x="4869483" y="4875681"/>
              <a:ext cx="1567932" cy="400110"/>
            </a:xfrm>
            <a:prstGeom prst="rect">
              <a:avLst/>
            </a:prstGeom>
            <a:noFill/>
          </p:spPr>
          <p:txBody>
            <a:bodyPr wrap="square" rtlCol="0">
              <a:spAutoFit/>
            </a:bodyPr>
            <a:lstStyle/>
            <a:p>
              <a:r>
                <a:rPr lang="en-GB" sz="2000" b="1" dirty="0" smtClean="0">
                  <a:solidFill>
                    <a:srgbClr val="1F407A"/>
                  </a:solidFill>
                </a:rPr>
                <a:t>Pas </a:t>
              </a:r>
              <a:r>
                <a:rPr lang="en-GB" sz="2000" b="1" dirty="0" err="1" smtClean="0">
                  <a:solidFill>
                    <a:srgbClr val="1F407A"/>
                  </a:solidFill>
                </a:rPr>
                <a:t>labouré</a:t>
              </a:r>
              <a:endParaRPr lang="en-GB" sz="2000" b="1" dirty="0">
                <a:solidFill>
                  <a:srgbClr val="1F407A"/>
                </a:solidFill>
              </a:endParaRPr>
            </a:p>
          </p:txBody>
        </p:sp>
      </p:grpSp>
      <p:sp>
        <p:nvSpPr>
          <p:cNvPr id="11" name="TextBox 10"/>
          <p:cNvSpPr txBox="1"/>
          <p:nvPr/>
        </p:nvSpPr>
        <p:spPr>
          <a:xfrm>
            <a:off x="0" y="6581001"/>
            <a:ext cx="2754087" cy="276999"/>
          </a:xfrm>
          <a:prstGeom prst="rect">
            <a:avLst/>
          </a:prstGeom>
          <a:noFill/>
        </p:spPr>
        <p:txBody>
          <a:bodyPr wrap="none" rtlCol="0">
            <a:spAutoFit/>
          </a:bodyPr>
          <a:lstStyle/>
          <a:p>
            <a:r>
              <a:rPr lang="en-GB" sz="1200" dirty="0" smtClean="0">
                <a:latin typeface="Tahoma" pitchFamily="34" charset="0"/>
                <a:ea typeface="Tahoma" pitchFamily="34" charset="0"/>
                <a:cs typeface="Tahoma" pitchFamily="34" charset="0"/>
              </a:rPr>
              <a:t>(Jim Richardson/National Geographic)</a:t>
            </a:r>
            <a:endParaRPr lang="en-GB" sz="1200" dirty="0">
              <a:latin typeface="Tahoma" pitchFamily="34" charset="0"/>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La </a:t>
            </a:r>
            <a:r>
              <a:rPr lang="nl-BE" dirty="0" err="1" smtClean="0"/>
              <a:t>gestion</a:t>
            </a:r>
            <a:r>
              <a:rPr lang="nl-BE" dirty="0" smtClean="0"/>
              <a:t> des </a:t>
            </a:r>
            <a:r>
              <a:rPr lang="nl-BE" dirty="0" err="1" smtClean="0"/>
              <a:t>terres</a:t>
            </a:r>
            <a:endParaRPr lang="nl-BE" dirty="0" smtClean="0"/>
          </a:p>
        </p:txBody>
      </p:sp>
      <p:sp>
        <p:nvSpPr>
          <p:cNvPr id="3" name="Content Placeholder 2"/>
          <p:cNvSpPr>
            <a:spLocks noGrp="1"/>
          </p:cNvSpPr>
          <p:nvPr>
            <p:ph idx="1"/>
          </p:nvPr>
        </p:nvSpPr>
        <p:spPr/>
        <p:txBody>
          <a:bodyPr>
            <a:normAutofit/>
          </a:bodyPr>
          <a:lstStyle/>
          <a:p>
            <a:pPr>
              <a:buNone/>
            </a:pPr>
            <a:r>
              <a:rPr lang="fr-FR" sz="2500" dirty="0" smtClean="0"/>
              <a:t>P. ex. Labour:</a:t>
            </a:r>
          </a:p>
          <a:p>
            <a:pPr>
              <a:buNone/>
            </a:pPr>
            <a:r>
              <a:rPr lang="fr-FR" sz="2500" dirty="0" smtClean="0">
                <a:sym typeface="Wingdings" pitchFamily="2" charset="2"/>
              </a:rPr>
              <a:t> </a:t>
            </a:r>
            <a:r>
              <a:rPr lang="fr-FR" sz="2500" dirty="0" smtClean="0"/>
              <a:t>Effet sur les climats régionaux</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54</a:t>
            </a:fld>
            <a:endParaRPr lang="nl-BE"/>
          </a:p>
        </p:txBody>
      </p:sp>
      <p:pic>
        <p:nvPicPr>
          <p:cNvPr id="56322" name="Picture 2"/>
          <p:cNvPicPr>
            <a:picLocks noChangeAspect="1" noChangeArrowheads="1"/>
          </p:cNvPicPr>
          <p:nvPr/>
        </p:nvPicPr>
        <p:blipFill>
          <a:blip r:embed="rId2" cstate="print"/>
          <a:srcRect/>
          <a:stretch>
            <a:fillRect/>
          </a:stretch>
        </p:blipFill>
        <p:spPr bwMode="auto">
          <a:xfrm>
            <a:off x="2522190" y="2127076"/>
            <a:ext cx="4210050" cy="4686300"/>
          </a:xfrm>
          <a:prstGeom prst="rect">
            <a:avLst/>
          </a:prstGeom>
          <a:noFill/>
          <a:ln w="9525">
            <a:noFill/>
            <a:miter lim="800000"/>
            <a:headEnd/>
            <a:tailEnd/>
          </a:ln>
        </p:spPr>
      </p:pic>
      <p:sp>
        <p:nvSpPr>
          <p:cNvPr id="6" name="TextBox 5"/>
          <p:cNvSpPr txBox="1"/>
          <p:nvPr/>
        </p:nvSpPr>
        <p:spPr>
          <a:xfrm>
            <a:off x="0" y="6581001"/>
            <a:ext cx="1774653" cy="276999"/>
          </a:xfrm>
          <a:prstGeom prst="rect">
            <a:avLst/>
          </a:prstGeom>
          <a:noFill/>
        </p:spPr>
        <p:txBody>
          <a:bodyPr wrap="none" rtlCol="0">
            <a:spAutoFit/>
          </a:bodyPr>
          <a:lstStyle/>
          <a:p>
            <a:r>
              <a:rPr lang="en-GB" sz="1200" dirty="0" smtClean="0">
                <a:latin typeface="+mj-lt"/>
                <a:ea typeface="Tahoma" pitchFamily="34" charset="0"/>
                <a:cs typeface="Tahoma" pitchFamily="34" charset="0"/>
              </a:rPr>
              <a:t>(</a:t>
            </a:r>
            <a:r>
              <a:rPr lang="en-GB" sz="1200" dirty="0" err="1" smtClean="0">
                <a:latin typeface="+mj-lt"/>
                <a:ea typeface="Tahoma" pitchFamily="34" charset="0"/>
                <a:cs typeface="Tahoma" pitchFamily="34" charset="0"/>
              </a:rPr>
              <a:t>Davin</a:t>
            </a:r>
            <a:r>
              <a:rPr lang="en-GB" sz="1200" dirty="0" smtClean="0">
                <a:latin typeface="+mj-lt"/>
                <a:ea typeface="Tahoma" pitchFamily="34" charset="0"/>
                <a:cs typeface="Tahoma" pitchFamily="34" charset="0"/>
              </a:rPr>
              <a:t> et al., 2014, PNAS)</a:t>
            </a:r>
            <a:endParaRPr lang="en-GB" sz="1200" dirty="0">
              <a:latin typeface="+mj-lt"/>
              <a:ea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print"/>
          <a:srcRect/>
          <a:stretch>
            <a:fillRect/>
          </a:stretch>
        </p:blipFill>
        <p:spPr bwMode="auto">
          <a:xfrm>
            <a:off x="4332774" y="1700808"/>
            <a:ext cx="4811226" cy="3816424"/>
          </a:xfrm>
          <a:prstGeom prst="rect">
            <a:avLst/>
          </a:prstGeom>
          <a:noFill/>
          <a:ln w="9525">
            <a:noFill/>
            <a:miter lim="800000"/>
            <a:headEnd/>
            <a:tailEnd/>
          </a:ln>
        </p:spPr>
      </p:pic>
      <p:sp>
        <p:nvSpPr>
          <p:cNvPr id="2" name="Title 1"/>
          <p:cNvSpPr>
            <a:spLocks noGrp="1"/>
          </p:cNvSpPr>
          <p:nvPr>
            <p:ph type="title"/>
          </p:nvPr>
        </p:nvSpPr>
        <p:spPr/>
        <p:txBody>
          <a:bodyPr/>
          <a:lstStyle/>
          <a:p>
            <a:r>
              <a:rPr lang="nl-BE" dirty="0" smtClean="0"/>
              <a:t>La </a:t>
            </a:r>
            <a:r>
              <a:rPr lang="nl-BE" dirty="0" err="1" smtClean="0"/>
              <a:t>gestion</a:t>
            </a:r>
            <a:r>
              <a:rPr lang="nl-BE" dirty="0" smtClean="0"/>
              <a:t> des </a:t>
            </a:r>
            <a:r>
              <a:rPr lang="nl-BE" dirty="0" err="1" smtClean="0"/>
              <a:t>terres</a:t>
            </a:r>
            <a:endParaRPr lang="nl-BE" dirty="0" smtClean="0"/>
          </a:p>
        </p:txBody>
      </p:sp>
      <p:sp>
        <p:nvSpPr>
          <p:cNvPr id="3" name="Content Placeholder 2"/>
          <p:cNvSpPr>
            <a:spLocks noGrp="1"/>
          </p:cNvSpPr>
          <p:nvPr>
            <p:ph idx="1"/>
          </p:nvPr>
        </p:nvSpPr>
        <p:spPr/>
        <p:txBody>
          <a:bodyPr>
            <a:normAutofit/>
          </a:bodyPr>
          <a:lstStyle/>
          <a:p>
            <a:pPr>
              <a:buNone/>
            </a:pPr>
            <a:r>
              <a:rPr lang="fr-FR" sz="2200" dirty="0" smtClean="0"/>
              <a:t>P. ex. Labour:</a:t>
            </a:r>
          </a:p>
          <a:p>
            <a:pPr>
              <a:buNone/>
            </a:pPr>
            <a:r>
              <a:rPr lang="fr-FR" sz="2200" dirty="0" smtClean="0">
                <a:sym typeface="Wingdings" pitchFamily="2" charset="2"/>
              </a:rPr>
              <a:t> </a:t>
            </a:r>
            <a:r>
              <a:rPr lang="fr-FR" sz="2200" dirty="0" smtClean="0"/>
              <a:t>Effet sur les climats régionaux</a:t>
            </a:r>
            <a:endParaRPr lang="en-US" sz="2200" dirty="0" smtClean="0"/>
          </a:p>
          <a:p>
            <a:r>
              <a:rPr lang="fr-FR" sz="2200" dirty="0" smtClean="0">
                <a:latin typeface="+mj-lt"/>
              </a:rPr>
              <a:t>L'augmentation de l'albédo </a:t>
            </a:r>
            <a:br>
              <a:rPr lang="fr-FR" sz="2200" dirty="0" smtClean="0">
                <a:latin typeface="+mj-lt"/>
              </a:rPr>
            </a:br>
            <a:r>
              <a:rPr lang="fr-FR" sz="2200" dirty="0" smtClean="0">
                <a:latin typeface="+mj-lt"/>
              </a:rPr>
              <a:t>pendant l'été est fortement </a:t>
            </a:r>
            <a:br>
              <a:rPr lang="fr-FR" sz="2200" dirty="0" smtClean="0">
                <a:latin typeface="+mj-lt"/>
              </a:rPr>
            </a:br>
            <a:r>
              <a:rPr lang="fr-FR" sz="2200" dirty="0" smtClean="0">
                <a:latin typeface="+mj-lt"/>
              </a:rPr>
              <a:t>amplifiée pendant les </a:t>
            </a:r>
            <a:br>
              <a:rPr lang="fr-FR" sz="2200" dirty="0" smtClean="0">
                <a:latin typeface="+mj-lt"/>
              </a:rPr>
            </a:br>
            <a:r>
              <a:rPr lang="fr-FR" sz="2200" dirty="0" smtClean="0">
                <a:latin typeface="+mj-lt"/>
              </a:rPr>
              <a:t>chaudes journées d'été, </a:t>
            </a:r>
            <a:br>
              <a:rPr lang="fr-FR" sz="2200" dirty="0" smtClean="0">
                <a:latin typeface="+mj-lt"/>
              </a:rPr>
            </a:br>
            <a:r>
              <a:rPr lang="fr-FR" sz="2200" dirty="0" smtClean="0">
                <a:latin typeface="+mj-lt"/>
              </a:rPr>
              <a:t>lorsque l'albédo de surface </a:t>
            </a:r>
            <a:br>
              <a:rPr lang="fr-FR" sz="2200" dirty="0" smtClean="0">
                <a:latin typeface="+mj-lt"/>
              </a:rPr>
            </a:br>
            <a:r>
              <a:rPr lang="fr-FR" sz="2200" dirty="0" smtClean="0">
                <a:latin typeface="+mj-lt"/>
              </a:rPr>
              <a:t>a plus d'impact sur le bilan </a:t>
            </a:r>
            <a:br>
              <a:rPr lang="fr-FR" sz="2200" dirty="0" smtClean="0">
                <a:latin typeface="+mj-lt"/>
              </a:rPr>
            </a:br>
            <a:r>
              <a:rPr lang="fr-FR" sz="2200" dirty="0" smtClean="0">
                <a:latin typeface="+mj-lt"/>
              </a:rPr>
              <a:t>radiatif  en raison des </a:t>
            </a:r>
            <a:br>
              <a:rPr lang="fr-FR" sz="2200" dirty="0" smtClean="0">
                <a:latin typeface="+mj-lt"/>
              </a:rPr>
            </a:br>
            <a:r>
              <a:rPr lang="fr-FR" sz="2200" dirty="0" smtClean="0">
                <a:latin typeface="+mj-lt"/>
              </a:rPr>
              <a:t>conditions de ciel clair.</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55</a:t>
            </a:fld>
            <a:endParaRPr lang="nl-BE"/>
          </a:p>
        </p:txBody>
      </p:sp>
      <p:sp>
        <p:nvSpPr>
          <p:cNvPr id="6" name="TextBox 5"/>
          <p:cNvSpPr txBox="1"/>
          <p:nvPr/>
        </p:nvSpPr>
        <p:spPr>
          <a:xfrm>
            <a:off x="0" y="6581001"/>
            <a:ext cx="1774653" cy="276999"/>
          </a:xfrm>
          <a:prstGeom prst="rect">
            <a:avLst/>
          </a:prstGeom>
          <a:noFill/>
        </p:spPr>
        <p:txBody>
          <a:bodyPr wrap="none" rtlCol="0">
            <a:spAutoFit/>
          </a:bodyPr>
          <a:lstStyle/>
          <a:p>
            <a:r>
              <a:rPr lang="en-GB" sz="1200" dirty="0" smtClean="0">
                <a:latin typeface="+mj-lt"/>
                <a:ea typeface="Tahoma" pitchFamily="34" charset="0"/>
                <a:cs typeface="Tahoma" pitchFamily="34" charset="0"/>
              </a:rPr>
              <a:t>(</a:t>
            </a:r>
            <a:r>
              <a:rPr lang="en-GB" sz="1200" dirty="0" err="1" smtClean="0">
                <a:latin typeface="+mj-lt"/>
                <a:ea typeface="Tahoma" pitchFamily="34" charset="0"/>
                <a:cs typeface="Tahoma" pitchFamily="34" charset="0"/>
              </a:rPr>
              <a:t>Davin</a:t>
            </a:r>
            <a:r>
              <a:rPr lang="en-GB" sz="1200" dirty="0" smtClean="0">
                <a:latin typeface="+mj-lt"/>
                <a:ea typeface="Tahoma" pitchFamily="34" charset="0"/>
                <a:cs typeface="Tahoma" pitchFamily="34" charset="0"/>
              </a:rPr>
              <a:t> et al., 2014, PNAS)</a:t>
            </a:r>
            <a:endParaRPr lang="en-GB" sz="1200" dirty="0">
              <a:latin typeface="+mj-lt"/>
              <a:ea typeface="Tahoma" pitchFamily="34" charset="0"/>
              <a:cs typeface="Tahoma" pitchFamily="34" charset="0"/>
            </a:endParaRPr>
          </a:p>
        </p:txBody>
      </p:sp>
      <p:sp>
        <p:nvSpPr>
          <p:cNvPr id="7" name="Rectangle 6"/>
          <p:cNvSpPr/>
          <p:nvPr/>
        </p:nvSpPr>
        <p:spPr>
          <a:xfrm>
            <a:off x="4572000" y="5589240"/>
            <a:ext cx="4572000" cy="923330"/>
          </a:xfrm>
          <a:prstGeom prst="rect">
            <a:avLst/>
          </a:prstGeom>
        </p:spPr>
        <p:txBody>
          <a:bodyPr wrap="square">
            <a:spAutoFit/>
          </a:bodyPr>
          <a:lstStyle/>
          <a:p>
            <a:pPr algn="ctr"/>
            <a:r>
              <a:rPr lang="en-US" dirty="0" smtClean="0"/>
              <a:t>Change (NOTILL − CTL) in the 99th percentile of daily maximum temperature for summer (July–August)</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La </a:t>
            </a:r>
            <a:r>
              <a:rPr lang="nl-BE" dirty="0" err="1" smtClean="0"/>
              <a:t>gestion</a:t>
            </a:r>
            <a:r>
              <a:rPr lang="nl-BE" dirty="0" smtClean="0"/>
              <a:t> des </a:t>
            </a:r>
            <a:r>
              <a:rPr lang="nl-BE" dirty="0" err="1" smtClean="0"/>
              <a:t>terres</a:t>
            </a:r>
            <a:endParaRPr lang="nl-BE" dirty="0" smtClean="0"/>
          </a:p>
        </p:txBody>
      </p:sp>
      <p:sp>
        <p:nvSpPr>
          <p:cNvPr id="3" name="Content Placeholder 2"/>
          <p:cNvSpPr>
            <a:spLocks noGrp="1"/>
          </p:cNvSpPr>
          <p:nvPr>
            <p:ph idx="1"/>
          </p:nvPr>
        </p:nvSpPr>
        <p:spPr>
          <a:xfrm>
            <a:off x="457200" y="1196752"/>
            <a:ext cx="8229600" cy="5544616"/>
          </a:xfrm>
        </p:spPr>
        <p:txBody>
          <a:bodyPr>
            <a:normAutofit lnSpcReduction="10000"/>
          </a:bodyPr>
          <a:lstStyle/>
          <a:p>
            <a:pPr>
              <a:buNone/>
            </a:pPr>
            <a:r>
              <a:rPr lang="fr-FR" sz="2200" dirty="0" smtClean="0"/>
              <a:t>P. ex. Labour:</a:t>
            </a:r>
          </a:p>
          <a:p>
            <a:pPr>
              <a:buNone/>
            </a:pPr>
            <a:r>
              <a:rPr lang="fr-FR" sz="2200" dirty="0" smtClean="0">
                <a:sym typeface="Wingdings" pitchFamily="2" charset="2"/>
              </a:rPr>
              <a:t> </a:t>
            </a:r>
            <a:r>
              <a:rPr lang="fr-FR" sz="2200" dirty="0" smtClean="0"/>
              <a:t>Effet sur les climats régionaux</a:t>
            </a:r>
            <a:endParaRPr lang="en-US" sz="2200" dirty="0" smtClean="0"/>
          </a:p>
          <a:p>
            <a:r>
              <a:rPr lang="fr-FR" sz="2200" dirty="0" smtClean="0">
                <a:latin typeface="+mj-lt"/>
              </a:rPr>
              <a:t>L'évaporation réduite </a:t>
            </a:r>
            <a:br>
              <a:rPr lang="fr-FR" sz="2200" dirty="0" smtClean="0">
                <a:latin typeface="+mj-lt"/>
              </a:rPr>
            </a:br>
            <a:r>
              <a:rPr lang="fr-FR" sz="2200" dirty="0" smtClean="0">
                <a:latin typeface="+mj-lt"/>
              </a:rPr>
              <a:t>associée à la couverture </a:t>
            </a:r>
            <a:br>
              <a:rPr lang="fr-FR" sz="2200" dirty="0" smtClean="0">
                <a:latin typeface="+mj-lt"/>
              </a:rPr>
            </a:br>
            <a:r>
              <a:rPr lang="fr-FR" sz="2200" dirty="0" smtClean="0">
                <a:latin typeface="+mj-lt"/>
              </a:rPr>
              <a:t>des résidus de culture </a:t>
            </a:r>
            <a:br>
              <a:rPr lang="fr-FR" sz="2200" dirty="0" smtClean="0">
                <a:latin typeface="+mj-lt"/>
              </a:rPr>
            </a:br>
            <a:r>
              <a:rPr lang="fr-FR" sz="2200" dirty="0" smtClean="0">
                <a:latin typeface="+mj-lt"/>
              </a:rPr>
              <a:t>tend à contrecarrer le </a:t>
            </a:r>
            <a:br>
              <a:rPr lang="fr-FR" sz="2200" dirty="0" smtClean="0">
                <a:latin typeface="+mj-lt"/>
              </a:rPr>
            </a:br>
            <a:r>
              <a:rPr lang="fr-FR" sz="2200" dirty="0" smtClean="0">
                <a:latin typeface="+mj-lt"/>
              </a:rPr>
              <a:t>refroidissement induit par </a:t>
            </a:r>
            <a:br>
              <a:rPr lang="fr-FR" sz="2200" dirty="0" smtClean="0">
                <a:latin typeface="+mj-lt"/>
              </a:rPr>
            </a:br>
            <a:r>
              <a:rPr lang="fr-FR" sz="2200" dirty="0" smtClean="0">
                <a:latin typeface="+mj-lt"/>
              </a:rPr>
              <a:t>l'albédo, mais pendant les </a:t>
            </a:r>
            <a:br>
              <a:rPr lang="fr-FR" sz="2200" dirty="0" smtClean="0">
                <a:latin typeface="+mj-lt"/>
              </a:rPr>
            </a:br>
            <a:r>
              <a:rPr lang="fr-FR" sz="2200" dirty="0" smtClean="0">
                <a:latin typeface="+mj-lt"/>
              </a:rPr>
              <a:t>jours chauds, l'effet albédo </a:t>
            </a:r>
            <a:br>
              <a:rPr lang="fr-FR" sz="2200" dirty="0" smtClean="0">
                <a:latin typeface="+mj-lt"/>
              </a:rPr>
            </a:br>
            <a:r>
              <a:rPr lang="fr-FR" sz="2200" dirty="0" smtClean="0">
                <a:latin typeface="+mj-lt"/>
              </a:rPr>
              <a:t>est le facteur dominant.</a:t>
            </a:r>
          </a:p>
          <a:p>
            <a:r>
              <a:rPr lang="fr-FR" sz="2200" dirty="0" smtClean="0">
                <a:latin typeface="+mj-lt"/>
              </a:rPr>
              <a:t>Pour les journées d'été de </a:t>
            </a:r>
            <a:br>
              <a:rPr lang="fr-FR" sz="2200" dirty="0" smtClean="0">
                <a:latin typeface="+mj-lt"/>
              </a:rPr>
            </a:br>
            <a:r>
              <a:rPr lang="fr-FR" sz="2200" dirty="0" smtClean="0">
                <a:latin typeface="+mj-lt"/>
              </a:rPr>
              <a:t>canicule, l'effet de </a:t>
            </a:r>
            <a:br>
              <a:rPr lang="fr-FR" sz="2200" dirty="0" smtClean="0">
                <a:latin typeface="+mj-lt"/>
              </a:rPr>
            </a:br>
            <a:r>
              <a:rPr lang="fr-FR" sz="2200" dirty="0" smtClean="0">
                <a:latin typeface="+mj-lt"/>
              </a:rPr>
              <a:t>refroidissement local obtenu </a:t>
            </a:r>
            <a:br>
              <a:rPr lang="fr-FR" sz="2200" dirty="0" smtClean="0">
                <a:latin typeface="+mj-lt"/>
              </a:rPr>
            </a:br>
            <a:r>
              <a:rPr lang="fr-FR" sz="2200" dirty="0" smtClean="0">
                <a:latin typeface="+mj-lt"/>
              </a:rPr>
              <a:t>par </a:t>
            </a:r>
            <a:r>
              <a:rPr lang="nl-BE" sz="2200" dirty="0" err="1" smtClean="0">
                <a:latin typeface="+mj-lt"/>
              </a:rPr>
              <a:t>l'agriculture</a:t>
            </a:r>
            <a:r>
              <a:rPr lang="nl-BE" sz="2200" dirty="0" smtClean="0">
                <a:latin typeface="+mj-lt"/>
              </a:rPr>
              <a:t> </a:t>
            </a:r>
            <a:r>
              <a:rPr lang="nl-BE" sz="2200" dirty="0" err="1" smtClean="0">
                <a:latin typeface="+mj-lt"/>
              </a:rPr>
              <a:t>sans</a:t>
            </a:r>
            <a:r>
              <a:rPr lang="nl-BE" sz="2200" dirty="0" smtClean="0">
                <a:latin typeface="+mj-lt"/>
              </a:rPr>
              <a:t> </a:t>
            </a:r>
            <a:br>
              <a:rPr lang="nl-BE" sz="2200" dirty="0" smtClean="0">
                <a:latin typeface="+mj-lt"/>
              </a:rPr>
            </a:br>
            <a:r>
              <a:rPr lang="nl-BE" sz="2200" dirty="0" err="1" smtClean="0">
                <a:latin typeface="+mj-lt"/>
              </a:rPr>
              <a:t>labourage</a:t>
            </a:r>
            <a:r>
              <a:rPr lang="nl-BE" sz="2200" dirty="0" smtClean="0">
                <a:latin typeface="+mj-lt"/>
              </a:rPr>
              <a:t> </a:t>
            </a:r>
            <a:r>
              <a:rPr lang="fr-FR" sz="2200" dirty="0" smtClean="0">
                <a:latin typeface="+mj-lt"/>
              </a:rPr>
              <a:t>est de l'ordre de </a:t>
            </a:r>
            <a:br>
              <a:rPr lang="fr-FR" sz="2200" dirty="0" smtClean="0">
                <a:latin typeface="+mj-lt"/>
              </a:rPr>
            </a:br>
            <a:r>
              <a:rPr lang="fr-FR" sz="2200" dirty="0" smtClean="0">
                <a:latin typeface="+mj-lt"/>
              </a:rPr>
              <a:t>1-2 ° C.</a:t>
            </a:r>
            <a:endParaRPr lang="en-US" sz="2200" dirty="0">
              <a:latin typeface="+mj-lt"/>
            </a:endParaRPr>
          </a:p>
        </p:txBody>
      </p:sp>
      <p:sp>
        <p:nvSpPr>
          <p:cNvPr id="4" name="Slide Number Placeholder 3"/>
          <p:cNvSpPr>
            <a:spLocks noGrp="1"/>
          </p:cNvSpPr>
          <p:nvPr>
            <p:ph type="sldNum" sz="quarter" idx="12"/>
          </p:nvPr>
        </p:nvSpPr>
        <p:spPr/>
        <p:txBody>
          <a:bodyPr/>
          <a:lstStyle/>
          <a:p>
            <a:fld id="{E5ABAE2D-7E9C-4FCE-AF4E-8A971EE13E7B}" type="slidenum">
              <a:rPr lang="nl-BE" smtClean="0"/>
              <a:pPr/>
              <a:t>56</a:t>
            </a:fld>
            <a:endParaRPr lang="nl-BE"/>
          </a:p>
        </p:txBody>
      </p:sp>
      <p:sp>
        <p:nvSpPr>
          <p:cNvPr id="6" name="TextBox 5"/>
          <p:cNvSpPr txBox="1"/>
          <p:nvPr/>
        </p:nvSpPr>
        <p:spPr>
          <a:xfrm>
            <a:off x="0" y="6581001"/>
            <a:ext cx="1774653" cy="276999"/>
          </a:xfrm>
          <a:prstGeom prst="rect">
            <a:avLst/>
          </a:prstGeom>
          <a:noFill/>
        </p:spPr>
        <p:txBody>
          <a:bodyPr wrap="none" rtlCol="0">
            <a:spAutoFit/>
          </a:bodyPr>
          <a:lstStyle/>
          <a:p>
            <a:r>
              <a:rPr lang="en-GB" sz="1200" dirty="0" smtClean="0">
                <a:latin typeface="+mj-lt"/>
                <a:ea typeface="Tahoma" pitchFamily="34" charset="0"/>
                <a:cs typeface="Tahoma" pitchFamily="34" charset="0"/>
              </a:rPr>
              <a:t>(</a:t>
            </a:r>
            <a:r>
              <a:rPr lang="en-GB" sz="1200" dirty="0" err="1" smtClean="0">
                <a:latin typeface="+mj-lt"/>
                <a:ea typeface="Tahoma" pitchFamily="34" charset="0"/>
                <a:cs typeface="Tahoma" pitchFamily="34" charset="0"/>
              </a:rPr>
              <a:t>Davin</a:t>
            </a:r>
            <a:r>
              <a:rPr lang="en-GB" sz="1200" dirty="0" smtClean="0">
                <a:latin typeface="+mj-lt"/>
                <a:ea typeface="Tahoma" pitchFamily="34" charset="0"/>
                <a:cs typeface="Tahoma" pitchFamily="34" charset="0"/>
              </a:rPr>
              <a:t> et al., 2014, PNAS)</a:t>
            </a:r>
            <a:endParaRPr lang="en-GB" sz="1200" dirty="0">
              <a:latin typeface="+mj-lt"/>
              <a:ea typeface="Tahoma" pitchFamily="34" charset="0"/>
              <a:cs typeface="Tahoma" pitchFamily="34" charset="0"/>
            </a:endParaRPr>
          </a:p>
        </p:txBody>
      </p:sp>
      <p:pic>
        <p:nvPicPr>
          <p:cNvPr id="9" name="Picture 2"/>
          <p:cNvPicPr>
            <a:picLocks noChangeAspect="1" noChangeArrowheads="1"/>
          </p:cNvPicPr>
          <p:nvPr/>
        </p:nvPicPr>
        <p:blipFill>
          <a:blip r:embed="rId2" cstate="print"/>
          <a:srcRect/>
          <a:stretch>
            <a:fillRect/>
          </a:stretch>
        </p:blipFill>
        <p:spPr bwMode="auto">
          <a:xfrm>
            <a:off x="4332774" y="1700808"/>
            <a:ext cx="4811226" cy="3816424"/>
          </a:xfrm>
          <a:prstGeom prst="rect">
            <a:avLst/>
          </a:prstGeom>
          <a:noFill/>
          <a:ln w="9525">
            <a:noFill/>
            <a:miter lim="800000"/>
            <a:headEnd/>
            <a:tailEnd/>
          </a:ln>
        </p:spPr>
      </p:pic>
      <p:sp>
        <p:nvSpPr>
          <p:cNvPr id="10" name="Rectangle 9"/>
          <p:cNvSpPr/>
          <p:nvPr/>
        </p:nvSpPr>
        <p:spPr>
          <a:xfrm>
            <a:off x="4572000" y="5589240"/>
            <a:ext cx="4572000" cy="923330"/>
          </a:xfrm>
          <a:prstGeom prst="rect">
            <a:avLst/>
          </a:prstGeom>
        </p:spPr>
        <p:txBody>
          <a:bodyPr wrap="square">
            <a:spAutoFit/>
          </a:bodyPr>
          <a:lstStyle/>
          <a:p>
            <a:pPr algn="ctr"/>
            <a:r>
              <a:rPr lang="en-US" dirty="0" smtClean="0"/>
              <a:t>Change (NOTILL − CTL) in the 99th percentile of daily maximum temperature for summer (July–August)</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La </a:t>
            </a:r>
            <a:r>
              <a:rPr lang="nl-BE" dirty="0" err="1" smtClean="0"/>
              <a:t>gestion</a:t>
            </a:r>
            <a:r>
              <a:rPr lang="nl-BE" dirty="0" smtClean="0"/>
              <a:t> des </a:t>
            </a:r>
            <a:r>
              <a:rPr lang="nl-BE" dirty="0" err="1" smtClean="0"/>
              <a:t>terres</a:t>
            </a:r>
            <a:endParaRPr lang="nl-BE" dirty="0" smtClean="0"/>
          </a:p>
        </p:txBody>
      </p:sp>
      <p:sp>
        <p:nvSpPr>
          <p:cNvPr id="3" name="Content Placeholder 2"/>
          <p:cNvSpPr>
            <a:spLocks noGrp="1"/>
          </p:cNvSpPr>
          <p:nvPr>
            <p:ph idx="1"/>
          </p:nvPr>
        </p:nvSpPr>
        <p:spPr/>
        <p:txBody>
          <a:bodyPr>
            <a:normAutofit/>
          </a:bodyPr>
          <a:lstStyle/>
          <a:p>
            <a:pPr>
              <a:buNone/>
            </a:pPr>
            <a:r>
              <a:rPr lang="fr-FR" sz="2500" dirty="0" smtClean="0"/>
              <a:t>P. ex. albédo de culture:</a:t>
            </a:r>
            <a:br>
              <a:rPr lang="fr-FR" sz="2500" dirty="0" smtClean="0"/>
            </a:br>
            <a:r>
              <a:rPr lang="fr-FR" sz="2200" dirty="0" smtClean="0">
                <a:sym typeface="Wingdings" pitchFamily="2" charset="2"/>
              </a:rPr>
              <a:t> </a:t>
            </a:r>
            <a:r>
              <a:rPr lang="fr-FR" sz="2200" dirty="0" smtClean="0"/>
              <a:t>Ce sont exactement les mêmes cultures, ils sont seulement 'génétiquement modifiés'</a:t>
            </a:r>
            <a:endParaRPr lang="en-US"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57</a:t>
            </a:fld>
            <a:endParaRPr lang="nl-BE"/>
          </a:p>
        </p:txBody>
      </p:sp>
      <p:pic>
        <p:nvPicPr>
          <p:cNvPr id="5" name="Picture 4" descr="Crops_Udine.JPG"/>
          <p:cNvPicPr>
            <a:picLocks noChangeAspect="1"/>
          </p:cNvPicPr>
          <p:nvPr/>
        </p:nvPicPr>
        <p:blipFill>
          <a:blip r:embed="rId2" cstate="print"/>
          <a:stretch>
            <a:fillRect/>
          </a:stretch>
        </p:blipFill>
        <p:spPr>
          <a:xfrm>
            <a:off x="1763688" y="2338780"/>
            <a:ext cx="5702677" cy="4258572"/>
          </a:xfrm>
          <a:prstGeom prst="rect">
            <a:avLst/>
          </a:prstGeom>
        </p:spPr>
      </p:pic>
      <p:sp>
        <p:nvSpPr>
          <p:cNvPr id="6" name="TextBox 5"/>
          <p:cNvSpPr txBox="1"/>
          <p:nvPr/>
        </p:nvSpPr>
        <p:spPr>
          <a:xfrm>
            <a:off x="1763688" y="6581001"/>
            <a:ext cx="1741631" cy="276999"/>
          </a:xfrm>
          <a:prstGeom prst="rect">
            <a:avLst/>
          </a:prstGeom>
          <a:noFill/>
        </p:spPr>
        <p:txBody>
          <a:bodyPr wrap="none" rtlCol="0">
            <a:spAutoFit/>
          </a:bodyPr>
          <a:lstStyle/>
          <a:p>
            <a:r>
              <a:rPr lang="en-GB" sz="1200" dirty="0" smtClean="0"/>
              <a:t>(Photo: </a:t>
            </a:r>
            <a:r>
              <a:rPr lang="nl-BE" sz="1200" dirty="0" smtClean="0"/>
              <a:t>Franco </a:t>
            </a:r>
            <a:r>
              <a:rPr lang="nl-BE" sz="1200" dirty="0" err="1" smtClean="0"/>
              <a:t>Miglietta</a:t>
            </a:r>
            <a:r>
              <a:rPr lang="en-GB" sz="1200" dirty="0" smtClean="0"/>
              <a:t>)</a:t>
            </a:r>
            <a:endParaRPr lang="en-GB" sz="12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10" descr="CIMG0435.JPG"/>
          <p:cNvPicPr>
            <a:picLocks noChangeAspect="1"/>
          </p:cNvPicPr>
          <p:nvPr/>
        </p:nvPicPr>
        <p:blipFill>
          <a:blip r:embed="rId2" cstate="print"/>
          <a:srcRect t="4835" b="5732"/>
          <a:stretch>
            <a:fillRect/>
          </a:stretch>
        </p:blipFill>
        <p:spPr>
          <a:xfrm>
            <a:off x="1901870" y="3573016"/>
            <a:ext cx="5262418" cy="3168352"/>
          </a:xfrm>
          <a:prstGeom prst="rect">
            <a:avLst/>
          </a:prstGeom>
        </p:spPr>
      </p:pic>
      <p:sp>
        <p:nvSpPr>
          <p:cNvPr id="2" name="Title 1"/>
          <p:cNvSpPr>
            <a:spLocks noGrp="1"/>
          </p:cNvSpPr>
          <p:nvPr>
            <p:ph type="title"/>
          </p:nvPr>
        </p:nvSpPr>
        <p:spPr/>
        <p:txBody>
          <a:bodyPr/>
          <a:lstStyle/>
          <a:p>
            <a:r>
              <a:rPr lang="nl-BE" dirty="0" smtClean="0"/>
              <a:t>La </a:t>
            </a:r>
            <a:r>
              <a:rPr lang="nl-BE" dirty="0" err="1" smtClean="0"/>
              <a:t>gestion</a:t>
            </a:r>
            <a:r>
              <a:rPr lang="nl-BE" dirty="0" smtClean="0"/>
              <a:t> des </a:t>
            </a:r>
            <a:r>
              <a:rPr lang="nl-BE" dirty="0" err="1" smtClean="0"/>
              <a:t>terres</a:t>
            </a:r>
            <a:endParaRPr lang="nl-BE" dirty="0" smtClean="0"/>
          </a:p>
        </p:txBody>
      </p:sp>
      <p:sp>
        <p:nvSpPr>
          <p:cNvPr id="3" name="Content Placeholder 2"/>
          <p:cNvSpPr>
            <a:spLocks noGrp="1"/>
          </p:cNvSpPr>
          <p:nvPr>
            <p:ph idx="1"/>
          </p:nvPr>
        </p:nvSpPr>
        <p:spPr>
          <a:xfrm>
            <a:off x="457200" y="1091877"/>
            <a:ext cx="8507288" cy="4929411"/>
          </a:xfrm>
        </p:spPr>
        <p:txBody>
          <a:bodyPr>
            <a:normAutofit/>
          </a:bodyPr>
          <a:lstStyle/>
          <a:p>
            <a:pPr>
              <a:buNone/>
            </a:pPr>
            <a:r>
              <a:rPr lang="fr-FR" sz="2500" dirty="0" smtClean="0"/>
              <a:t>P. ex. irrigation:</a:t>
            </a:r>
          </a:p>
          <a:p>
            <a:r>
              <a:rPr lang="fr-FR" sz="2200" dirty="0" smtClean="0"/>
              <a:t>Le système climatique est aussi influencé par la gestion de l'eau humaine.</a:t>
            </a:r>
          </a:p>
          <a:p>
            <a:r>
              <a:rPr lang="fr-FR" sz="2200" dirty="0" smtClean="0"/>
              <a:t>Technique de gestion de l'eau humaine la plus répandue: l'irrigation.</a:t>
            </a:r>
          </a:p>
          <a:p>
            <a:r>
              <a:rPr lang="fr-FR" sz="2200" dirty="0" smtClean="0"/>
              <a:t>Effet principal: l'énergie solaire arrivant à la surface sera utilisée pour évaporer cette eau au lieu de réchauffer la surface.</a:t>
            </a:r>
            <a:endParaRPr lang="en-US"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58</a:t>
            </a:fld>
            <a:endParaRPr lang="nl-BE"/>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195736" y="1772816"/>
            <a:ext cx="4752528" cy="4176464"/>
            <a:chOff x="3285307" y="1592714"/>
            <a:chExt cx="4909089" cy="4363601"/>
          </a:xfrm>
        </p:grpSpPr>
        <p:pic>
          <p:nvPicPr>
            <p:cNvPr id="7" name="Picture 2"/>
            <p:cNvPicPr>
              <a:picLocks noChangeAspect="1" noChangeArrowheads="1"/>
            </p:cNvPicPr>
            <p:nvPr/>
          </p:nvPicPr>
          <p:blipFill>
            <a:blip r:embed="rId2" cstate="print"/>
            <a:srcRect l="31891" t="19336" r="22727" b="9020"/>
            <a:stretch>
              <a:fillRect/>
            </a:stretch>
          </p:blipFill>
          <p:spPr bwMode="auto">
            <a:xfrm>
              <a:off x="3997934" y="1592714"/>
              <a:ext cx="4192957" cy="3527798"/>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l="27857" t="51394" r="68326" b="23683"/>
            <a:stretch>
              <a:fillRect/>
            </a:stretch>
          </p:blipFill>
          <p:spPr bwMode="auto">
            <a:xfrm>
              <a:off x="3285307" y="2708920"/>
              <a:ext cx="496603" cy="1728192"/>
            </a:xfrm>
            <a:prstGeom prst="rect">
              <a:avLst/>
            </a:prstGeom>
            <a:noFill/>
            <a:ln w="9525">
              <a:noFill/>
              <a:miter lim="800000"/>
              <a:headEnd/>
              <a:tailEnd/>
            </a:ln>
          </p:spPr>
        </p:pic>
        <p:pic>
          <p:nvPicPr>
            <p:cNvPr id="9" name="Picture 4"/>
            <p:cNvPicPr>
              <a:picLocks noChangeAspect="1" noChangeArrowheads="1"/>
            </p:cNvPicPr>
            <p:nvPr/>
          </p:nvPicPr>
          <p:blipFill>
            <a:blip r:embed="rId4" cstate="print"/>
            <a:srcRect l="37818" t="74394" r="50000" b="10175"/>
            <a:stretch>
              <a:fillRect/>
            </a:stretch>
          </p:blipFill>
          <p:spPr bwMode="auto">
            <a:xfrm>
              <a:off x="5518413" y="5178571"/>
              <a:ext cx="1152000" cy="777744"/>
            </a:xfrm>
            <a:prstGeom prst="rect">
              <a:avLst/>
            </a:prstGeom>
            <a:noFill/>
            <a:ln w="9525">
              <a:noFill/>
              <a:miter lim="800000"/>
              <a:headEnd/>
              <a:tailEnd/>
            </a:ln>
          </p:spPr>
        </p:pic>
        <p:pic>
          <p:nvPicPr>
            <p:cNvPr id="10" name="Picture 5"/>
            <p:cNvPicPr>
              <a:picLocks noChangeAspect="1" noChangeArrowheads="1"/>
            </p:cNvPicPr>
            <p:nvPr/>
          </p:nvPicPr>
          <p:blipFill>
            <a:blip r:embed="rId5" cstate="print"/>
            <a:srcRect l="30600" t="72683" r="21560" b="22003"/>
            <a:stretch>
              <a:fillRect/>
            </a:stretch>
          </p:blipFill>
          <p:spPr bwMode="auto">
            <a:xfrm>
              <a:off x="3773596" y="5105853"/>
              <a:ext cx="4420800" cy="261717"/>
            </a:xfrm>
            <a:prstGeom prst="rect">
              <a:avLst/>
            </a:prstGeom>
            <a:noFill/>
            <a:ln w="9525">
              <a:noFill/>
              <a:miter lim="800000"/>
              <a:headEnd/>
              <a:tailEnd/>
            </a:ln>
          </p:spPr>
        </p:pic>
      </p:grpSp>
      <p:sp>
        <p:nvSpPr>
          <p:cNvPr id="2" name="Title 1"/>
          <p:cNvSpPr>
            <a:spLocks noGrp="1"/>
          </p:cNvSpPr>
          <p:nvPr>
            <p:ph type="title"/>
          </p:nvPr>
        </p:nvSpPr>
        <p:spPr/>
        <p:txBody>
          <a:bodyPr/>
          <a:lstStyle/>
          <a:p>
            <a:r>
              <a:rPr lang="nl-BE" dirty="0" smtClean="0"/>
              <a:t>La </a:t>
            </a:r>
            <a:r>
              <a:rPr lang="nl-BE" dirty="0" err="1" smtClean="0"/>
              <a:t>gestion</a:t>
            </a:r>
            <a:r>
              <a:rPr lang="nl-BE" dirty="0" smtClean="0"/>
              <a:t> des </a:t>
            </a:r>
            <a:r>
              <a:rPr lang="nl-BE" dirty="0" err="1" smtClean="0"/>
              <a:t>terres</a:t>
            </a:r>
            <a:endParaRPr lang="nl-BE" dirty="0" smtClean="0"/>
          </a:p>
        </p:txBody>
      </p:sp>
      <p:sp>
        <p:nvSpPr>
          <p:cNvPr id="3" name="Content Placeholder 2"/>
          <p:cNvSpPr>
            <a:spLocks noGrp="1"/>
          </p:cNvSpPr>
          <p:nvPr>
            <p:ph idx="1"/>
          </p:nvPr>
        </p:nvSpPr>
        <p:spPr>
          <a:xfrm>
            <a:off x="457200" y="1091877"/>
            <a:ext cx="8229600" cy="1761059"/>
          </a:xfrm>
        </p:spPr>
        <p:txBody>
          <a:bodyPr>
            <a:normAutofit/>
          </a:bodyPr>
          <a:lstStyle/>
          <a:p>
            <a:pPr>
              <a:buNone/>
            </a:pPr>
            <a:r>
              <a:rPr lang="fr-FR" sz="2500" dirty="0" smtClean="0"/>
              <a:t>P. ex. irrigation:</a:t>
            </a:r>
          </a:p>
          <a:p>
            <a:pPr>
              <a:buNone/>
            </a:pPr>
            <a:r>
              <a:rPr lang="nl-BE" sz="2200" dirty="0" smtClean="0">
                <a:sym typeface="Wingdings" pitchFamily="2" charset="2"/>
              </a:rPr>
              <a:t> </a:t>
            </a:r>
            <a:r>
              <a:rPr lang="fr-FR" sz="2200" dirty="0" smtClean="0">
                <a:sym typeface="Wingdings" pitchFamily="2" charset="2"/>
              </a:rPr>
              <a:t>Ce n'est pas un petit effet!</a:t>
            </a:r>
            <a:endParaRPr lang="en-US"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59</a:t>
            </a:fld>
            <a:endParaRPr lang="nl-BE"/>
          </a:p>
        </p:txBody>
      </p:sp>
      <p:sp>
        <p:nvSpPr>
          <p:cNvPr id="11" name="Rectangle 10"/>
          <p:cNvSpPr/>
          <p:nvPr/>
        </p:nvSpPr>
        <p:spPr>
          <a:xfrm>
            <a:off x="395536" y="5746030"/>
            <a:ext cx="8568952" cy="923330"/>
          </a:xfrm>
          <a:prstGeom prst="rect">
            <a:avLst/>
          </a:prstGeom>
        </p:spPr>
        <p:txBody>
          <a:bodyPr wrap="square">
            <a:spAutoFit/>
          </a:bodyPr>
          <a:lstStyle/>
          <a:p>
            <a:r>
              <a:rPr lang="en-GB" i="1" dirty="0" smtClean="0">
                <a:latin typeface="+mj-lt"/>
              </a:rPr>
              <a:t>Observed change in daytime temperature during the hottest month of the year over the course of the 20</a:t>
            </a:r>
            <a:r>
              <a:rPr lang="en-GB" i="1" baseline="30000" dirty="0" smtClean="0">
                <a:latin typeface="+mj-lt"/>
              </a:rPr>
              <a:t>th</a:t>
            </a:r>
            <a:r>
              <a:rPr lang="en-GB" i="1" dirty="0" smtClean="0">
                <a:latin typeface="+mj-lt"/>
              </a:rPr>
              <a:t> Century, as a function of the fraction of the pixel that is irrigated today (Courtesy of </a:t>
            </a:r>
            <a:r>
              <a:rPr lang="en-GB" i="1" dirty="0" err="1" smtClean="0">
                <a:latin typeface="+mj-lt"/>
              </a:rPr>
              <a:t>Auke</a:t>
            </a:r>
            <a:r>
              <a:rPr lang="en-GB" i="1" dirty="0" smtClean="0">
                <a:latin typeface="+mj-lt"/>
              </a:rPr>
              <a:t> </a:t>
            </a:r>
            <a:r>
              <a:rPr lang="en-GB" i="1" dirty="0" err="1" smtClean="0">
                <a:latin typeface="+mj-lt"/>
              </a:rPr>
              <a:t>Visser</a:t>
            </a:r>
            <a:r>
              <a:rPr lang="en-GB" i="1" dirty="0" smtClean="0">
                <a:latin typeface="+mj-lt"/>
              </a:rPr>
              <a:t>)</a:t>
            </a:r>
            <a:endParaRPr lang="en-US" i="1" dirty="0">
              <a:latin typeface="+mj-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a:bodyPr>
          <a:lstStyle/>
          <a:p>
            <a:pPr>
              <a:buNone/>
            </a:pPr>
            <a:r>
              <a:rPr lang="fr-FR" sz="2500" dirty="0" smtClean="0">
                <a:latin typeface="Arial" pitchFamily="34" charset="0"/>
                <a:cs typeface="Arial" pitchFamily="34" charset="0"/>
              </a:rPr>
              <a:t>Cependant, nous sommes généralement intéressés par le temps et le climat sur la terre!</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6</a:t>
            </a:fld>
            <a:endParaRPr lang="nl-BE"/>
          </a:p>
        </p:txBody>
      </p:sp>
      <p:sp>
        <p:nvSpPr>
          <p:cNvPr id="5" name="TextBox 13"/>
          <p:cNvSpPr txBox="1">
            <a:spLocks noChangeArrowheads="1"/>
          </p:cNvSpPr>
          <p:nvPr/>
        </p:nvSpPr>
        <p:spPr bwMode="auto">
          <a:xfrm>
            <a:off x="4644008" y="4221088"/>
            <a:ext cx="709613" cy="461963"/>
          </a:xfrm>
          <a:prstGeom prst="rect">
            <a:avLst/>
          </a:prstGeom>
          <a:solidFill>
            <a:srgbClr val="FFFF00"/>
          </a:solidFill>
          <a:ln w="9525">
            <a:noFill/>
            <a:miter lim="800000"/>
            <a:headEnd/>
            <a:tailEnd/>
          </a:ln>
        </p:spPr>
        <p:txBody>
          <a:bodyPr wrap="none">
            <a:spAutoFit/>
          </a:bodyPr>
          <a:lstStyle/>
          <a:p>
            <a:r>
              <a:rPr lang="en-US" b="1">
                <a:latin typeface="Arial" pitchFamily="34" charset="0"/>
                <a:cs typeface="Arial" pitchFamily="34" charset="0"/>
              </a:rPr>
              <a:t>T, P</a:t>
            </a:r>
          </a:p>
        </p:txBody>
      </p:sp>
      <p:grpSp>
        <p:nvGrpSpPr>
          <p:cNvPr id="6" name="Group 17"/>
          <p:cNvGrpSpPr>
            <a:grpSpLocks/>
          </p:cNvGrpSpPr>
          <p:nvPr/>
        </p:nvGrpSpPr>
        <p:grpSpPr bwMode="auto">
          <a:xfrm>
            <a:off x="681608" y="2544688"/>
            <a:ext cx="4953000" cy="3962400"/>
            <a:chOff x="2286000" y="1219200"/>
            <a:chExt cx="4953000" cy="3962400"/>
          </a:xfrm>
        </p:grpSpPr>
        <p:sp>
          <p:nvSpPr>
            <p:cNvPr id="7" name="Rectangle 3"/>
            <p:cNvSpPr>
              <a:spLocks noChangeArrowheads="1"/>
            </p:cNvSpPr>
            <p:nvPr/>
          </p:nvSpPr>
          <p:spPr bwMode="auto">
            <a:xfrm>
              <a:off x="2286000" y="1219200"/>
              <a:ext cx="4953000" cy="1676400"/>
            </a:xfrm>
            <a:prstGeom prst="rect">
              <a:avLst/>
            </a:prstGeom>
            <a:solidFill>
              <a:schemeClr val="tx2">
                <a:lumMod val="20000"/>
                <a:lumOff val="80000"/>
              </a:schemeClr>
            </a:solidFill>
            <a:ln w="9525">
              <a:solidFill>
                <a:schemeClr val="tx1"/>
              </a:solidFill>
              <a:miter lim="800000"/>
              <a:headEnd/>
              <a:tailEnd/>
            </a:ln>
          </p:spPr>
          <p:txBody>
            <a:bodyPr wrap="none" anchor="ctr"/>
            <a:lstStyle/>
            <a:p>
              <a:pPr algn="ctr" eaLnBrk="1" hangingPunct="1"/>
              <a:r>
                <a:rPr lang="en-US" sz="2200" b="1" dirty="0">
                  <a:latin typeface="Arial" pitchFamily="34" charset="0"/>
                </a:rPr>
                <a:t>Atmosphere</a:t>
              </a:r>
            </a:p>
          </p:txBody>
        </p:sp>
        <p:sp>
          <p:nvSpPr>
            <p:cNvPr id="8" name="Rectangle 5"/>
            <p:cNvSpPr>
              <a:spLocks noChangeArrowheads="1"/>
            </p:cNvSpPr>
            <p:nvPr/>
          </p:nvSpPr>
          <p:spPr bwMode="auto">
            <a:xfrm>
              <a:off x="2286000" y="3352800"/>
              <a:ext cx="2362200" cy="1828800"/>
            </a:xfrm>
            <a:prstGeom prst="rect">
              <a:avLst/>
            </a:prstGeom>
            <a:solidFill>
              <a:schemeClr val="accent5">
                <a:lumMod val="75000"/>
              </a:schemeClr>
            </a:solidFill>
            <a:ln w="9525">
              <a:solidFill>
                <a:schemeClr val="tx1"/>
              </a:solidFill>
              <a:miter lim="800000"/>
              <a:headEnd/>
              <a:tailEnd/>
            </a:ln>
          </p:spPr>
          <p:txBody>
            <a:bodyPr wrap="none" anchor="ctr"/>
            <a:lstStyle/>
            <a:p>
              <a:pPr algn="ctr" eaLnBrk="1" hangingPunct="1"/>
              <a:r>
                <a:rPr lang="en-US" sz="2200" b="1" dirty="0">
                  <a:latin typeface="Arial" pitchFamily="34" charset="0"/>
                </a:rPr>
                <a:t>Oceans</a:t>
              </a:r>
            </a:p>
          </p:txBody>
        </p:sp>
        <p:sp>
          <p:nvSpPr>
            <p:cNvPr id="9" name="Rectangle 6"/>
            <p:cNvSpPr>
              <a:spLocks noChangeArrowheads="1"/>
            </p:cNvSpPr>
            <p:nvPr/>
          </p:nvSpPr>
          <p:spPr bwMode="auto">
            <a:xfrm>
              <a:off x="4876800" y="3352800"/>
              <a:ext cx="2286000" cy="1828800"/>
            </a:xfrm>
            <a:prstGeom prst="rect">
              <a:avLst/>
            </a:prstGeom>
            <a:solidFill>
              <a:schemeClr val="accent3">
                <a:lumMod val="75000"/>
              </a:schemeClr>
            </a:solidFill>
            <a:ln w="9525">
              <a:solidFill>
                <a:schemeClr val="tx1"/>
              </a:solidFill>
              <a:miter lim="800000"/>
              <a:headEnd/>
              <a:tailEnd/>
            </a:ln>
          </p:spPr>
          <p:txBody>
            <a:bodyPr wrap="none" anchor="ctr"/>
            <a:lstStyle/>
            <a:p>
              <a:pPr eaLnBrk="1" hangingPunct="1"/>
              <a:endParaRPr lang="en-US" sz="2200" dirty="0">
                <a:latin typeface="Arial" pitchFamily="34" charset="0"/>
              </a:endParaRPr>
            </a:p>
            <a:p>
              <a:pPr algn="ctr" eaLnBrk="1" hangingPunct="1"/>
              <a:r>
                <a:rPr lang="en-US" sz="2200" b="1" dirty="0">
                  <a:latin typeface="Arial" pitchFamily="34" charset="0"/>
                </a:rPr>
                <a:t>Land</a:t>
              </a:r>
              <a:r>
                <a:rPr lang="en-US" sz="2200" dirty="0">
                  <a:latin typeface="Arial" pitchFamily="34" charset="0"/>
                </a:rPr>
                <a:t>  </a:t>
              </a:r>
            </a:p>
            <a:p>
              <a:pPr eaLnBrk="1" hangingPunct="1"/>
              <a:endParaRPr lang="en-US" sz="2200" dirty="0">
                <a:latin typeface="Arial" pitchFamily="34" charset="0"/>
              </a:endParaRPr>
            </a:p>
          </p:txBody>
        </p:sp>
        <p:grpSp>
          <p:nvGrpSpPr>
            <p:cNvPr id="10" name="Group 10"/>
            <p:cNvGrpSpPr>
              <a:grpSpLocks/>
            </p:cNvGrpSpPr>
            <p:nvPr/>
          </p:nvGrpSpPr>
          <p:grpSpPr bwMode="auto">
            <a:xfrm>
              <a:off x="3429000" y="2590800"/>
              <a:ext cx="152400" cy="1066800"/>
              <a:chOff x="960" y="1584"/>
              <a:chExt cx="144" cy="480"/>
            </a:xfrm>
          </p:grpSpPr>
          <p:sp>
            <p:nvSpPr>
              <p:cNvPr id="15" name="Line 11"/>
              <p:cNvSpPr>
                <a:spLocks noChangeShapeType="1"/>
              </p:cNvSpPr>
              <p:nvPr/>
            </p:nvSpPr>
            <p:spPr bwMode="auto">
              <a:xfrm flipV="1">
                <a:off x="960" y="1584"/>
                <a:ext cx="0" cy="480"/>
              </a:xfrm>
              <a:prstGeom prst="line">
                <a:avLst/>
              </a:prstGeom>
              <a:noFill/>
              <a:ln w="28575">
                <a:solidFill>
                  <a:schemeClr val="tx1"/>
                </a:solidFill>
                <a:round/>
                <a:headEnd/>
                <a:tailEnd type="triangle" w="med" len="med"/>
              </a:ln>
            </p:spPr>
            <p:txBody>
              <a:bodyPr wrap="none" anchor="ctr"/>
              <a:lstStyle/>
              <a:p>
                <a:endParaRPr lang="en-US"/>
              </a:p>
            </p:txBody>
          </p:sp>
          <p:sp>
            <p:nvSpPr>
              <p:cNvPr id="16" name="Line 12"/>
              <p:cNvSpPr>
                <a:spLocks noChangeShapeType="1"/>
              </p:cNvSpPr>
              <p:nvPr/>
            </p:nvSpPr>
            <p:spPr bwMode="auto">
              <a:xfrm rot="10800000" flipV="1">
                <a:off x="1104" y="1584"/>
                <a:ext cx="0" cy="480"/>
              </a:xfrm>
              <a:prstGeom prst="line">
                <a:avLst/>
              </a:prstGeom>
              <a:noFill/>
              <a:ln w="28575">
                <a:solidFill>
                  <a:schemeClr val="tx1"/>
                </a:solidFill>
                <a:round/>
                <a:headEnd/>
                <a:tailEnd type="triangle" w="med" len="med"/>
              </a:ln>
            </p:spPr>
            <p:txBody>
              <a:bodyPr wrap="none" anchor="ctr"/>
              <a:lstStyle/>
              <a:p>
                <a:endParaRPr lang="en-US"/>
              </a:p>
            </p:txBody>
          </p:sp>
        </p:grpSp>
        <p:sp>
          <p:nvSpPr>
            <p:cNvPr id="11" name="Line 17"/>
            <p:cNvSpPr>
              <a:spLocks noChangeShapeType="1"/>
            </p:cNvSpPr>
            <p:nvPr/>
          </p:nvSpPr>
          <p:spPr bwMode="auto">
            <a:xfrm>
              <a:off x="4267200" y="4267200"/>
              <a:ext cx="838200" cy="0"/>
            </a:xfrm>
            <a:prstGeom prst="line">
              <a:avLst/>
            </a:prstGeom>
            <a:noFill/>
            <a:ln w="9525">
              <a:solidFill>
                <a:schemeClr val="tx1"/>
              </a:solidFill>
              <a:round/>
              <a:headEnd type="triangle" w="med" len="med"/>
              <a:tailEnd/>
            </a:ln>
          </p:spPr>
          <p:txBody>
            <a:bodyPr wrap="none" anchor="ctr"/>
            <a:lstStyle/>
            <a:p>
              <a:endParaRPr lang="en-US"/>
            </a:p>
          </p:txBody>
        </p:sp>
        <p:grpSp>
          <p:nvGrpSpPr>
            <p:cNvPr id="12" name="Group 10"/>
            <p:cNvGrpSpPr>
              <a:grpSpLocks/>
            </p:cNvGrpSpPr>
            <p:nvPr/>
          </p:nvGrpSpPr>
          <p:grpSpPr bwMode="auto">
            <a:xfrm>
              <a:off x="5943600" y="2667000"/>
              <a:ext cx="152400" cy="1066800"/>
              <a:chOff x="960" y="1584"/>
              <a:chExt cx="144" cy="480"/>
            </a:xfrm>
          </p:grpSpPr>
          <p:sp>
            <p:nvSpPr>
              <p:cNvPr id="13" name="Line 11"/>
              <p:cNvSpPr>
                <a:spLocks noChangeShapeType="1"/>
              </p:cNvSpPr>
              <p:nvPr/>
            </p:nvSpPr>
            <p:spPr bwMode="auto">
              <a:xfrm flipV="1">
                <a:off x="960" y="1584"/>
                <a:ext cx="0" cy="480"/>
              </a:xfrm>
              <a:prstGeom prst="line">
                <a:avLst/>
              </a:prstGeom>
              <a:noFill/>
              <a:ln w="28575">
                <a:solidFill>
                  <a:schemeClr val="tx1"/>
                </a:solidFill>
                <a:round/>
                <a:headEnd/>
                <a:tailEnd type="triangle" w="med" len="med"/>
              </a:ln>
            </p:spPr>
            <p:txBody>
              <a:bodyPr wrap="none" anchor="ctr"/>
              <a:lstStyle/>
              <a:p>
                <a:endParaRPr lang="en-US"/>
              </a:p>
            </p:txBody>
          </p:sp>
          <p:sp>
            <p:nvSpPr>
              <p:cNvPr id="14" name="Line 12"/>
              <p:cNvSpPr>
                <a:spLocks noChangeShapeType="1"/>
              </p:cNvSpPr>
              <p:nvPr/>
            </p:nvSpPr>
            <p:spPr bwMode="auto">
              <a:xfrm rot="10800000" flipV="1">
                <a:off x="1104" y="1584"/>
                <a:ext cx="0" cy="480"/>
              </a:xfrm>
              <a:prstGeom prst="line">
                <a:avLst/>
              </a:prstGeom>
              <a:noFill/>
              <a:ln w="28575">
                <a:solidFill>
                  <a:schemeClr val="tx1"/>
                </a:solidFill>
                <a:round/>
                <a:headEnd/>
                <a:tailEnd type="triangle" w="med" len="med"/>
              </a:ln>
            </p:spPr>
            <p:txBody>
              <a:bodyPr wrap="none" anchor="ctr"/>
              <a:lstStyle/>
              <a:p>
                <a:endParaRPr lang="en-US"/>
              </a:p>
            </p:txBody>
          </p:sp>
        </p:grpSp>
      </p:grpSp>
      <p:cxnSp>
        <p:nvCxnSpPr>
          <p:cNvPr id="17" name="Straight Connector 16"/>
          <p:cNvCxnSpPr>
            <a:cxnSpLocks noChangeShapeType="1"/>
          </p:cNvCxnSpPr>
          <p:nvPr/>
        </p:nvCxnSpPr>
        <p:spPr bwMode="auto">
          <a:xfrm flipV="1">
            <a:off x="5406008" y="4221088"/>
            <a:ext cx="457200" cy="304800"/>
          </a:xfrm>
          <a:prstGeom prst="line">
            <a:avLst/>
          </a:prstGeom>
          <a:noFill/>
          <a:ln w="9525">
            <a:solidFill>
              <a:schemeClr val="tx1"/>
            </a:solidFill>
            <a:round/>
            <a:headEnd type="triangle" w="med" len="med"/>
            <a:tailEnd/>
          </a:ln>
        </p:spPr>
      </p:cxnSp>
      <p:sp>
        <p:nvSpPr>
          <p:cNvPr id="18" name="TextBox 17"/>
          <p:cNvSpPr txBox="1">
            <a:spLocks noChangeArrowheads="1"/>
          </p:cNvSpPr>
          <p:nvPr/>
        </p:nvSpPr>
        <p:spPr bwMode="auto">
          <a:xfrm>
            <a:off x="5979096" y="2852935"/>
            <a:ext cx="2667000" cy="1477328"/>
          </a:xfrm>
          <a:prstGeom prst="rect">
            <a:avLst/>
          </a:prstGeom>
          <a:noFill/>
          <a:ln w="9525">
            <a:noFill/>
            <a:miter lim="800000"/>
            <a:headEnd/>
            <a:tailEnd/>
          </a:ln>
        </p:spPr>
        <p:txBody>
          <a:bodyPr wrap="square">
            <a:spAutoFit/>
          </a:bodyPr>
          <a:lstStyle/>
          <a:p>
            <a:pPr algn="l"/>
            <a:endParaRPr lang="en-US" dirty="0">
              <a:latin typeface="Arial" pitchFamily="34" charset="0"/>
              <a:cs typeface="Arial" pitchFamily="34" charset="0"/>
            </a:endParaRPr>
          </a:p>
          <a:p>
            <a:r>
              <a:rPr lang="fr-FR" dirty="0" smtClean="0">
                <a:latin typeface="Arial" pitchFamily="34" charset="0"/>
                <a:cs typeface="Arial" pitchFamily="34" charset="0"/>
              </a:rPr>
              <a:t>Le climat des terres à l'échelle régionale est fortement affecté par les processus terrestres</a:t>
            </a:r>
            <a:endParaRPr lang="en-US" dirty="0">
              <a:latin typeface="Arial" pitchFamily="34" charset="0"/>
              <a:cs typeface="Arial"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La </a:t>
            </a:r>
            <a:r>
              <a:rPr lang="nl-BE" dirty="0" err="1" smtClean="0"/>
              <a:t>gestion</a:t>
            </a:r>
            <a:r>
              <a:rPr lang="nl-BE" dirty="0" smtClean="0"/>
              <a:t> des </a:t>
            </a:r>
            <a:r>
              <a:rPr lang="nl-BE" dirty="0" err="1" smtClean="0"/>
              <a:t>terres</a:t>
            </a:r>
            <a:endParaRPr lang="nl-BE" dirty="0" smtClean="0"/>
          </a:p>
        </p:txBody>
      </p:sp>
      <p:sp>
        <p:nvSpPr>
          <p:cNvPr id="3" name="Content Placeholder 2"/>
          <p:cNvSpPr>
            <a:spLocks noGrp="1"/>
          </p:cNvSpPr>
          <p:nvPr>
            <p:ph idx="1"/>
          </p:nvPr>
        </p:nvSpPr>
        <p:spPr/>
        <p:txBody>
          <a:bodyPr>
            <a:normAutofit/>
          </a:bodyPr>
          <a:lstStyle/>
          <a:p>
            <a:pPr>
              <a:buNone/>
            </a:pPr>
            <a:r>
              <a:rPr lang="fr-FR" sz="2500" dirty="0" smtClean="0"/>
              <a:t>P. ex. irrigation:</a:t>
            </a:r>
          </a:p>
          <a:p>
            <a:r>
              <a:rPr lang="fr-FR" sz="2200" dirty="0" smtClean="0"/>
              <a:t>Des études GCM ont également montré que l'irrigation a potentiellement une influence importante sur les précipitations.</a:t>
            </a:r>
          </a:p>
          <a:p>
            <a:r>
              <a:rPr lang="fr-FR" sz="2200" dirty="0" smtClean="0"/>
              <a:t>Par exemple, l'irrigation peut entraîner un début tardif de la mousson d'été en Inde.</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60</a:t>
            </a:fld>
            <a:endParaRPr lang="nl-BE"/>
          </a:p>
        </p:txBody>
      </p:sp>
      <p:pic>
        <p:nvPicPr>
          <p:cNvPr id="5" name="Picture 2"/>
          <p:cNvPicPr>
            <a:picLocks noChangeAspect="1" noChangeArrowheads="1"/>
          </p:cNvPicPr>
          <p:nvPr/>
        </p:nvPicPr>
        <p:blipFill>
          <a:blip r:embed="rId2" cstate="print"/>
          <a:srcRect b="50000"/>
          <a:stretch>
            <a:fillRect/>
          </a:stretch>
        </p:blipFill>
        <p:spPr bwMode="auto">
          <a:xfrm>
            <a:off x="2267744" y="3573016"/>
            <a:ext cx="4608512" cy="3011117"/>
          </a:xfrm>
          <a:prstGeom prst="rect">
            <a:avLst/>
          </a:prstGeom>
          <a:noFill/>
          <a:ln w="9525">
            <a:noFill/>
            <a:miter lim="800000"/>
            <a:headEnd/>
            <a:tailEnd/>
          </a:ln>
        </p:spPr>
      </p:pic>
      <p:sp>
        <p:nvSpPr>
          <p:cNvPr id="6" name="TextBox 5"/>
          <p:cNvSpPr txBox="1"/>
          <p:nvPr/>
        </p:nvSpPr>
        <p:spPr>
          <a:xfrm>
            <a:off x="2836523" y="3212976"/>
            <a:ext cx="718466" cy="400110"/>
          </a:xfrm>
          <a:prstGeom prst="rect">
            <a:avLst/>
          </a:prstGeom>
          <a:noFill/>
        </p:spPr>
        <p:txBody>
          <a:bodyPr wrap="none" rtlCol="0">
            <a:spAutoFit/>
          </a:bodyPr>
          <a:lstStyle/>
          <a:p>
            <a:r>
              <a:rPr lang="en-GB" sz="2000" b="1" dirty="0" smtClean="0"/>
              <a:t>India</a:t>
            </a:r>
            <a:endParaRPr lang="en-GB" sz="2000" b="1" dirty="0"/>
          </a:p>
        </p:txBody>
      </p:sp>
      <p:sp>
        <p:nvSpPr>
          <p:cNvPr id="7" name="TextBox 6"/>
          <p:cNvSpPr txBox="1"/>
          <p:nvPr/>
        </p:nvSpPr>
        <p:spPr>
          <a:xfrm>
            <a:off x="0" y="6581001"/>
            <a:ext cx="2088136" cy="276999"/>
          </a:xfrm>
          <a:prstGeom prst="rect">
            <a:avLst/>
          </a:prstGeom>
          <a:noFill/>
        </p:spPr>
        <p:txBody>
          <a:bodyPr wrap="none" rtlCol="0">
            <a:spAutoFit/>
          </a:bodyPr>
          <a:lstStyle/>
          <a:p>
            <a:r>
              <a:rPr lang="en-GB" sz="1200" dirty="0" smtClean="0"/>
              <a:t>(</a:t>
            </a:r>
            <a:r>
              <a:rPr lang="en-GB" sz="1200" dirty="0" err="1" smtClean="0"/>
              <a:t>Guimberteau</a:t>
            </a:r>
            <a:r>
              <a:rPr lang="en-GB" sz="1200" dirty="0" smtClean="0"/>
              <a:t> et al., 2012, CD)</a:t>
            </a:r>
            <a:endParaRPr lang="en-GB" sz="12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La </a:t>
            </a:r>
            <a:r>
              <a:rPr lang="nl-BE" dirty="0" err="1" smtClean="0"/>
              <a:t>gestion</a:t>
            </a:r>
            <a:r>
              <a:rPr lang="nl-BE" dirty="0" smtClean="0"/>
              <a:t> des </a:t>
            </a:r>
            <a:r>
              <a:rPr lang="nl-BE" dirty="0" err="1" smtClean="0"/>
              <a:t>terres</a:t>
            </a:r>
            <a:endParaRPr lang="en-US" dirty="0"/>
          </a:p>
        </p:txBody>
      </p:sp>
      <p:sp>
        <p:nvSpPr>
          <p:cNvPr id="3" name="Content Placeholder 2"/>
          <p:cNvSpPr>
            <a:spLocks noGrp="1"/>
          </p:cNvSpPr>
          <p:nvPr>
            <p:ph idx="1"/>
          </p:nvPr>
        </p:nvSpPr>
        <p:spPr/>
        <p:txBody>
          <a:bodyPr>
            <a:normAutofit/>
          </a:bodyPr>
          <a:lstStyle/>
          <a:p>
            <a:pPr>
              <a:buNone/>
            </a:pPr>
            <a:r>
              <a:rPr lang="fr-FR" sz="2500" dirty="0" smtClean="0"/>
              <a:t>P. ex. irrigation:</a:t>
            </a:r>
          </a:p>
          <a:p>
            <a:pPr>
              <a:buNone/>
            </a:pPr>
            <a:r>
              <a:rPr lang="nl-BE" sz="2500" dirty="0" smtClean="0">
                <a:sym typeface="Wingdings" pitchFamily="2" charset="2"/>
              </a:rPr>
              <a:t> </a:t>
            </a:r>
            <a:r>
              <a:rPr lang="nl-BE" sz="2500" dirty="0" err="1" smtClean="0"/>
              <a:t>Effet</a:t>
            </a:r>
            <a:r>
              <a:rPr lang="nl-BE" sz="2500" dirty="0" smtClean="0"/>
              <a:t> </a:t>
            </a:r>
            <a:r>
              <a:rPr lang="nl-BE" sz="2500" dirty="0" err="1" smtClean="0"/>
              <a:t>global</a:t>
            </a:r>
            <a:r>
              <a:rPr lang="nl-BE" sz="2500" dirty="0" smtClean="0"/>
              <a:t> des</a:t>
            </a:r>
            <a:br>
              <a:rPr lang="nl-BE" sz="2500" dirty="0" smtClean="0"/>
            </a:br>
            <a:r>
              <a:rPr lang="nl-BE" sz="2500" dirty="0" err="1" smtClean="0"/>
              <a:t>irrigations</a:t>
            </a:r>
            <a:r>
              <a:rPr lang="nl-BE" sz="2500" dirty="0" smtClean="0"/>
              <a:t>?</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61</a:t>
            </a:fld>
            <a:endParaRPr lang="nl-BE"/>
          </a:p>
        </p:txBody>
      </p:sp>
      <p:sp>
        <p:nvSpPr>
          <p:cNvPr id="6" name="TextBox 5"/>
          <p:cNvSpPr txBox="1"/>
          <p:nvPr/>
        </p:nvSpPr>
        <p:spPr>
          <a:xfrm>
            <a:off x="0" y="6581001"/>
            <a:ext cx="1705852" cy="276999"/>
          </a:xfrm>
          <a:prstGeom prst="rect">
            <a:avLst/>
          </a:prstGeom>
          <a:noFill/>
        </p:spPr>
        <p:txBody>
          <a:bodyPr wrap="none" rtlCol="0">
            <a:spAutoFit/>
          </a:bodyPr>
          <a:lstStyle/>
          <a:p>
            <a:r>
              <a:rPr lang="en-GB" sz="1200" dirty="0" smtClean="0"/>
              <a:t>(</a:t>
            </a:r>
            <a:r>
              <a:rPr lang="en-GB" sz="1200" dirty="0" err="1" smtClean="0"/>
              <a:t>Thiery</a:t>
            </a:r>
            <a:r>
              <a:rPr lang="en-GB" sz="1200" dirty="0" smtClean="0"/>
              <a:t> et al., 2017, JGR)</a:t>
            </a:r>
            <a:endParaRPr lang="en-GB" sz="1200" dirty="0"/>
          </a:p>
        </p:txBody>
      </p:sp>
      <p:pic>
        <p:nvPicPr>
          <p:cNvPr id="59396" name="Picture 4"/>
          <p:cNvPicPr>
            <a:picLocks noChangeAspect="1" noChangeArrowheads="1"/>
          </p:cNvPicPr>
          <p:nvPr/>
        </p:nvPicPr>
        <p:blipFill>
          <a:blip r:embed="rId2" cstate="print"/>
          <a:srcRect/>
          <a:stretch>
            <a:fillRect/>
          </a:stretch>
        </p:blipFill>
        <p:spPr bwMode="auto">
          <a:xfrm>
            <a:off x="3967504" y="980728"/>
            <a:ext cx="5176495" cy="58772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La </a:t>
            </a:r>
            <a:r>
              <a:rPr lang="nl-BE" dirty="0" err="1" smtClean="0"/>
              <a:t>gestion</a:t>
            </a:r>
            <a:r>
              <a:rPr lang="nl-BE" dirty="0" smtClean="0"/>
              <a:t> des </a:t>
            </a:r>
            <a:r>
              <a:rPr lang="nl-BE" dirty="0" err="1" smtClean="0"/>
              <a:t>terres</a:t>
            </a:r>
            <a:endParaRPr lang="en-US" dirty="0"/>
          </a:p>
        </p:txBody>
      </p:sp>
      <p:sp>
        <p:nvSpPr>
          <p:cNvPr id="5" name="TextBox 4"/>
          <p:cNvSpPr txBox="1"/>
          <p:nvPr/>
        </p:nvSpPr>
        <p:spPr>
          <a:xfrm>
            <a:off x="827584" y="2924944"/>
            <a:ext cx="1952779" cy="338554"/>
          </a:xfrm>
          <a:prstGeom prst="rect">
            <a:avLst/>
          </a:prstGeom>
          <a:noFill/>
        </p:spPr>
        <p:txBody>
          <a:bodyPr wrap="none" rtlCol="0">
            <a:spAutoFit/>
          </a:bodyPr>
          <a:lstStyle/>
          <a:p>
            <a:r>
              <a:rPr lang="en-GB" sz="1600" b="1" dirty="0" smtClean="0">
                <a:solidFill>
                  <a:srgbClr val="1F407A"/>
                </a:solidFill>
              </a:rPr>
              <a:t>Mean temperature</a:t>
            </a:r>
            <a:endParaRPr lang="en-GB" sz="1600" b="1" dirty="0">
              <a:solidFill>
                <a:srgbClr val="1F407A"/>
              </a:solidFill>
            </a:endParaRPr>
          </a:p>
        </p:txBody>
      </p:sp>
      <p:pic>
        <p:nvPicPr>
          <p:cNvPr id="6" name="Picture 5" descr="ETH_Thanksgiving_dT2m2.png"/>
          <p:cNvPicPr>
            <a:picLocks noChangeAspect="1"/>
          </p:cNvPicPr>
          <p:nvPr/>
        </p:nvPicPr>
        <p:blipFill>
          <a:blip r:embed="rId2" cstate="print"/>
          <a:srcRect b="22531"/>
          <a:stretch>
            <a:fillRect/>
          </a:stretch>
        </p:blipFill>
        <p:spPr>
          <a:xfrm>
            <a:off x="3816000" y="1213920"/>
            <a:ext cx="5328000" cy="2432927"/>
          </a:xfrm>
          <a:prstGeom prst="rect">
            <a:avLst/>
          </a:prstGeom>
        </p:spPr>
      </p:pic>
      <p:grpSp>
        <p:nvGrpSpPr>
          <p:cNvPr id="7" name="Group 6"/>
          <p:cNvGrpSpPr/>
          <p:nvPr/>
        </p:nvGrpSpPr>
        <p:grpSpPr>
          <a:xfrm>
            <a:off x="755576" y="3789040"/>
            <a:ext cx="8388424" cy="2940982"/>
            <a:chOff x="585515" y="3584362"/>
            <a:chExt cx="8388424" cy="2940982"/>
          </a:xfrm>
        </p:grpSpPr>
        <p:sp>
          <p:nvSpPr>
            <p:cNvPr id="8" name="TextBox 7"/>
            <p:cNvSpPr txBox="1"/>
            <p:nvPr/>
          </p:nvSpPr>
          <p:spPr>
            <a:xfrm>
              <a:off x="585515" y="5400600"/>
              <a:ext cx="2551083" cy="338554"/>
            </a:xfrm>
            <a:prstGeom prst="rect">
              <a:avLst/>
            </a:prstGeom>
            <a:noFill/>
          </p:spPr>
          <p:txBody>
            <a:bodyPr wrap="none" rtlCol="0">
              <a:spAutoFit/>
            </a:bodyPr>
            <a:lstStyle/>
            <a:p>
              <a:r>
                <a:rPr lang="en-GB" sz="1600" b="1" dirty="0" smtClean="0">
                  <a:solidFill>
                    <a:srgbClr val="1F407A"/>
                  </a:solidFill>
                </a:rPr>
                <a:t>Warmest day of the year</a:t>
              </a:r>
              <a:endParaRPr lang="en-GB" sz="1600" b="1" dirty="0">
                <a:solidFill>
                  <a:srgbClr val="1F407A"/>
                </a:solidFill>
              </a:endParaRPr>
            </a:p>
          </p:txBody>
        </p:sp>
        <p:pic>
          <p:nvPicPr>
            <p:cNvPr id="9" name="Picture 8" descr="ETH_Thanksgiving_dTXx2.png"/>
            <p:cNvPicPr>
              <a:picLocks noChangeAspect="1"/>
            </p:cNvPicPr>
            <p:nvPr/>
          </p:nvPicPr>
          <p:blipFill>
            <a:blip r:embed="rId3" cstate="print"/>
            <a:srcRect b="7111"/>
            <a:stretch>
              <a:fillRect/>
            </a:stretch>
          </p:blipFill>
          <p:spPr>
            <a:xfrm>
              <a:off x="3645939" y="3584362"/>
              <a:ext cx="5328000" cy="2940982"/>
            </a:xfrm>
            <a:prstGeom prst="rect">
              <a:avLst/>
            </a:prstGeom>
          </p:spPr>
        </p:pic>
        <p:sp>
          <p:nvSpPr>
            <p:cNvPr id="10" name="TextBox 9"/>
            <p:cNvSpPr txBox="1"/>
            <p:nvPr/>
          </p:nvSpPr>
          <p:spPr>
            <a:xfrm>
              <a:off x="3094185" y="6139449"/>
              <a:ext cx="551754" cy="338554"/>
            </a:xfrm>
            <a:prstGeom prst="rect">
              <a:avLst/>
            </a:prstGeom>
            <a:noFill/>
          </p:spPr>
          <p:txBody>
            <a:bodyPr wrap="none" rtlCol="0">
              <a:spAutoFit/>
            </a:bodyPr>
            <a:lstStyle/>
            <a:p>
              <a:r>
                <a:rPr lang="en-GB" sz="1600" b="1" dirty="0" smtClean="0">
                  <a:solidFill>
                    <a:srgbClr val="1F407A"/>
                  </a:solidFill>
                </a:rPr>
                <a:t>(°C)</a:t>
              </a:r>
              <a:endParaRPr lang="en-GB" sz="1600" b="1" dirty="0">
                <a:solidFill>
                  <a:srgbClr val="1F407A"/>
                </a:solidFill>
              </a:endParaRPr>
            </a:p>
          </p:txBody>
        </p:sp>
      </p:grpSp>
      <p:sp>
        <p:nvSpPr>
          <p:cNvPr id="14" name="Content Placeholder 2"/>
          <p:cNvSpPr>
            <a:spLocks noGrp="1"/>
          </p:cNvSpPr>
          <p:nvPr>
            <p:ph idx="1"/>
          </p:nvPr>
        </p:nvSpPr>
        <p:spPr>
          <a:xfrm>
            <a:off x="457200" y="1196753"/>
            <a:ext cx="8229600" cy="1368152"/>
          </a:xfrm>
        </p:spPr>
        <p:txBody>
          <a:bodyPr>
            <a:normAutofit/>
          </a:bodyPr>
          <a:lstStyle/>
          <a:p>
            <a:pPr>
              <a:buNone/>
            </a:pPr>
            <a:r>
              <a:rPr lang="fr-FR" sz="2500" dirty="0" smtClean="0"/>
              <a:t>P. ex. irrigation:</a:t>
            </a:r>
          </a:p>
          <a:p>
            <a:pPr>
              <a:buNone/>
            </a:pPr>
            <a:r>
              <a:rPr lang="nl-BE" sz="2500" dirty="0" smtClean="0">
                <a:sym typeface="Wingdings" pitchFamily="2" charset="2"/>
              </a:rPr>
              <a:t> </a:t>
            </a:r>
            <a:r>
              <a:rPr lang="nl-BE" sz="2500" dirty="0" err="1" smtClean="0"/>
              <a:t>Effet</a:t>
            </a:r>
            <a:r>
              <a:rPr lang="nl-BE" sz="2500" dirty="0" smtClean="0"/>
              <a:t> </a:t>
            </a:r>
            <a:r>
              <a:rPr lang="nl-BE" sz="2500" dirty="0" err="1" smtClean="0"/>
              <a:t>global</a:t>
            </a:r>
            <a:r>
              <a:rPr lang="nl-BE" sz="2500" dirty="0" smtClean="0"/>
              <a:t> des</a:t>
            </a:r>
            <a:br>
              <a:rPr lang="nl-BE" sz="2500" dirty="0" smtClean="0"/>
            </a:br>
            <a:r>
              <a:rPr lang="nl-BE" sz="2500" dirty="0" err="1" smtClean="0"/>
              <a:t>irrigations</a:t>
            </a:r>
            <a:r>
              <a:rPr lang="nl-BE" sz="2500" dirty="0" smtClean="0"/>
              <a:t>?</a:t>
            </a:r>
            <a:endParaRPr lang="en-US" sz="2500" dirty="0"/>
          </a:p>
        </p:txBody>
      </p:sp>
      <p:sp>
        <p:nvSpPr>
          <p:cNvPr id="15" name="TextBox 14"/>
          <p:cNvSpPr txBox="1"/>
          <p:nvPr/>
        </p:nvSpPr>
        <p:spPr>
          <a:xfrm>
            <a:off x="0" y="6581001"/>
            <a:ext cx="1705852" cy="276999"/>
          </a:xfrm>
          <a:prstGeom prst="rect">
            <a:avLst/>
          </a:prstGeom>
          <a:noFill/>
        </p:spPr>
        <p:txBody>
          <a:bodyPr wrap="none" rtlCol="0">
            <a:spAutoFit/>
          </a:bodyPr>
          <a:lstStyle/>
          <a:p>
            <a:r>
              <a:rPr lang="en-GB" sz="1200" dirty="0" smtClean="0"/>
              <a:t>(</a:t>
            </a:r>
            <a:r>
              <a:rPr lang="en-GB" sz="1200" dirty="0" err="1" smtClean="0"/>
              <a:t>Thiery</a:t>
            </a:r>
            <a:r>
              <a:rPr lang="en-GB" sz="1200" dirty="0" smtClean="0"/>
              <a:t> et al., 2017, JGR)</a:t>
            </a:r>
            <a:endParaRPr lang="en-GB"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a:stretch>
            <a:fillRect/>
          </a:stretch>
        </p:blipFill>
        <p:spPr bwMode="auto">
          <a:xfrm>
            <a:off x="4427984" y="2583826"/>
            <a:ext cx="4408190" cy="4274174"/>
          </a:xfrm>
          <a:prstGeom prst="rect">
            <a:avLst/>
          </a:prstGeom>
          <a:noFill/>
          <a:ln w="9525">
            <a:noFill/>
            <a:miter lim="800000"/>
            <a:headEnd/>
            <a:tailEnd/>
          </a:ln>
        </p:spPr>
      </p:pic>
      <p:sp>
        <p:nvSpPr>
          <p:cNvPr id="2" name="Title 1"/>
          <p:cNvSpPr>
            <a:spLocks noGrp="1"/>
          </p:cNvSpPr>
          <p:nvPr>
            <p:ph type="title"/>
          </p:nvPr>
        </p:nvSpPr>
        <p:spPr/>
        <p:txBody>
          <a:bodyPr/>
          <a:lstStyle/>
          <a:p>
            <a:r>
              <a:rPr lang="nl-BE" dirty="0" smtClean="0"/>
              <a:t>La </a:t>
            </a:r>
            <a:r>
              <a:rPr lang="nl-BE" dirty="0" err="1" smtClean="0"/>
              <a:t>gestion</a:t>
            </a:r>
            <a:r>
              <a:rPr lang="nl-BE" dirty="0" smtClean="0"/>
              <a:t> des </a:t>
            </a:r>
            <a:r>
              <a:rPr lang="nl-BE" dirty="0" err="1" smtClean="0"/>
              <a:t>terres</a:t>
            </a:r>
            <a:endParaRPr lang="en-US" dirty="0"/>
          </a:p>
        </p:txBody>
      </p:sp>
      <p:sp>
        <p:nvSpPr>
          <p:cNvPr id="14" name="Content Placeholder 2"/>
          <p:cNvSpPr>
            <a:spLocks noGrp="1"/>
          </p:cNvSpPr>
          <p:nvPr>
            <p:ph idx="1"/>
          </p:nvPr>
        </p:nvSpPr>
        <p:spPr>
          <a:xfrm>
            <a:off x="457200" y="1196752"/>
            <a:ext cx="8229600" cy="4104455"/>
          </a:xfrm>
        </p:spPr>
        <p:txBody>
          <a:bodyPr>
            <a:normAutofit/>
          </a:bodyPr>
          <a:lstStyle/>
          <a:p>
            <a:pPr>
              <a:buNone/>
            </a:pPr>
            <a:r>
              <a:rPr lang="fr-FR" sz="2500" dirty="0" smtClean="0"/>
              <a:t>P. ex. irrigation:</a:t>
            </a:r>
          </a:p>
          <a:p>
            <a:pPr>
              <a:buNone/>
            </a:pPr>
            <a:r>
              <a:rPr lang="en-GB" sz="2200" dirty="0" smtClean="0">
                <a:sym typeface="Wingdings" pitchFamily="2" charset="2"/>
              </a:rPr>
              <a:t> </a:t>
            </a:r>
            <a:r>
              <a:rPr lang="fr-FR" sz="2200" dirty="0" smtClean="0">
                <a:sym typeface="Wingdings" pitchFamily="2" charset="2"/>
              </a:rPr>
              <a:t>Effet très faible sur les températures moyennes</a:t>
            </a:r>
          </a:p>
          <a:p>
            <a:pPr>
              <a:buNone/>
            </a:pPr>
            <a:r>
              <a:rPr lang="fr-FR" sz="2200" dirty="0" smtClean="0">
                <a:sym typeface="Wingdings" pitchFamily="2" charset="2"/>
              </a:rPr>
              <a:t> Cependant, très grand effet sur les extrêmes: refroidissement moyen de près de 1 ° C et </a:t>
            </a:r>
            <a:br>
              <a:rPr lang="fr-FR" sz="2200" dirty="0" smtClean="0">
                <a:sym typeface="Wingdings" pitchFamily="2" charset="2"/>
              </a:rPr>
            </a:br>
            <a:r>
              <a:rPr lang="fr-FR" sz="2200" dirty="0" smtClean="0">
                <a:sym typeface="Wingdings" pitchFamily="2" charset="2"/>
              </a:rPr>
              <a:t>localement jusqu'à 3 ° C</a:t>
            </a:r>
            <a:endParaRPr lang="en-GB" sz="2800" dirty="0" smtClean="0"/>
          </a:p>
          <a:p>
            <a:pPr marL="0" indent="0">
              <a:spcBef>
                <a:spcPts val="0"/>
              </a:spcBef>
              <a:buNone/>
              <a:defRPr/>
            </a:pPr>
            <a:endParaRPr lang="en-GB" sz="2800" dirty="0" smtClean="0"/>
          </a:p>
          <a:p>
            <a:pPr>
              <a:buNone/>
            </a:pPr>
            <a:endParaRPr lang="en-US" sz="2500" dirty="0"/>
          </a:p>
        </p:txBody>
      </p:sp>
      <p:sp>
        <p:nvSpPr>
          <p:cNvPr id="11" name="TextBox 10"/>
          <p:cNvSpPr txBox="1"/>
          <p:nvPr/>
        </p:nvSpPr>
        <p:spPr>
          <a:xfrm>
            <a:off x="2853682" y="3861048"/>
            <a:ext cx="1798889" cy="338554"/>
          </a:xfrm>
          <a:prstGeom prst="rect">
            <a:avLst/>
          </a:prstGeom>
          <a:noFill/>
        </p:spPr>
        <p:txBody>
          <a:bodyPr wrap="none" rtlCol="0">
            <a:spAutoFit/>
          </a:bodyPr>
          <a:lstStyle/>
          <a:p>
            <a:pPr algn="r"/>
            <a:r>
              <a:rPr lang="en-GB" sz="1600" b="1" dirty="0" smtClean="0">
                <a:solidFill>
                  <a:srgbClr val="1F407A"/>
                </a:solidFill>
              </a:rPr>
              <a:t>Mean temperature</a:t>
            </a:r>
            <a:endParaRPr lang="en-GB" sz="1600" b="1" dirty="0">
              <a:solidFill>
                <a:srgbClr val="1F407A"/>
              </a:solidFill>
            </a:endParaRPr>
          </a:p>
        </p:txBody>
      </p:sp>
      <p:sp>
        <p:nvSpPr>
          <p:cNvPr id="17" name="TextBox 16"/>
          <p:cNvSpPr txBox="1"/>
          <p:nvPr/>
        </p:nvSpPr>
        <p:spPr>
          <a:xfrm>
            <a:off x="2321153" y="5970766"/>
            <a:ext cx="2281650" cy="338554"/>
          </a:xfrm>
          <a:prstGeom prst="rect">
            <a:avLst/>
          </a:prstGeom>
          <a:noFill/>
        </p:spPr>
        <p:txBody>
          <a:bodyPr wrap="none" rtlCol="0">
            <a:spAutoFit/>
          </a:bodyPr>
          <a:lstStyle/>
          <a:p>
            <a:pPr algn="r"/>
            <a:r>
              <a:rPr lang="en-GB" sz="1600" b="1" dirty="0" smtClean="0">
                <a:solidFill>
                  <a:srgbClr val="1F407A"/>
                </a:solidFill>
              </a:rPr>
              <a:t>Warmest day of the year</a:t>
            </a:r>
            <a:endParaRPr lang="en-GB" sz="1600" b="1" dirty="0">
              <a:solidFill>
                <a:srgbClr val="1F407A"/>
              </a:solidFill>
            </a:endParaRPr>
          </a:p>
        </p:txBody>
      </p:sp>
      <p:sp>
        <p:nvSpPr>
          <p:cNvPr id="18" name="TextBox 17"/>
          <p:cNvSpPr txBox="1"/>
          <p:nvPr/>
        </p:nvSpPr>
        <p:spPr>
          <a:xfrm>
            <a:off x="0" y="6581001"/>
            <a:ext cx="1705852" cy="276999"/>
          </a:xfrm>
          <a:prstGeom prst="rect">
            <a:avLst/>
          </a:prstGeom>
          <a:noFill/>
        </p:spPr>
        <p:txBody>
          <a:bodyPr wrap="none" rtlCol="0">
            <a:spAutoFit/>
          </a:bodyPr>
          <a:lstStyle/>
          <a:p>
            <a:r>
              <a:rPr lang="en-GB" sz="1200" dirty="0" smtClean="0"/>
              <a:t>(</a:t>
            </a:r>
            <a:r>
              <a:rPr lang="en-GB" sz="1200" dirty="0" err="1" smtClean="0"/>
              <a:t>Thiery</a:t>
            </a:r>
            <a:r>
              <a:rPr lang="en-GB" sz="1200" dirty="0" smtClean="0"/>
              <a:t> et al., 2017, JGR)</a:t>
            </a:r>
            <a:endParaRPr lang="en-GB" sz="12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La </a:t>
            </a:r>
            <a:r>
              <a:rPr lang="nl-BE" dirty="0" err="1" smtClean="0"/>
              <a:t>gestion</a:t>
            </a:r>
            <a:r>
              <a:rPr lang="nl-BE" dirty="0" smtClean="0"/>
              <a:t> des </a:t>
            </a:r>
            <a:r>
              <a:rPr lang="nl-BE" dirty="0" err="1" smtClean="0"/>
              <a:t>terres</a:t>
            </a:r>
            <a:endParaRPr lang="en-US" dirty="0"/>
          </a:p>
        </p:txBody>
      </p:sp>
      <p:sp>
        <p:nvSpPr>
          <p:cNvPr id="3" name="Content Placeholder 2"/>
          <p:cNvSpPr>
            <a:spLocks noGrp="1"/>
          </p:cNvSpPr>
          <p:nvPr>
            <p:ph idx="1"/>
          </p:nvPr>
        </p:nvSpPr>
        <p:spPr/>
        <p:txBody>
          <a:bodyPr>
            <a:normAutofit/>
          </a:bodyPr>
          <a:lstStyle/>
          <a:p>
            <a:pPr>
              <a:buNone/>
            </a:pPr>
            <a:r>
              <a:rPr lang="fr-FR" sz="2500" dirty="0" smtClean="0">
                <a:sym typeface="Wingdings" pitchFamily="2" charset="2"/>
              </a:rPr>
              <a:t>Réponse asymétrique (p. ex. région Méditerranée):</a:t>
            </a:r>
          </a:p>
          <a:p>
            <a:r>
              <a:rPr lang="fr-FR" sz="2200" dirty="0" smtClean="0">
                <a:sym typeface="Wingdings" pitchFamily="2" charset="2"/>
              </a:rPr>
              <a:t>Cette forte influence sur les extrêmes provient de la nature du processus d'irrigation: vous irriguez seulement quand il est chaud et/ou sec</a:t>
            </a:r>
          </a:p>
          <a:p>
            <a:r>
              <a:rPr lang="fr-FR" sz="2200" dirty="0" smtClean="0">
                <a:sym typeface="Wingdings" pitchFamily="2" charset="2"/>
              </a:rPr>
              <a:t>Ce sera donc durant ces périodes que l'irrigation aura le plus d'influence sur la température.</a:t>
            </a:r>
            <a:endParaRPr lang="fr-FR" sz="2200" dirty="0" err="1" smtClean="0">
              <a:sym typeface="Wingdings" pitchFamily="2" charset="2"/>
            </a:endParaRPr>
          </a:p>
        </p:txBody>
      </p:sp>
      <p:sp>
        <p:nvSpPr>
          <p:cNvPr id="4" name="Slide Number Placeholder 3"/>
          <p:cNvSpPr>
            <a:spLocks noGrp="1"/>
          </p:cNvSpPr>
          <p:nvPr>
            <p:ph type="sldNum" sz="quarter" idx="12"/>
          </p:nvPr>
        </p:nvSpPr>
        <p:spPr/>
        <p:txBody>
          <a:bodyPr/>
          <a:lstStyle/>
          <a:p>
            <a:fld id="{E5ABAE2D-7E9C-4FCE-AF4E-8A971EE13E7B}" type="slidenum">
              <a:rPr lang="nl-BE" smtClean="0"/>
              <a:pPr/>
              <a:t>64</a:t>
            </a:fld>
            <a:endParaRPr lang="nl-BE"/>
          </a:p>
        </p:txBody>
      </p:sp>
      <p:pic>
        <p:nvPicPr>
          <p:cNvPr id="5" name="Picture 4" descr="figure_06.png"/>
          <p:cNvPicPr>
            <a:picLocks noChangeAspect="1"/>
          </p:cNvPicPr>
          <p:nvPr/>
        </p:nvPicPr>
        <p:blipFill>
          <a:blip r:embed="rId2" cstate="print"/>
          <a:srcRect r="50000" b="50045"/>
          <a:stretch>
            <a:fillRect/>
          </a:stretch>
        </p:blipFill>
        <p:spPr>
          <a:xfrm>
            <a:off x="116808" y="4365104"/>
            <a:ext cx="4671216" cy="1800200"/>
          </a:xfrm>
          <a:prstGeom prst="rect">
            <a:avLst/>
          </a:prstGeom>
        </p:spPr>
      </p:pic>
      <p:pic>
        <p:nvPicPr>
          <p:cNvPr id="6" name="Picture 5" descr="figure_06.png"/>
          <p:cNvPicPr>
            <a:picLocks noChangeAspect="1"/>
          </p:cNvPicPr>
          <p:nvPr/>
        </p:nvPicPr>
        <p:blipFill>
          <a:blip r:embed="rId2" cstate="print"/>
          <a:srcRect l="50000" b="49941"/>
          <a:stretch>
            <a:fillRect/>
          </a:stretch>
        </p:blipFill>
        <p:spPr>
          <a:xfrm>
            <a:off x="4572000" y="4365104"/>
            <a:ext cx="4416420" cy="1728192"/>
          </a:xfrm>
          <a:prstGeom prst="rect">
            <a:avLst/>
          </a:prstGeom>
        </p:spPr>
      </p:pic>
      <p:sp>
        <p:nvSpPr>
          <p:cNvPr id="8" name="TextBox 7"/>
          <p:cNvSpPr txBox="1"/>
          <p:nvPr/>
        </p:nvSpPr>
        <p:spPr>
          <a:xfrm>
            <a:off x="0" y="6581001"/>
            <a:ext cx="1705852" cy="276999"/>
          </a:xfrm>
          <a:prstGeom prst="rect">
            <a:avLst/>
          </a:prstGeom>
          <a:noFill/>
        </p:spPr>
        <p:txBody>
          <a:bodyPr wrap="none" rtlCol="0">
            <a:spAutoFit/>
          </a:bodyPr>
          <a:lstStyle/>
          <a:p>
            <a:r>
              <a:rPr lang="en-GB" sz="1200" dirty="0" smtClean="0"/>
              <a:t>(</a:t>
            </a:r>
            <a:r>
              <a:rPr lang="en-GB" sz="1200" dirty="0" err="1" smtClean="0"/>
              <a:t>Thiery</a:t>
            </a:r>
            <a:r>
              <a:rPr lang="en-GB" sz="1200" dirty="0" smtClean="0"/>
              <a:t> et al., 2017, JGR)</a:t>
            </a:r>
            <a:endParaRPr lang="en-GB" sz="12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La </a:t>
            </a:r>
            <a:r>
              <a:rPr lang="nl-BE" dirty="0" err="1" smtClean="0"/>
              <a:t>gestion</a:t>
            </a:r>
            <a:r>
              <a:rPr lang="nl-BE" dirty="0" smtClean="0"/>
              <a:t> des </a:t>
            </a:r>
            <a:r>
              <a:rPr lang="nl-BE" dirty="0" err="1" smtClean="0"/>
              <a:t>terres</a:t>
            </a:r>
            <a:endParaRPr lang="en-US" dirty="0"/>
          </a:p>
        </p:txBody>
      </p:sp>
      <p:sp>
        <p:nvSpPr>
          <p:cNvPr id="3" name="Content Placeholder 2"/>
          <p:cNvSpPr>
            <a:spLocks noGrp="1"/>
          </p:cNvSpPr>
          <p:nvPr>
            <p:ph idx="1"/>
          </p:nvPr>
        </p:nvSpPr>
        <p:spPr/>
        <p:txBody>
          <a:bodyPr>
            <a:normAutofit/>
          </a:bodyPr>
          <a:lstStyle/>
          <a:p>
            <a:pPr>
              <a:buNone/>
            </a:pPr>
            <a:r>
              <a:rPr lang="fr-FR" sz="2500" dirty="0" smtClean="0">
                <a:sym typeface="Wingdings" pitchFamily="2" charset="2"/>
              </a:rPr>
              <a:t>Réponse asymétrique (p. ex. région Méditerranée):</a:t>
            </a:r>
          </a:p>
          <a:p>
            <a:r>
              <a:rPr lang="fr-FR" sz="2200" dirty="0" smtClean="0">
                <a:sym typeface="Wingdings" pitchFamily="2" charset="2"/>
              </a:rPr>
              <a:t>Processus derrière ce refroidissement: en raison de l'irrigation, plus d'énergie est utilisée pour l'évapotranspiration, représentée ici par l'augmentation du flux de chaleur latente (LHF)</a:t>
            </a:r>
          </a:p>
          <a:p>
            <a:r>
              <a:rPr lang="fr-FR" sz="2200" dirty="0" smtClean="0">
                <a:sym typeface="Wingdings" pitchFamily="2" charset="2"/>
              </a:rPr>
              <a:t>Il en résulte moins d'énergie disponible pour chauffer l'air via le flux de chaleur sensible (SHF).</a:t>
            </a:r>
            <a:endParaRPr lang="nl-BE" sz="2200" dirty="0" smtClean="0">
              <a:latin typeface="+mj-lt"/>
            </a:endParaRPr>
          </a:p>
        </p:txBody>
      </p:sp>
      <p:sp>
        <p:nvSpPr>
          <p:cNvPr id="4" name="Slide Number Placeholder 3"/>
          <p:cNvSpPr>
            <a:spLocks noGrp="1"/>
          </p:cNvSpPr>
          <p:nvPr>
            <p:ph type="sldNum" sz="quarter" idx="12"/>
          </p:nvPr>
        </p:nvSpPr>
        <p:spPr/>
        <p:txBody>
          <a:bodyPr/>
          <a:lstStyle/>
          <a:p>
            <a:fld id="{E5ABAE2D-7E9C-4FCE-AF4E-8A971EE13E7B}" type="slidenum">
              <a:rPr lang="nl-BE" smtClean="0"/>
              <a:pPr/>
              <a:t>65</a:t>
            </a:fld>
            <a:endParaRPr lang="nl-BE"/>
          </a:p>
        </p:txBody>
      </p:sp>
      <p:sp>
        <p:nvSpPr>
          <p:cNvPr id="8" name="TextBox 7"/>
          <p:cNvSpPr txBox="1"/>
          <p:nvPr/>
        </p:nvSpPr>
        <p:spPr>
          <a:xfrm>
            <a:off x="0" y="6581001"/>
            <a:ext cx="1705852" cy="276999"/>
          </a:xfrm>
          <a:prstGeom prst="rect">
            <a:avLst/>
          </a:prstGeom>
          <a:noFill/>
        </p:spPr>
        <p:txBody>
          <a:bodyPr wrap="none" rtlCol="0">
            <a:spAutoFit/>
          </a:bodyPr>
          <a:lstStyle/>
          <a:p>
            <a:r>
              <a:rPr lang="en-GB" sz="1200" dirty="0" smtClean="0"/>
              <a:t>(</a:t>
            </a:r>
            <a:r>
              <a:rPr lang="en-GB" sz="1200" dirty="0" err="1" smtClean="0"/>
              <a:t>Thiery</a:t>
            </a:r>
            <a:r>
              <a:rPr lang="en-GB" sz="1200" dirty="0" smtClean="0"/>
              <a:t> et al., 2017, JGR)</a:t>
            </a:r>
            <a:endParaRPr lang="en-GB" sz="1200" dirty="0"/>
          </a:p>
        </p:txBody>
      </p:sp>
      <p:pic>
        <p:nvPicPr>
          <p:cNvPr id="9" name="Picture 8" descr="figure_06.png"/>
          <p:cNvPicPr>
            <a:picLocks noChangeAspect="1"/>
          </p:cNvPicPr>
          <p:nvPr/>
        </p:nvPicPr>
        <p:blipFill>
          <a:blip r:embed="rId2" cstate="print"/>
          <a:srcRect t="49955"/>
          <a:stretch>
            <a:fillRect/>
          </a:stretch>
        </p:blipFill>
        <p:spPr>
          <a:xfrm>
            <a:off x="0" y="4365104"/>
            <a:ext cx="9036496" cy="17675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La </a:t>
            </a:r>
            <a:r>
              <a:rPr lang="nl-BE" dirty="0" err="1" smtClean="0"/>
              <a:t>gestion</a:t>
            </a:r>
            <a:r>
              <a:rPr lang="nl-BE" dirty="0" smtClean="0"/>
              <a:t> des </a:t>
            </a:r>
            <a:r>
              <a:rPr lang="nl-BE" dirty="0" err="1" smtClean="0"/>
              <a:t>terres</a:t>
            </a:r>
            <a:endParaRPr lang="en-US" dirty="0"/>
          </a:p>
        </p:txBody>
      </p:sp>
      <p:sp>
        <p:nvSpPr>
          <p:cNvPr id="3" name="Content Placeholder 2"/>
          <p:cNvSpPr>
            <a:spLocks noGrp="1"/>
          </p:cNvSpPr>
          <p:nvPr>
            <p:ph idx="1"/>
          </p:nvPr>
        </p:nvSpPr>
        <p:spPr/>
        <p:txBody>
          <a:bodyPr>
            <a:normAutofit/>
          </a:bodyPr>
          <a:lstStyle/>
          <a:p>
            <a:pPr>
              <a:buNone/>
            </a:pPr>
            <a:r>
              <a:rPr lang="fr-FR" sz="2200" dirty="0" smtClean="0">
                <a:sym typeface="Wingdings" pitchFamily="2" charset="2"/>
              </a:rPr>
              <a:t> Alors, dans quelle mesure l'irrigation peut contrecarrer la température en raison du réchauffement climatique?</a:t>
            </a:r>
          </a:p>
          <a:p>
            <a:pPr>
              <a:buNone/>
            </a:pPr>
            <a:r>
              <a:rPr lang="fr-FR" sz="2200" dirty="0" smtClean="0">
                <a:sym typeface="Wingdings" pitchFamily="2" charset="2"/>
              </a:rPr>
              <a:t> L'irrigation comme solution au réchauffement climatique?</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66</a:t>
            </a:fld>
            <a:endParaRPr lang="nl-BE"/>
          </a:p>
        </p:txBody>
      </p:sp>
      <p:pic>
        <p:nvPicPr>
          <p:cNvPr id="64514" name="Picture 2" descr="Image result for irrigation yann arthus bertrand"/>
          <p:cNvPicPr>
            <a:picLocks noChangeAspect="1" noChangeArrowheads="1"/>
          </p:cNvPicPr>
          <p:nvPr/>
        </p:nvPicPr>
        <p:blipFill>
          <a:blip r:embed="rId2" cstate="print"/>
          <a:srcRect/>
          <a:stretch>
            <a:fillRect/>
          </a:stretch>
        </p:blipFill>
        <p:spPr bwMode="auto">
          <a:xfrm>
            <a:off x="1674837" y="2564904"/>
            <a:ext cx="5705475" cy="3819525"/>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La </a:t>
            </a:r>
            <a:r>
              <a:rPr lang="nl-BE" dirty="0" err="1" smtClean="0"/>
              <a:t>gestion</a:t>
            </a:r>
            <a:r>
              <a:rPr lang="nl-BE" dirty="0" smtClean="0"/>
              <a:t> des </a:t>
            </a:r>
            <a:r>
              <a:rPr lang="nl-BE" dirty="0" err="1" smtClean="0"/>
              <a:t>terres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E5ABAE2D-7E9C-4FCE-AF4E-8A971EE13E7B}" type="slidenum">
              <a:rPr lang="nl-BE" smtClean="0"/>
              <a:pPr/>
              <a:t>67</a:t>
            </a:fld>
            <a:endParaRPr lang="nl-BE"/>
          </a:p>
        </p:txBody>
      </p:sp>
      <p:pic>
        <p:nvPicPr>
          <p:cNvPr id="5" name="Picture 2"/>
          <p:cNvPicPr>
            <a:picLocks noChangeAspect="1" noChangeArrowheads="1"/>
          </p:cNvPicPr>
          <p:nvPr/>
        </p:nvPicPr>
        <p:blipFill>
          <a:blip r:embed="rId2" cstate="print"/>
          <a:srcRect l="33601" t="17654" r="17144" b="44953"/>
          <a:stretch>
            <a:fillRect/>
          </a:stretch>
        </p:blipFill>
        <p:spPr bwMode="auto">
          <a:xfrm>
            <a:off x="1475656" y="1052736"/>
            <a:ext cx="6408712" cy="2592882"/>
          </a:xfrm>
          <a:prstGeom prst="rect">
            <a:avLst/>
          </a:prstGeom>
          <a:noFill/>
          <a:ln w="9525">
            <a:noFill/>
            <a:miter lim="800000"/>
            <a:headEnd/>
            <a:tailEnd/>
          </a:ln>
        </p:spPr>
      </p:pic>
      <p:pic>
        <p:nvPicPr>
          <p:cNvPr id="6" name="Picture 2"/>
          <p:cNvPicPr>
            <a:picLocks noChangeAspect="1" noChangeArrowheads="1"/>
          </p:cNvPicPr>
          <p:nvPr/>
        </p:nvPicPr>
        <p:blipFill>
          <a:blip r:embed="rId2" cstate="print"/>
          <a:srcRect l="33601" t="55047" r="17144" b="7578"/>
          <a:stretch>
            <a:fillRect/>
          </a:stretch>
        </p:blipFill>
        <p:spPr bwMode="auto">
          <a:xfrm>
            <a:off x="1475656" y="3645618"/>
            <a:ext cx="6408712" cy="2591694"/>
          </a:xfrm>
          <a:prstGeom prst="rect">
            <a:avLst/>
          </a:prstGeom>
          <a:noFill/>
          <a:ln w="9525">
            <a:noFill/>
            <a:miter lim="800000"/>
            <a:headEnd/>
            <a:tailEnd/>
          </a:ln>
        </p:spPr>
      </p:pic>
      <p:sp>
        <p:nvSpPr>
          <p:cNvPr id="7" name="Rectangle 6"/>
          <p:cNvSpPr/>
          <p:nvPr/>
        </p:nvSpPr>
        <p:spPr>
          <a:xfrm>
            <a:off x="1907704" y="6211669"/>
            <a:ext cx="5616624" cy="646331"/>
          </a:xfrm>
          <a:prstGeom prst="rect">
            <a:avLst/>
          </a:prstGeom>
        </p:spPr>
        <p:txBody>
          <a:bodyPr wrap="square">
            <a:spAutoFit/>
          </a:bodyPr>
          <a:lstStyle/>
          <a:p>
            <a:pPr algn="ctr"/>
            <a:r>
              <a:rPr lang="en-GB" i="1" dirty="0" smtClean="0"/>
              <a:t>Daytime temperature during the hottest month of the year (Courtesy of </a:t>
            </a:r>
            <a:r>
              <a:rPr lang="en-GB" i="1" dirty="0" err="1" smtClean="0"/>
              <a:t>Auke</a:t>
            </a:r>
            <a:r>
              <a:rPr lang="en-GB" i="1" dirty="0" smtClean="0"/>
              <a:t> </a:t>
            </a:r>
            <a:r>
              <a:rPr lang="en-GB" i="1" dirty="0" err="1" smtClean="0"/>
              <a:t>Visser</a:t>
            </a:r>
            <a:r>
              <a:rPr lang="en-GB" i="1" dirty="0" smtClean="0"/>
              <a:t>)</a:t>
            </a:r>
            <a:endParaRPr lang="en-GB"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La </a:t>
            </a:r>
            <a:r>
              <a:rPr lang="nl-BE" dirty="0" err="1" smtClean="0"/>
              <a:t>gestion</a:t>
            </a:r>
            <a:r>
              <a:rPr lang="nl-BE" dirty="0" smtClean="0"/>
              <a:t> des </a:t>
            </a:r>
            <a:r>
              <a:rPr lang="nl-BE" dirty="0" err="1" smtClean="0"/>
              <a:t>terres</a:t>
            </a:r>
            <a:endParaRPr lang="en-US" dirty="0"/>
          </a:p>
        </p:txBody>
      </p:sp>
      <p:sp>
        <p:nvSpPr>
          <p:cNvPr id="3" name="Content Placeholder 2"/>
          <p:cNvSpPr>
            <a:spLocks noGrp="1"/>
          </p:cNvSpPr>
          <p:nvPr>
            <p:ph idx="1"/>
          </p:nvPr>
        </p:nvSpPr>
        <p:spPr/>
        <p:txBody>
          <a:bodyPr>
            <a:normAutofit/>
          </a:bodyPr>
          <a:lstStyle/>
          <a:p>
            <a:r>
              <a:rPr lang="fr-FR" sz="2000" dirty="0" smtClean="0"/>
              <a:t>Nous savons déjà que, en raison du changement climatique, la sévérité / fréquence des vagues de chaleur augmentera également (par exemple en Méditerranée)</a:t>
            </a:r>
          </a:p>
          <a:p>
            <a:r>
              <a:rPr lang="fr-FR" sz="2000" dirty="0" smtClean="0"/>
              <a:t>Question importante: dans quelle mesure cela est-il contrecarré par l'irrigation</a:t>
            </a:r>
          </a:p>
          <a:p>
            <a:r>
              <a:rPr lang="fr-FR" sz="2000" dirty="0" smtClean="0"/>
              <a:t>Concept central: rapport de probabilité (LR)</a:t>
            </a:r>
          </a:p>
        </p:txBody>
      </p:sp>
      <p:sp>
        <p:nvSpPr>
          <p:cNvPr id="4" name="Slide Number Placeholder 3"/>
          <p:cNvSpPr>
            <a:spLocks noGrp="1"/>
          </p:cNvSpPr>
          <p:nvPr>
            <p:ph type="sldNum" sz="quarter" idx="12"/>
          </p:nvPr>
        </p:nvSpPr>
        <p:spPr/>
        <p:txBody>
          <a:bodyPr/>
          <a:lstStyle/>
          <a:p>
            <a:fld id="{E5ABAE2D-7E9C-4FCE-AF4E-8A971EE13E7B}" type="slidenum">
              <a:rPr lang="nl-BE" smtClean="0"/>
              <a:pPr/>
              <a:t>68</a:t>
            </a:fld>
            <a:endParaRPr lang="nl-BE"/>
          </a:p>
        </p:txBody>
      </p:sp>
      <p:graphicFrame>
        <p:nvGraphicFramePr>
          <p:cNvPr id="91138" name="Object 2"/>
          <p:cNvGraphicFramePr>
            <a:graphicFrameLocks noChangeAspect="1"/>
          </p:cNvGraphicFramePr>
          <p:nvPr/>
        </p:nvGraphicFramePr>
        <p:xfrm>
          <a:off x="2123728" y="3212976"/>
          <a:ext cx="2398490" cy="864096"/>
        </p:xfrm>
        <a:graphic>
          <a:graphicData uri="http://schemas.openxmlformats.org/presentationml/2006/ole">
            <p:oleObj spid="_x0000_s91138" name="Vergelijking" r:id="rId3" imgW="1231560" imgH="444240" progId="">
              <p:embed/>
            </p:oleObj>
          </a:graphicData>
        </a:graphic>
      </p:graphicFrame>
      <p:sp>
        <p:nvSpPr>
          <p:cNvPr id="6" name="Rectangle 5"/>
          <p:cNvSpPr/>
          <p:nvPr/>
        </p:nvSpPr>
        <p:spPr>
          <a:xfrm>
            <a:off x="539552" y="4149080"/>
            <a:ext cx="7272808" cy="2585323"/>
          </a:xfrm>
          <a:prstGeom prst="rect">
            <a:avLst/>
          </a:prstGeom>
        </p:spPr>
        <p:txBody>
          <a:bodyPr wrap="square">
            <a:spAutoFit/>
          </a:bodyPr>
          <a:lstStyle/>
          <a:p>
            <a:r>
              <a:rPr lang="en-GB" b="1" dirty="0" smtClean="0"/>
              <a:t>P. Ex.:  </a:t>
            </a:r>
          </a:p>
          <a:p>
            <a:pPr>
              <a:buFont typeface="Arial" pitchFamily="34" charset="0"/>
              <a:buChar char="•"/>
            </a:pPr>
            <a:r>
              <a:rPr lang="fr-FR" dirty="0" smtClean="0"/>
              <a:t>Normalement, un jour sur 10, votre bus pour </a:t>
            </a:r>
            <a:br>
              <a:rPr lang="fr-FR" dirty="0" smtClean="0"/>
            </a:br>
            <a:r>
              <a:rPr lang="fr-FR" dirty="0" smtClean="0"/>
              <a:t>l'université est en retard; alors vous avez 10% de </a:t>
            </a:r>
            <a:br>
              <a:rPr lang="fr-FR" dirty="0" smtClean="0"/>
            </a:br>
            <a:r>
              <a:rPr lang="fr-FR" dirty="0" smtClean="0"/>
              <a:t>chance que votre bus soit en retard.</a:t>
            </a:r>
          </a:p>
          <a:p>
            <a:pPr>
              <a:buFont typeface="Arial" pitchFamily="34" charset="0"/>
              <a:buChar char="•"/>
            </a:pPr>
            <a:r>
              <a:rPr lang="fr-FR" dirty="0" smtClean="0"/>
              <a:t>  Cependant, en raison de travaux routiers, votre bus est maintenant en retard une fois tous les deux jours. Puis la probabilité d'un bus en retard a augmenté à 50% dans la nouvelle situation.</a:t>
            </a:r>
          </a:p>
          <a:p>
            <a:pPr>
              <a:buFont typeface="Arial" pitchFamily="34" charset="0"/>
              <a:buChar char="•"/>
            </a:pPr>
            <a:r>
              <a:rPr lang="fr-FR" dirty="0" smtClean="0"/>
              <a:t>  LR = 0.5 / 0.1 </a:t>
            </a:r>
            <a:r>
              <a:rPr lang="fr-FR" dirty="0" smtClean="0">
                <a:sym typeface="Wingdings" pitchFamily="2" charset="2"/>
              </a:rPr>
              <a:t></a:t>
            </a:r>
            <a:r>
              <a:rPr lang="fr-FR" dirty="0" smtClean="0"/>
              <a:t> probabilité que votre bus soit en retard est maintenant cinq fois plus grande</a:t>
            </a:r>
            <a:endParaRPr lang="en-GB" dirty="0" smtClean="0"/>
          </a:p>
        </p:txBody>
      </p:sp>
      <p:pic>
        <p:nvPicPr>
          <p:cNvPr id="91140" name="Picture 4" descr="Image result for bus liÃ¨ge sart tilman"/>
          <p:cNvPicPr>
            <a:picLocks noChangeAspect="1" noChangeArrowheads="1"/>
          </p:cNvPicPr>
          <p:nvPr/>
        </p:nvPicPr>
        <p:blipFill>
          <a:blip r:embed="rId4" cstate="print"/>
          <a:srcRect/>
          <a:stretch>
            <a:fillRect/>
          </a:stretch>
        </p:blipFill>
        <p:spPr bwMode="auto">
          <a:xfrm>
            <a:off x="5724128" y="2636912"/>
            <a:ext cx="3168352" cy="2376264"/>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La </a:t>
            </a:r>
            <a:r>
              <a:rPr lang="nl-BE" dirty="0" err="1" smtClean="0"/>
              <a:t>gestion</a:t>
            </a:r>
            <a:r>
              <a:rPr lang="nl-BE" dirty="0" smtClean="0"/>
              <a:t> des </a:t>
            </a:r>
            <a:r>
              <a:rPr lang="nl-BE" dirty="0" err="1" smtClean="0"/>
              <a:t>terres</a:t>
            </a:r>
            <a:endParaRPr lang="en-US" dirty="0"/>
          </a:p>
        </p:txBody>
      </p:sp>
      <p:sp>
        <p:nvSpPr>
          <p:cNvPr id="3" name="Content Placeholder 2"/>
          <p:cNvSpPr>
            <a:spLocks noGrp="1"/>
          </p:cNvSpPr>
          <p:nvPr>
            <p:ph idx="1"/>
          </p:nvPr>
        </p:nvSpPr>
        <p:spPr/>
        <p:txBody>
          <a:bodyPr>
            <a:normAutofit/>
          </a:bodyPr>
          <a:lstStyle/>
          <a:p>
            <a:pPr>
              <a:buNone/>
            </a:pPr>
            <a:r>
              <a:rPr lang="fr-FR" sz="2500" dirty="0" smtClean="0"/>
              <a:t>Appliqué aux extrêmes climatiques:</a:t>
            </a:r>
          </a:p>
          <a:p>
            <a:pPr>
              <a:buNone/>
            </a:pPr>
            <a:r>
              <a:rPr lang="fr-FR" sz="2200" dirty="0" smtClean="0">
                <a:sym typeface="Wingdings" pitchFamily="2" charset="2"/>
              </a:rPr>
              <a:t></a:t>
            </a:r>
            <a:r>
              <a:rPr lang="fr-FR" sz="2200" dirty="0" smtClean="0"/>
              <a:t> 99</a:t>
            </a:r>
            <a:r>
              <a:rPr lang="fr-FR" sz="2200" baseline="30000" dirty="0" smtClean="0"/>
              <a:t>e</a:t>
            </a:r>
            <a:r>
              <a:rPr lang="fr-FR" sz="2200" dirty="0" smtClean="0"/>
              <a:t> percentile de la température, donc les trois à quatre jours les plus chauds par an</a:t>
            </a:r>
          </a:p>
          <a:p>
            <a:pPr>
              <a:buNone/>
            </a:pPr>
            <a:r>
              <a:rPr lang="fr-FR" sz="2200" dirty="0" smtClean="0">
                <a:sym typeface="Wingdings" pitchFamily="2" charset="2"/>
              </a:rPr>
              <a:t></a:t>
            </a:r>
            <a:r>
              <a:rPr lang="fr-FR" sz="2200" dirty="0" smtClean="0"/>
              <a:t> En raison de réchauffement de la planète, le LR a augmenté presque partout dans le monde.</a:t>
            </a:r>
            <a:endParaRPr lang="en-US"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69</a:t>
            </a:fld>
            <a:endParaRPr lang="nl-BE"/>
          </a:p>
        </p:txBody>
      </p:sp>
      <p:sp>
        <p:nvSpPr>
          <p:cNvPr id="5" name="TextBox 4"/>
          <p:cNvSpPr txBox="1"/>
          <p:nvPr/>
        </p:nvSpPr>
        <p:spPr>
          <a:xfrm>
            <a:off x="0" y="6581001"/>
            <a:ext cx="1401281" cy="276999"/>
          </a:xfrm>
          <a:prstGeom prst="rect">
            <a:avLst/>
          </a:prstGeom>
          <a:noFill/>
        </p:spPr>
        <p:txBody>
          <a:bodyPr wrap="none" rtlCol="0">
            <a:spAutoFit/>
          </a:bodyPr>
          <a:lstStyle/>
          <a:p>
            <a:r>
              <a:rPr lang="en-GB" sz="1200" dirty="0" smtClean="0"/>
              <a:t>(</a:t>
            </a:r>
            <a:r>
              <a:rPr lang="en-GB" sz="1200" dirty="0" err="1" smtClean="0"/>
              <a:t>Thiery</a:t>
            </a:r>
            <a:r>
              <a:rPr lang="en-GB" sz="1200" dirty="0" smtClean="0"/>
              <a:t> et al., 2017)</a:t>
            </a:r>
            <a:endParaRPr lang="en-GB" sz="1200" dirty="0"/>
          </a:p>
        </p:txBody>
      </p:sp>
      <p:pic>
        <p:nvPicPr>
          <p:cNvPr id="6" name="Picture 5" descr="RR_map_pic2ctl_P99.000_lowres.png"/>
          <p:cNvPicPr>
            <a:picLocks noChangeAspect="1"/>
          </p:cNvPicPr>
          <p:nvPr/>
        </p:nvPicPr>
        <p:blipFill>
          <a:blip r:embed="rId2" cstate="print"/>
          <a:stretch>
            <a:fillRect/>
          </a:stretch>
        </p:blipFill>
        <p:spPr>
          <a:xfrm>
            <a:off x="1835696" y="3291821"/>
            <a:ext cx="5112000" cy="2873483"/>
          </a:xfrm>
          <a:prstGeom prst="rect">
            <a:avLst/>
          </a:prstGeom>
        </p:spPr>
      </p:pic>
      <p:sp>
        <p:nvSpPr>
          <p:cNvPr id="7" name="TextBox 6"/>
          <p:cNvSpPr txBox="1"/>
          <p:nvPr/>
        </p:nvSpPr>
        <p:spPr>
          <a:xfrm>
            <a:off x="2051720" y="6273225"/>
            <a:ext cx="2304256" cy="584775"/>
          </a:xfrm>
          <a:prstGeom prst="rect">
            <a:avLst/>
          </a:prstGeom>
          <a:noFill/>
        </p:spPr>
        <p:txBody>
          <a:bodyPr wrap="square" rtlCol="0">
            <a:spAutoFit/>
          </a:bodyPr>
          <a:lstStyle/>
          <a:p>
            <a:pPr algn="ctr"/>
            <a:r>
              <a:rPr lang="en-GB" sz="1600" b="1" dirty="0" smtClean="0">
                <a:solidFill>
                  <a:srgbClr val="1F407A"/>
                </a:solidFill>
              </a:rPr>
              <a:t>Hot extremes become less likely</a:t>
            </a:r>
            <a:endParaRPr lang="en-GB" sz="1600" b="1" dirty="0">
              <a:solidFill>
                <a:srgbClr val="1F407A"/>
              </a:solidFill>
            </a:endParaRPr>
          </a:p>
        </p:txBody>
      </p:sp>
      <p:cxnSp>
        <p:nvCxnSpPr>
          <p:cNvPr id="8" name="Straight Arrow Connector 7"/>
          <p:cNvCxnSpPr/>
          <p:nvPr/>
        </p:nvCxnSpPr>
        <p:spPr>
          <a:xfrm flipH="1">
            <a:off x="2339752" y="6208895"/>
            <a:ext cx="1872208" cy="0"/>
          </a:xfrm>
          <a:prstGeom prst="straightConnector1">
            <a:avLst/>
          </a:prstGeom>
          <a:ln w="38100" cap="sq">
            <a:solidFill>
              <a:srgbClr val="1F407A"/>
            </a:solidFill>
            <a:roun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716410" y="6273225"/>
            <a:ext cx="2375870" cy="584775"/>
          </a:xfrm>
          <a:prstGeom prst="rect">
            <a:avLst/>
          </a:prstGeom>
          <a:noFill/>
        </p:spPr>
        <p:txBody>
          <a:bodyPr wrap="square" rtlCol="0">
            <a:spAutoFit/>
          </a:bodyPr>
          <a:lstStyle/>
          <a:p>
            <a:pPr algn="ctr"/>
            <a:r>
              <a:rPr lang="en-GB" sz="1600" b="1" dirty="0" smtClean="0">
                <a:solidFill>
                  <a:srgbClr val="C00000"/>
                </a:solidFill>
              </a:rPr>
              <a:t>Hot extremes become more likely</a:t>
            </a:r>
            <a:endParaRPr lang="en-GB" sz="1600" b="1" dirty="0">
              <a:solidFill>
                <a:srgbClr val="C00000"/>
              </a:solidFill>
            </a:endParaRPr>
          </a:p>
        </p:txBody>
      </p:sp>
      <p:cxnSp>
        <p:nvCxnSpPr>
          <p:cNvPr id="10" name="Straight Arrow Connector 9"/>
          <p:cNvCxnSpPr/>
          <p:nvPr/>
        </p:nvCxnSpPr>
        <p:spPr>
          <a:xfrm>
            <a:off x="4932040" y="6208895"/>
            <a:ext cx="1872000" cy="0"/>
          </a:xfrm>
          <a:prstGeom prst="straightConnector1">
            <a:avLst/>
          </a:prstGeom>
          <a:ln w="38100" cap="sq">
            <a:solidFill>
              <a:srgbClr val="C00000"/>
            </a:solidFill>
            <a:roun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066234" y="3068960"/>
            <a:ext cx="2260555" cy="338554"/>
          </a:xfrm>
          <a:prstGeom prst="rect">
            <a:avLst/>
          </a:prstGeom>
          <a:solidFill>
            <a:schemeClr val="bg1"/>
          </a:solidFill>
        </p:spPr>
        <p:txBody>
          <a:bodyPr wrap="none" rtlCol="0">
            <a:spAutoFit/>
          </a:bodyPr>
          <a:lstStyle/>
          <a:p>
            <a:r>
              <a:rPr lang="en-GB" sz="1600" b="1" dirty="0" smtClean="0">
                <a:solidFill>
                  <a:srgbClr val="1F407A"/>
                </a:solidFill>
              </a:rPr>
              <a:t>Present-day warming</a:t>
            </a:r>
            <a:endParaRPr lang="en-GB" sz="1600" b="1" dirty="0">
              <a:solidFill>
                <a:srgbClr val="1F407A"/>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4499992" y="2996952"/>
            <a:ext cx="4186808" cy="3129211"/>
          </a:xfrm>
        </p:spPr>
        <p:txBody>
          <a:bodyPr>
            <a:normAutofit fontScale="92500"/>
          </a:bodyPr>
          <a:lstStyle/>
          <a:p>
            <a:pPr>
              <a:buNone/>
            </a:pPr>
            <a:r>
              <a:rPr lang="fr-FR" sz="2200" dirty="0" smtClean="0">
                <a:latin typeface="Arial" pitchFamily="34" charset="0"/>
                <a:cs typeface="Arial" pitchFamily="34" charset="0"/>
                <a:sym typeface="Wingdings" pitchFamily="2" charset="2"/>
              </a:rPr>
              <a:t> Pas de pause dans les extrêmes chauds sur terre</a:t>
            </a:r>
          </a:p>
          <a:p>
            <a:pPr>
              <a:buNone/>
            </a:pPr>
            <a:r>
              <a:rPr lang="fr-FR" sz="2200" dirty="0" smtClean="0">
                <a:latin typeface="Arial" pitchFamily="34" charset="0"/>
                <a:cs typeface="Arial" pitchFamily="34" charset="0"/>
                <a:sym typeface="Wingdings" pitchFamily="2" charset="2"/>
              </a:rPr>
              <a:t> Explication: le «pause» est principalement un phénomène océanique (chauffage profond de l'océan par rapport au chauffage de surface), qui n'est pas directement pertinent pour le climat terrestre</a:t>
            </a:r>
            <a:endParaRPr lang="en-US"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7</a:t>
            </a:fld>
            <a:endParaRPr lang="nl-BE"/>
          </a:p>
        </p:txBody>
      </p:sp>
      <p:pic>
        <p:nvPicPr>
          <p:cNvPr id="5" name="Picture 4"/>
          <p:cNvPicPr>
            <a:picLocks noChangeAspect="1"/>
          </p:cNvPicPr>
          <p:nvPr/>
        </p:nvPicPr>
        <p:blipFill>
          <a:blip r:embed="rId2" cstate="print"/>
          <a:srcRect/>
          <a:stretch>
            <a:fillRect/>
          </a:stretch>
        </p:blipFill>
        <p:spPr bwMode="auto">
          <a:xfrm>
            <a:off x="0" y="1483891"/>
            <a:ext cx="4491690" cy="3817317"/>
          </a:xfrm>
          <a:prstGeom prst="rect">
            <a:avLst/>
          </a:prstGeom>
          <a:noFill/>
          <a:ln w="9525">
            <a:noFill/>
            <a:miter lim="800000"/>
            <a:headEnd/>
            <a:tailEnd/>
          </a:ln>
        </p:spPr>
      </p:pic>
      <p:sp>
        <p:nvSpPr>
          <p:cNvPr id="6" name="TextBox 7"/>
          <p:cNvSpPr txBox="1">
            <a:spLocks noChangeArrowheads="1"/>
          </p:cNvSpPr>
          <p:nvPr/>
        </p:nvSpPr>
        <p:spPr bwMode="auto">
          <a:xfrm>
            <a:off x="0" y="6550025"/>
            <a:ext cx="2193229" cy="307777"/>
          </a:xfrm>
          <a:prstGeom prst="rect">
            <a:avLst/>
          </a:prstGeom>
          <a:noFill/>
          <a:ln w="9525">
            <a:noFill/>
            <a:miter lim="800000"/>
            <a:headEnd/>
            <a:tailEnd/>
          </a:ln>
        </p:spPr>
        <p:txBody>
          <a:bodyPr wrap="none">
            <a:spAutoFit/>
          </a:bodyPr>
          <a:lstStyle/>
          <a:p>
            <a:r>
              <a:rPr lang="en-US" sz="1400" i="1" dirty="0">
                <a:latin typeface="Arial" pitchFamily="34" charset="0"/>
                <a:cs typeface="Arial" pitchFamily="34" charset="0"/>
              </a:rPr>
              <a:t>(</a:t>
            </a:r>
            <a:r>
              <a:rPr lang="en-US" sz="1400" i="1" dirty="0" err="1">
                <a:latin typeface="Arial" pitchFamily="34" charset="0"/>
                <a:cs typeface="Arial" pitchFamily="34" charset="0"/>
              </a:rPr>
              <a:t>Seneviratne</a:t>
            </a:r>
            <a:r>
              <a:rPr lang="en-US" sz="1400" i="1" dirty="0">
                <a:latin typeface="Arial" pitchFamily="34" charset="0"/>
                <a:cs typeface="Arial" pitchFamily="34" charset="0"/>
              </a:rPr>
              <a:t> et al., </a:t>
            </a:r>
            <a:r>
              <a:rPr lang="en-US" sz="1400" i="1" dirty="0" smtClean="0">
                <a:latin typeface="Arial" pitchFamily="34" charset="0"/>
                <a:cs typeface="Arial" pitchFamily="34" charset="0"/>
              </a:rPr>
              <a:t>2014)</a:t>
            </a:r>
            <a:endParaRPr lang="en-US" sz="1400" i="1" dirty="0">
              <a:latin typeface="Arial" pitchFamily="34" charset="0"/>
              <a:cs typeface="Arial" pitchFamily="34" charset="0"/>
            </a:endParaRPr>
          </a:p>
        </p:txBody>
      </p:sp>
      <p:sp>
        <p:nvSpPr>
          <p:cNvPr id="7" name="TextBox 9"/>
          <p:cNvSpPr txBox="1">
            <a:spLocks noChangeArrowheads="1"/>
          </p:cNvSpPr>
          <p:nvPr/>
        </p:nvSpPr>
        <p:spPr bwMode="auto">
          <a:xfrm>
            <a:off x="179512" y="1196752"/>
            <a:ext cx="4177234" cy="323165"/>
          </a:xfrm>
          <a:prstGeom prst="rect">
            <a:avLst/>
          </a:prstGeom>
          <a:noFill/>
          <a:ln w="9525">
            <a:noFill/>
            <a:miter lim="800000"/>
            <a:headEnd/>
            <a:tailEnd/>
          </a:ln>
        </p:spPr>
        <p:txBody>
          <a:bodyPr wrap="none">
            <a:spAutoFit/>
          </a:bodyPr>
          <a:lstStyle/>
          <a:p>
            <a:r>
              <a:rPr lang="en-US" sz="1500" dirty="0">
                <a:latin typeface="Arial" pitchFamily="34" charset="0"/>
                <a:cs typeface="Arial" pitchFamily="34" charset="0"/>
              </a:rPr>
              <a:t>Temperature trends (ERA-interim, HadCRUT4)</a:t>
            </a:r>
          </a:p>
        </p:txBody>
      </p:sp>
      <p:pic>
        <p:nvPicPr>
          <p:cNvPr id="8" name="Picture 1"/>
          <p:cNvPicPr>
            <a:picLocks noChangeAspect="1"/>
          </p:cNvPicPr>
          <p:nvPr/>
        </p:nvPicPr>
        <p:blipFill>
          <a:blip r:embed="rId3" cstate="print"/>
          <a:srcRect/>
          <a:stretch>
            <a:fillRect/>
          </a:stretch>
        </p:blipFill>
        <p:spPr bwMode="auto">
          <a:xfrm>
            <a:off x="4427984" y="1124744"/>
            <a:ext cx="4591875" cy="1584176"/>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La </a:t>
            </a:r>
            <a:r>
              <a:rPr lang="nl-BE" dirty="0" err="1" smtClean="0"/>
              <a:t>gestion</a:t>
            </a:r>
            <a:r>
              <a:rPr lang="nl-BE" dirty="0" smtClean="0"/>
              <a:t> des </a:t>
            </a:r>
            <a:r>
              <a:rPr lang="nl-BE" dirty="0" err="1" smtClean="0"/>
              <a:t>terres</a:t>
            </a:r>
            <a:endParaRPr lang="en-US" dirty="0"/>
          </a:p>
        </p:txBody>
      </p:sp>
      <p:sp>
        <p:nvSpPr>
          <p:cNvPr id="3" name="Content Placeholder 2"/>
          <p:cNvSpPr>
            <a:spLocks noGrp="1"/>
          </p:cNvSpPr>
          <p:nvPr>
            <p:ph idx="1"/>
          </p:nvPr>
        </p:nvSpPr>
        <p:spPr/>
        <p:txBody>
          <a:bodyPr>
            <a:normAutofit/>
          </a:bodyPr>
          <a:lstStyle/>
          <a:p>
            <a:pPr>
              <a:buNone/>
            </a:pPr>
            <a:r>
              <a:rPr lang="fr-FR" sz="2500" dirty="0" smtClean="0"/>
              <a:t>Appliqué aux extrêmes climatiques:</a:t>
            </a:r>
          </a:p>
          <a:p>
            <a:pPr>
              <a:buNone/>
            </a:pPr>
            <a:r>
              <a:rPr lang="fr-FR" sz="2200" dirty="0" smtClean="0">
                <a:sym typeface="Wingdings" pitchFamily="2" charset="2"/>
              </a:rPr>
              <a:t> L'irrigation actuelle conduit cependant à une réduction de la probabilité (LR) de températures extrêmes.</a:t>
            </a:r>
          </a:p>
          <a:p>
            <a:pPr>
              <a:buNone/>
            </a:pPr>
            <a:r>
              <a:rPr lang="fr-FR" sz="2200" dirty="0" smtClean="0">
                <a:sym typeface="Wingdings" pitchFamily="2" charset="2"/>
              </a:rPr>
              <a:t> Surtout en Asie du </a:t>
            </a:r>
            <a:r>
              <a:rPr lang="fr-FR" sz="2200" dirty="0" err="1" smtClean="0">
                <a:sym typeface="Wingdings" pitchFamily="2" charset="2"/>
              </a:rPr>
              <a:t>Sud-Est</a:t>
            </a:r>
            <a:endParaRPr lang="en-US"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70</a:t>
            </a:fld>
            <a:endParaRPr lang="nl-BE"/>
          </a:p>
        </p:txBody>
      </p:sp>
      <p:sp>
        <p:nvSpPr>
          <p:cNvPr id="5" name="TextBox 4"/>
          <p:cNvSpPr txBox="1"/>
          <p:nvPr/>
        </p:nvSpPr>
        <p:spPr>
          <a:xfrm>
            <a:off x="0" y="6581001"/>
            <a:ext cx="1401281" cy="276999"/>
          </a:xfrm>
          <a:prstGeom prst="rect">
            <a:avLst/>
          </a:prstGeom>
          <a:noFill/>
        </p:spPr>
        <p:txBody>
          <a:bodyPr wrap="none" rtlCol="0">
            <a:spAutoFit/>
          </a:bodyPr>
          <a:lstStyle/>
          <a:p>
            <a:r>
              <a:rPr lang="en-GB" sz="1200" dirty="0" smtClean="0"/>
              <a:t>(</a:t>
            </a:r>
            <a:r>
              <a:rPr lang="en-GB" sz="1200" dirty="0" err="1" smtClean="0"/>
              <a:t>Thiery</a:t>
            </a:r>
            <a:r>
              <a:rPr lang="en-GB" sz="1200" dirty="0" smtClean="0"/>
              <a:t> et al., 2017)</a:t>
            </a:r>
            <a:endParaRPr lang="en-GB" sz="1200" dirty="0"/>
          </a:p>
        </p:txBody>
      </p:sp>
      <p:sp>
        <p:nvSpPr>
          <p:cNvPr id="7" name="TextBox 6"/>
          <p:cNvSpPr txBox="1"/>
          <p:nvPr/>
        </p:nvSpPr>
        <p:spPr>
          <a:xfrm>
            <a:off x="2051720" y="6273225"/>
            <a:ext cx="2304256" cy="584775"/>
          </a:xfrm>
          <a:prstGeom prst="rect">
            <a:avLst/>
          </a:prstGeom>
          <a:noFill/>
        </p:spPr>
        <p:txBody>
          <a:bodyPr wrap="square" rtlCol="0">
            <a:spAutoFit/>
          </a:bodyPr>
          <a:lstStyle/>
          <a:p>
            <a:pPr algn="ctr"/>
            <a:r>
              <a:rPr lang="en-GB" sz="1600" b="1" dirty="0" smtClean="0">
                <a:solidFill>
                  <a:srgbClr val="1F407A"/>
                </a:solidFill>
              </a:rPr>
              <a:t>Hot extremes become less likely</a:t>
            </a:r>
            <a:endParaRPr lang="en-GB" sz="1600" b="1" dirty="0">
              <a:solidFill>
                <a:srgbClr val="1F407A"/>
              </a:solidFill>
            </a:endParaRPr>
          </a:p>
        </p:txBody>
      </p:sp>
      <p:cxnSp>
        <p:nvCxnSpPr>
          <p:cNvPr id="8" name="Straight Arrow Connector 7"/>
          <p:cNvCxnSpPr/>
          <p:nvPr/>
        </p:nvCxnSpPr>
        <p:spPr>
          <a:xfrm flipH="1">
            <a:off x="2339752" y="6208895"/>
            <a:ext cx="1872208" cy="0"/>
          </a:xfrm>
          <a:prstGeom prst="straightConnector1">
            <a:avLst/>
          </a:prstGeom>
          <a:ln w="38100" cap="sq">
            <a:solidFill>
              <a:srgbClr val="1F407A"/>
            </a:solidFill>
            <a:round/>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716410" y="6273225"/>
            <a:ext cx="2375870" cy="584775"/>
          </a:xfrm>
          <a:prstGeom prst="rect">
            <a:avLst/>
          </a:prstGeom>
          <a:noFill/>
        </p:spPr>
        <p:txBody>
          <a:bodyPr wrap="square" rtlCol="0">
            <a:spAutoFit/>
          </a:bodyPr>
          <a:lstStyle/>
          <a:p>
            <a:pPr algn="ctr"/>
            <a:r>
              <a:rPr lang="en-GB" sz="1600" b="1" dirty="0" smtClean="0">
                <a:solidFill>
                  <a:srgbClr val="C00000"/>
                </a:solidFill>
              </a:rPr>
              <a:t>Hot extremes become more likely</a:t>
            </a:r>
            <a:endParaRPr lang="en-GB" sz="1600" b="1" dirty="0">
              <a:solidFill>
                <a:srgbClr val="C00000"/>
              </a:solidFill>
            </a:endParaRPr>
          </a:p>
        </p:txBody>
      </p:sp>
      <p:cxnSp>
        <p:nvCxnSpPr>
          <p:cNvPr id="10" name="Straight Arrow Connector 9"/>
          <p:cNvCxnSpPr/>
          <p:nvPr/>
        </p:nvCxnSpPr>
        <p:spPr>
          <a:xfrm>
            <a:off x="4932040" y="6208895"/>
            <a:ext cx="1872000" cy="0"/>
          </a:xfrm>
          <a:prstGeom prst="straightConnector1">
            <a:avLst/>
          </a:prstGeom>
          <a:ln w="38100" cap="sq">
            <a:solidFill>
              <a:srgbClr val="C00000"/>
            </a:solidFill>
            <a:round/>
            <a:headEnd type="none" w="med" len="med"/>
            <a:tailEnd type="arrow"/>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a:off x="1835696" y="3044857"/>
            <a:ext cx="5112000" cy="3120447"/>
            <a:chOff x="6453659" y="1753425"/>
            <a:chExt cx="5112000" cy="3120447"/>
          </a:xfrm>
        </p:grpSpPr>
        <p:pic>
          <p:nvPicPr>
            <p:cNvPr id="13" name="Picture 12" descr="RR_map_ctl2irr_P99.000_lowres.png"/>
            <p:cNvPicPr>
              <a:picLocks noChangeAspect="1"/>
            </p:cNvPicPr>
            <p:nvPr/>
          </p:nvPicPr>
          <p:blipFill>
            <a:blip r:embed="rId2" cstate="print"/>
            <a:stretch>
              <a:fillRect/>
            </a:stretch>
          </p:blipFill>
          <p:spPr>
            <a:xfrm>
              <a:off x="6453659" y="1994881"/>
              <a:ext cx="5112000" cy="2878991"/>
            </a:xfrm>
            <a:prstGeom prst="rect">
              <a:avLst/>
            </a:prstGeom>
          </p:spPr>
        </p:pic>
        <p:sp>
          <p:nvSpPr>
            <p:cNvPr id="14" name="TextBox 13"/>
            <p:cNvSpPr txBox="1"/>
            <p:nvPr/>
          </p:nvSpPr>
          <p:spPr>
            <a:xfrm>
              <a:off x="6741691" y="1753425"/>
              <a:ext cx="2307042" cy="338554"/>
            </a:xfrm>
            <a:prstGeom prst="rect">
              <a:avLst/>
            </a:prstGeom>
            <a:solidFill>
              <a:schemeClr val="bg1"/>
            </a:solidFill>
          </p:spPr>
          <p:txBody>
            <a:bodyPr wrap="none" rtlCol="0">
              <a:spAutoFit/>
            </a:bodyPr>
            <a:lstStyle/>
            <a:p>
              <a:r>
                <a:rPr lang="en-GB" sz="1600" b="1" dirty="0" smtClean="0">
                  <a:solidFill>
                    <a:srgbClr val="1F407A"/>
                  </a:solidFill>
                </a:rPr>
                <a:t>Present-day irrigation</a:t>
              </a:r>
              <a:endParaRPr lang="en-GB" sz="1600" b="1" dirty="0">
                <a:solidFill>
                  <a:srgbClr val="1F407A"/>
                </a:solidFill>
              </a:endParaRPr>
            </a:p>
          </p:txBody>
        </p:sp>
      </p:gr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La </a:t>
            </a:r>
            <a:r>
              <a:rPr lang="nl-BE" dirty="0" err="1" smtClean="0"/>
              <a:t>gestion</a:t>
            </a:r>
            <a:r>
              <a:rPr lang="nl-BE" dirty="0" smtClean="0"/>
              <a:t> des </a:t>
            </a:r>
            <a:r>
              <a:rPr lang="nl-BE" dirty="0" err="1" smtClean="0"/>
              <a:t>terres</a:t>
            </a:r>
            <a:endParaRPr lang="en-US" dirty="0"/>
          </a:p>
        </p:txBody>
      </p:sp>
      <p:sp>
        <p:nvSpPr>
          <p:cNvPr id="3" name="Content Placeholder 2"/>
          <p:cNvSpPr>
            <a:spLocks noGrp="1"/>
          </p:cNvSpPr>
          <p:nvPr>
            <p:ph idx="1"/>
          </p:nvPr>
        </p:nvSpPr>
        <p:spPr/>
        <p:txBody>
          <a:bodyPr>
            <a:normAutofit/>
          </a:bodyPr>
          <a:lstStyle/>
          <a:p>
            <a:pPr>
              <a:buNone/>
            </a:pPr>
            <a:r>
              <a:rPr lang="fr-FR" sz="2500" dirty="0" smtClean="0"/>
              <a:t>Appliqué aux extrêmes climatiques:</a:t>
            </a:r>
          </a:p>
          <a:p>
            <a:pPr>
              <a:buNone/>
            </a:pPr>
            <a:r>
              <a:rPr lang="nl-BE" sz="2200" dirty="0" smtClean="0">
                <a:sym typeface="Wingdings" pitchFamily="2" charset="2"/>
              </a:rPr>
              <a:t> </a:t>
            </a:r>
            <a:r>
              <a:rPr lang="fr-FR" sz="2200" dirty="0" smtClean="0">
                <a:sym typeface="Wingdings" pitchFamily="2" charset="2"/>
              </a:rPr>
              <a:t>L'irrigation comme solution au réchauffement climatique?</a:t>
            </a:r>
            <a:endParaRPr lang="en-US" sz="2200" dirty="0" smtClean="0"/>
          </a:p>
        </p:txBody>
      </p:sp>
      <p:sp>
        <p:nvSpPr>
          <p:cNvPr id="4" name="Slide Number Placeholder 3"/>
          <p:cNvSpPr>
            <a:spLocks noGrp="1"/>
          </p:cNvSpPr>
          <p:nvPr>
            <p:ph type="sldNum" sz="quarter" idx="12"/>
          </p:nvPr>
        </p:nvSpPr>
        <p:spPr/>
        <p:txBody>
          <a:bodyPr/>
          <a:lstStyle/>
          <a:p>
            <a:fld id="{E5ABAE2D-7E9C-4FCE-AF4E-8A971EE13E7B}" type="slidenum">
              <a:rPr lang="nl-BE" smtClean="0"/>
              <a:pPr/>
              <a:t>71</a:t>
            </a:fld>
            <a:endParaRPr lang="nl-BE"/>
          </a:p>
        </p:txBody>
      </p:sp>
      <p:sp>
        <p:nvSpPr>
          <p:cNvPr id="5" name="TextBox 4"/>
          <p:cNvSpPr txBox="1"/>
          <p:nvPr/>
        </p:nvSpPr>
        <p:spPr>
          <a:xfrm>
            <a:off x="0" y="6581001"/>
            <a:ext cx="1401281" cy="276999"/>
          </a:xfrm>
          <a:prstGeom prst="rect">
            <a:avLst/>
          </a:prstGeom>
          <a:noFill/>
        </p:spPr>
        <p:txBody>
          <a:bodyPr wrap="none" rtlCol="0">
            <a:spAutoFit/>
          </a:bodyPr>
          <a:lstStyle/>
          <a:p>
            <a:r>
              <a:rPr lang="en-GB" sz="1200" dirty="0" smtClean="0"/>
              <a:t>(</a:t>
            </a:r>
            <a:r>
              <a:rPr lang="en-GB" sz="1200" dirty="0" err="1" smtClean="0"/>
              <a:t>Thiery</a:t>
            </a:r>
            <a:r>
              <a:rPr lang="en-GB" sz="1200" dirty="0" smtClean="0"/>
              <a:t> et al., 2017)</a:t>
            </a:r>
            <a:endParaRPr lang="en-GB" sz="1200" dirty="0"/>
          </a:p>
        </p:txBody>
      </p:sp>
      <p:pic>
        <p:nvPicPr>
          <p:cNvPr id="94210" name="Picture 2"/>
          <p:cNvPicPr>
            <a:picLocks noChangeAspect="1" noChangeArrowheads="1"/>
          </p:cNvPicPr>
          <p:nvPr/>
        </p:nvPicPr>
        <p:blipFill>
          <a:blip r:embed="rId2" cstate="print"/>
          <a:srcRect/>
          <a:stretch>
            <a:fillRect/>
          </a:stretch>
        </p:blipFill>
        <p:spPr bwMode="auto">
          <a:xfrm>
            <a:off x="1115616" y="2348880"/>
            <a:ext cx="6912768" cy="37962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TH_Thanksgiving_STCdecomp_mm_5_SAS2.png"/>
          <p:cNvPicPr>
            <a:picLocks noChangeAspect="1"/>
          </p:cNvPicPr>
          <p:nvPr/>
        </p:nvPicPr>
        <p:blipFill>
          <a:blip r:embed="rId2" cstate="print"/>
          <a:srcRect l="55572"/>
          <a:stretch>
            <a:fillRect/>
          </a:stretch>
        </p:blipFill>
        <p:spPr>
          <a:xfrm>
            <a:off x="2051720" y="3141368"/>
            <a:ext cx="4720585" cy="3600000"/>
          </a:xfrm>
          <a:prstGeom prst="rect">
            <a:avLst/>
          </a:prstGeom>
        </p:spPr>
      </p:pic>
      <p:sp>
        <p:nvSpPr>
          <p:cNvPr id="2" name="Title 1"/>
          <p:cNvSpPr>
            <a:spLocks noGrp="1"/>
          </p:cNvSpPr>
          <p:nvPr>
            <p:ph type="title"/>
          </p:nvPr>
        </p:nvSpPr>
        <p:spPr/>
        <p:txBody>
          <a:bodyPr/>
          <a:lstStyle/>
          <a:p>
            <a:r>
              <a:rPr lang="nl-BE" dirty="0" smtClean="0"/>
              <a:t>La </a:t>
            </a:r>
            <a:r>
              <a:rPr lang="nl-BE" dirty="0" err="1" smtClean="0"/>
              <a:t>gestion</a:t>
            </a:r>
            <a:r>
              <a:rPr lang="nl-BE" dirty="0" smtClean="0"/>
              <a:t> des </a:t>
            </a:r>
            <a:r>
              <a:rPr lang="nl-BE" dirty="0" err="1" smtClean="0"/>
              <a:t>terres</a:t>
            </a:r>
            <a:endParaRPr lang="en-US" dirty="0"/>
          </a:p>
        </p:txBody>
      </p:sp>
      <p:sp>
        <p:nvSpPr>
          <p:cNvPr id="3" name="Content Placeholder 2"/>
          <p:cNvSpPr>
            <a:spLocks noGrp="1"/>
          </p:cNvSpPr>
          <p:nvPr>
            <p:ph idx="1"/>
          </p:nvPr>
        </p:nvSpPr>
        <p:spPr/>
        <p:txBody>
          <a:bodyPr>
            <a:normAutofit/>
          </a:bodyPr>
          <a:lstStyle/>
          <a:p>
            <a:pPr>
              <a:buNone/>
            </a:pPr>
            <a:r>
              <a:rPr lang="fr-FR" sz="2200" dirty="0" smtClean="0"/>
              <a:t>Cycle saisonnier des changements des températures de surface sur les terres irriguées:</a:t>
            </a:r>
          </a:p>
          <a:p>
            <a:r>
              <a:rPr lang="fr-FR" sz="2000" dirty="0" smtClean="0"/>
              <a:t>Inde: l'irrigation est surtout nécessaire pendant les mois secs du printemps. Pendant cette période de l'année, les rivières sont alimentées par les eaux de fonte de l'Himalaya et il y a suffisamment d'eau disponible pour l'irrigation.</a:t>
            </a:r>
            <a:endParaRPr lang="en-US" sz="20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72</a:t>
            </a:fld>
            <a:endParaRPr lang="nl-BE"/>
          </a:p>
        </p:txBody>
      </p:sp>
      <p:sp>
        <p:nvSpPr>
          <p:cNvPr id="6" name="TextBox 5"/>
          <p:cNvSpPr txBox="1"/>
          <p:nvPr/>
        </p:nvSpPr>
        <p:spPr>
          <a:xfrm>
            <a:off x="0" y="6581001"/>
            <a:ext cx="1705852" cy="276999"/>
          </a:xfrm>
          <a:prstGeom prst="rect">
            <a:avLst/>
          </a:prstGeom>
          <a:noFill/>
        </p:spPr>
        <p:txBody>
          <a:bodyPr wrap="none" rtlCol="0">
            <a:spAutoFit/>
          </a:bodyPr>
          <a:lstStyle/>
          <a:p>
            <a:r>
              <a:rPr lang="en-GB" sz="1200" dirty="0" smtClean="0"/>
              <a:t>(</a:t>
            </a:r>
            <a:r>
              <a:rPr lang="en-GB" sz="1200" dirty="0" err="1" smtClean="0"/>
              <a:t>Thiery</a:t>
            </a:r>
            <a:r>
              <a:rPr lang="en-GB" sz="1200" dirty="0" smtClean="0"/>
              <a:t> et al., 2017, JGR)</a:t>
            </a:r>
            <a:endParaRPr lang="en-GB" sz="1200" dirty="0"/>
          </a:p>
        </p:txBody>
      </p:sp>
      <p:pic>
        <p:nvPicPr>
          <p:cNvPr id="61444" name="Picture 4"/>
          <p:cNvPicPr>
            <a:picLocks noChangeAspect="1" noChangeArrowheads="1"/>
          </p:cNvPicPr>
          <p:nvPr/>
        </p:nvPicPr>
        <p:blipFill>
          <a:blip r:embed="rId3" cstate="print"/>
          <a:srcRect/>
          <a:stretch>
            <a:fillRect/>
          </a:stretch>
        </p:blipFill>
        <p:spPr bwMode="auto">
          <a:xfrm>
            <a:off x="6876256" y="3356992"/>
            <a:ext cx="1982051" cy="1008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La </a:t>
            </a:r>
            <a:r>
              <a:rPr lang="nl-BE" dirty="0" err="1" smtClean="0"/>
              <a:t>gestion</a:t>
            </a:r>
            <a:r>
              <a:rPr lang="nl-BE" dirty="0" smtClean="0"/>
              <a:t> des </a:t>
            </a:r>
            <a:r>
              <a:rPr lang="nl-BE" dirty="0" err="1" smtClean="0"/>
              <a:t>terres</a:t>
            </a:r>
            <a:endParaRPr lang="en-US" dirty="0"/>
          </a:p>
        </p:txBody>
      </p:sp>
      <p:sp>
        <p:nvSpPr>
          <p:cNvPr id="3" name="Content Placeholder 2"/>
          <p:cNvSpPr>
            <a:spLocks noGrp="1"/>
          </p:cNvSpPr>
          <p:nvPr>
            <p:ph idx="1"/>
          </p:nvPr>
        </p:nvSpPr>
        <p:spPr/>
        <p:txBody>
          <a:bodyPr>
            <a:normAutofit/>
          </a:bodyPr>
          <a:lstStyle/>
          <a:p>
            <a:pPr>
              <a:buNone/>
            </a:pPr>
            <a:r>
              <a:rPr lang="fr-FR" sz="2200" dirty="0" smtClean="0"/>
              <a:t>Cycle saisonnier des changements des températures de surface sur les terres irriguées:</a:t>
            </a:r>
          </a:p>
          <a:p>
            <a:r>
              <a:rPr lang="fr-FR" sz="2000" dirty="0" smtClean="0"/>
              <a:t>Méditerranée: irrigation est plus nécessaire pendant l'été chaud, c'est-à-dire lorsque les rivières sont déjà presque sec. Déjà aujourd'hui, 5 fois plus d'eau est utilisée pour l'irrigation que ce qui est disponible dans les rivières</a:t>
            </a:r>
            <a:endParaRPr lang="en-US" sz="20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73</a:t>
            </a:fld>
            <a:endParaRPr lang="nl-BE"/>
          </a:p>
        </p:txBody>
      </p:sp>
      <p:sp>
        <p:nvSpPr>
          <p:cNvPr id="6" name="TextBox 5"/>
          <p:cNvSpPr txBox="1"/>
          <p:nvPr/>
        </p:nvSpPr>
        <p:spPr>
          <a:xfrm>
            <a:off x="0" y="6581001"/>
            <a:ext cx="1705852" cy="276999"/>
          </a:xfrm>
          <a:prstGeom prst="rect">
            <a:avLst/>
          </a:prstGeom>
          <a:noFill/>
        </p:spPr>
        <p:txBody>
          <a:bodyPr wrap="none" rtlCol="0">
            <a:spAutoFit/>
          </a:bodyPr>
          <a:lstStyle/>
          <a:p>
            <a:r>
              <a:rPr lang="en-GB" sz="1200" dirty="0" smtClean="0"/>
              <a:t>(</a:t>
            </a:r>
            <a:r>
              <a:rPr lang="en-GB" sz="1200" dirty="0" err="1" smtClean="0"/>
              <a:t>Thiery</a:t>
            </a:r>
            <a:r>
              <a:rPr lang="en-GB" sz="1200" dirty="0" smtClean="0"/>
              <a:t> et al., 2017, JGR)</a:t>
            </a:r>
            <a:endParaRPr lang="en-GB" sz="1200" dirty="0"/>
          </a:p>
        </p:txBody>
      </p:sp>
      <p:pic>
        <p:nvPicPr>
          <p:cNvPr id="61444" name="Picture 4"/>
          <p:cNvPicPr>
            <a:picLocks noChangeAspect="1" noChangeArrowheads="1"/>
          </p:cNvPicPr>
          <p:nvPr/>
        </p:nvPicPr>
        <p:blipFill>
          <a:blip r:embed="rId2" cstate="print"/>
          <a:srcRect/>
          <a:stretch>
            <a:fillRect/>
          </a:stretch>
        </p:blipFill>
        <p:spPr bwMode="auto">
          <a:xfrm>
            <a:off x="6876256" y="3356992"/>
            <a:ext cx="1982051" cy="1008112"/>
          </a:xfrm>
          <a:prstGeom prst="rect">
            <a:avLst/>
          </a:prstGeom>
          <a:noFill/>
          <a:ln w="9525">
            <a:noFill/>
            <a:miter lim="800000"/>
            <a:headEnd/>
            <a:tailEnd/>
          </a:ln>
        </p:spPr>
      </p:pic>
      <p:pic>
        <p:nvPicPr>
          <p:cNvPr id="62466" name="Picture 2"/>
          <p:cNvPicPr>
            <a:picLocks noChangeAspect="1" noChangeArrowheads="1"/>
          </p:cNvPicPr>
          <p:nvPr/>
        </p:nvPicPr>
        <p:blipFill>
          <a:blip r:embed="rId3" cstate="print"/>
          <a:srcRect/>
          <a:stretch>
            <a:fillRect/>
          </a:stretch>
        </p:blipFill>
        <p:spPr bwMode="auto">
          <a:xfrm>
            <a:off x="1886728" y="3086389"/>
            <a:ext cx="4989528" cy="37716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La </a:t>
            </a:r>
            <a:r>
              <a:rPr lang="nl-BE" dirty="0" err="1" smtClean="0"/>
              <a:t>gestion</a:t>
            </a:r>
            <a:r>
              <a:rPr lang="nl-BE" dirty="0" smtClean="0"/>
              <a:t> des </a:t>
            </a:r>
            <a:r>
              <a:rPr lang="nl-BE" dirty="0" err="1" smtClean="0"/>
              <a:t>terres</a:t>
            </a:r>
            <a:endParaRPr lang="en-US" dirty="0"/>
          </a:p>
        </p:txBody>
      </p:sp>
      <p:sp>
        <p:nvSpPr>
          <p:cNvPr id="3" name="Content Placeholder 2"/>
          <p:cNvSpPr>
            <a:spLocks noGrp="1"/>
          </p:cNvSpPr>
          <p:nvPr>
            <p:ph idx="1"/>
          </p:nvPr>
        </p:nvSpPr>
        <p:spPr/>
        <p:txBody>
          <a:bodyPr>
            <a:normAutofit/>
          </a:bodyPr>
          <a:lstStyle/>
          <a:p>
            <a:pPr>
              <a:buNone/>
            </a:pPr>
            <a:r>
              <a:rPr lang="nl-BE" sz="2200" dirty="0" smtClean="0">
                <a:sym typeface="Wingdings" pitchFamily="2" charset="2"/>
              </a:rPr>
              <a:t> </a:t>
            </a:r>
            <a:r>
              <a:rPr lang="fr-FR" sz="2200" dirty="0" smtClean="0"/>
              <a:t>De plus, alors que la Méditerranée continue à s'assécher, nous aurons encore moins d'eau disponible à l'avenir. Nous pourrions même voir un réchauffement accéléré dans cette région si nous ne pouvons pas maintenir les taux d'irrigation actuels.</a:t>
            </a:r>
            <a:endParaRPr lang="en-GB" sz="2200" dirty="0" smtClean="0"/>
          </a:p>
          <a:p>
            <a:pPr>
              <a:buNone/>
            </a:pPr>
            <a:endParaRPr lang="en-US"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74</a:t>
            </a:fld>
            <a:endParaRPr lang="nl-BE"/>
          </a:p>
        </p:txBody>
      </p:sp>
      <p:pic>
        <p:nvPicPr>
          <p:cNvPr id="63490" name="Picture 2"/>
          <p:cNvPicPr>
            <a:picLocks noChangeAspect="1" noChangeArrowheads="1"/>
          </p:cNvPicPr>
          <p:nvPr/>
        </p:nvPicPr>
        <p:blipFill>
          <a:blip r:embed="rId2" cstate="print"/>
          <a:srcRect/>
          <a:stretch>
            <a:fillRect/>
          </a:stretch>
        </p:blipFill>
        <p:spPr bwMode="auto">
          <a:xfrm>
            <a:off x="1122120" y="2717254"/>
            <a:ext cx="7463720" cy="4024114"/>
          </a:xfrm>
          <a:prstGeom prst="rect">
            <a:avLst/>
          </a:prstGeom>
          <a:noFill/>
          <a:ln w="9525">
            <a:noFill/>
            <a:miter lim="800000"/>
            <a:headEnd/>
            <a:tailEnd/>
          </a:ln>
        </p:spPr>
      </p:pic>
      <p:sp>
        <p:nvSpPr>
          <p:cNvPr id="6" name="TextBox 5"/>
          <p:cNvSpPr txBox="1"/>
          <p:nvPr/>
        </p:nvSpPr>
        <p:spPr>
          <a:xfrm>
            <a:off x="0" y="6581001"/>
            <a:ext cx="1663532" cy="276999"/>
          </a:xfrm>
          <a:prstGeom prst="rect">
            <a:avLst/>
          </a:prstGeom>
          <a:noFill/>
        </p:spPr>
        <p:txBody>
          <a:bodyPr wrap="none" rtlCol="0">
            <a:spAutoFit/>
          </a:bodyPr>
          <a:lstStyle/>
          <a:p>
            <a:r>
              <a:rPr lang="en-GB" sz="1200" dirty="0" smtClean="0"/>
              <a:t>(</a:t>
            </a:r>
            <a:r>
              <a:rPr lang="en-GB" sz="1200" dirty="0" err="1" smtClean="0"/>
              <a:t>Polade</a:t>
            </a:r>
            <a:r>
              <a:rPr lang="en-GB" sz="1200" dirty="0" smtClean="0"/>
              <a:t> et al., 2014, SR)</a:t>
            </a:r>
            <a:endParaRPr lang="en-GB" sz="12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La </a:t>
            </a:r>
            <a:r>
              <a:rPr lang="nl-BE" dirty="0" err="1" smtClean="0"/>
              <a:t>gestion</a:t>
            </a:r>
            <a:r>
              <a:rPr lang="nl-BE" dirty="0" smtClean="0"/>
              <a:t> des </a:t>
            </a:r>
            <a:r>
              <a:rPr lang="nl-BE" dirty="0" err="1" smtClean="0"/>
              <a:t>terres</a:t>
            </a:r>
            <a:endParaRPr lang="en-US" dirty="0"/>
          </a:p>
        </p:txBody>
      </p:sp>
      <p:sp>
        <p:nvSpPr>
          <p:cNvPr id="3" name="Content Placeholder 2"/>
          <p:cNvSpPr>
            <a:spLocks noGrp="1"/>
          </p:cNvSpPr>
          <p:nvPr>
            <p:ph idx="1"/>
          </p:nvPr>
        </p:nvSpPr>
        <p:spPr>
          <a:xfrm>
            <a:off x="457200" y="1052736"/>
            <a:ext cx="8435280" cy="4929411"/>
          </a:xfrm>
        </p:spPr>
        <p:txBody>
          <a:bodyPr>
            <a:normAutofit/>
          </a:bodyPr>
          <a:lstStyle/>
          <a:p>
            <a:pPr>
              <a:buNone/>
            </a:pPr>
            <a:r>
              <a:rPr lang="fr-FR" sz="2500" dirty="0" smtClean="0"/>
              <a:t>Impact de l'irrigation sur les précipitations:</a:t>
            </a:r>
          </a:p>
          <a:p>
            <a:r>
              <a:rPr lang="fr-FR" sz="2000" dirty="0" smtClean="0"/>
              <a:t>augmentation pour la plupart des régions irriguées (intensification du cycle hydrologique due à l'augmentation de l'apport d'humidité dans l'atmosphère)</a:t>
            </a:r>
          </a:p>
          <a:p>
            <a:r>
              <a:rPr lang="fr-FR" sz="2000" dirty="0" smtClean="0"/>
              <a:t>Cependant, séchage en Asie du Sud (affaiblissement de la mousson indienne).</a:t>
            </a:r>
            <a:endParaRPr lang="en-US" sz="20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75</a:t>
            </a:fld>
            <a:endParaRPr lang="nl-BE"/>
          </a:p>
        </p:txBody>
      </p:sp>
      <p:pic>
        <p:nvPicPr>
          <p:cNvPr id="5" name="Picture 4" descr="figure_04.png"/>
          <p:cNvPicPr>
            <a:picLocks noChangeAspect="1"/>
          </p:cNvPicPr>
          <p:nvPr/>
        </p:nvPicPr>
        <p:blipFill>
          <a:blip r:embed="rId2" cstate="print"/>
          <a:srcRect l="50434" b="53896"/>
          <a:stretch>
            <a:fillRect/>
          </a:stretch>
        </p:blipFill>
        <p:spPr>
          <a:xfrm>
            <a:off x="1043608" y="3176890"/>
            <a:ext cx="6702538" cy="3636486"/>
          </a:xfrm>
          <a:prstGeom prst="rect">
            <a:avLst/>
          </a:prstGeom>
        </p:spPr>
      </p:pic>
      <p:sp>
        <p:nvSpPr>
          <p:cNvPr id="6" name="TextBox 5"/>
          <p:cNvSpPr txBox="1"/>
          <p:nvPr/>
        </p:nvSpPr>
        <p:spPr>
          <a:xfrm>
            <a:off x="0" y="6581001"/>
            <a:ext cx="1705852" cy="276999"/>
          </a:xfrm>
          <a:prstGeom prst="rect">
            <a:avLst/>
          </a:prstGeom>
          <a:noFill/>
        </p:spPr>
        <p:txBody>
          <a:bodyPr wrap="none" rtlCol="0">
            <a:spAutoFit/>
          </a:bodyPr>
          <a:lstStyle/>
          <a:p>
            <a:r>
              <a:rPr lang="en-GB" sz="1200" dirty="0" smtClean="0"/>
              <a:t>(</a:t>
            </a:r>
            <a:r>
              <a:rPr lang="en-GB" sz="1200" dirty="0" err="1" smtClean="0"/>
              <a:t>Thiery</a:t>
            </a:r>
            <a:r>
              <a:rPr lang="en-GB" sz="1200" dirty="0" smtClean="0"/>
              <a:t> et al., 2017, JGR)</a:t>
            </a:r>
            <a:endParaRPr lang="en-GB" sz="12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t>La </a:t>
            </a:r>
            <a:r>
              <a:rPr lang="nl-BE" dirty="0" err="1" smtClean="0"/>
              <a:t>gestion</a:t>
            </a:r>
            <a:r>
              <a:rPr lang="nl-BE" dirty="0" smtClean="0"/>
              <a:t> des </a:t>
            </a:r>
            <a:r>
              <a:rPr lang="nl-BE" dirty="0" err="1" smtClean="0"/>
              <a:t>terres</a:t>
            </a:r>
            <a:endParaRPr lang="en-US" dirty="0"/>
          </a:p>
        </p:txBody>
      </p:sp>
      <p:sp>
        <p:nvSpPr>
          <p:cNvPr id="3" name="Content Placeholder 2"/>
          <p:cNvSpPr>
            <a:spLocks noGrp="1"/>
          </p:cNvSpPr>
          <p:nvPr>
            <p:ph idx="1"/>
          </p:nvPr>
        </p:nvSpPr>
        <p:spPr/>
        <p:txBody>
          <a:bodyPr>
            <a:normAutofit/>
          </a:bodyPr>
          <a:lstStyle/>
          <a:p>
            <a:pPr>
              <a:buNone/>
            </a:pPr>
            <a:r>
              <a:rPr lang="fr-FR" sz="2500" dirty="0" smtClean="0"/>
              <a:t>Impact de l'irrigation sur les précipitations:</a:t>
            </a:r>
          </a:p>
          <a:p>
            <a:r>
              <a:rPr lang="fr-FR" sz="2000" dirty="0" smtClean="0"/>
              <a:t>Cependant, séchage en Asie du Sud (affaiblissement de la mousson indienne).</a:t>
            </a:r>
            <a:endParaRPr lang="en-US" sz="2000" dirty="0" smtClean="0"/>
          </a:p>
          <a:p>
            <a:pPr>
              <a:buNone/>
            </a:pPr>
            <a:r>
              <a:rPr lang="en-GB" sz="2200" dirty="0" smtClean="0">
                <a:sym typeface="Wingdings" pitchFamily="2" charset="2"/>
              </a:rPr>
              <a:t> </a:t>
            </a:r>
            <a:r>
              <a:rPr lang="fr-FR" sz="2200" dirty="0" smtClean="0">
                <a:sym typeface="Wingdings" pitchFamily="2" charset="2"/>
              </a:rPr>
              <a:t>diminution du contraste entre terre et mer</a:t>
            </a:r>
            <a:endParaRPr lang="en-GB" sz="2200" dirty="0" smtClean="0"/>
          </a:p>
          <a:p>
            <a:endParaRPr lang="en-US"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76</a:t>
            </a:fld>
            <a:endParaRPr lang="nl-BE"/>
          </a:p>
        </p:txBody>
      </p:sp>
      <p:pic>
        <p:nvPicPr>
          <p:cNvPr id="6" name="Picture 5" descr="pwat_web"/>
          <p:cNvPicPr>
            <a:picLocks noChangeAspect="1" noChangeArrowheads="1" noCrop="1"/>
          </p:cNvPicPr>
          <p:nvPr/>
        </p:nvPicPr>
        <p:blipFill>
          <a:blip r:embed="rId2" cstate="print"/>
          <a:srcRect/>
          <a:stretch>
            <a:fillRect/>
          </a:stretch>
        </p:blipFill>
        <p:spPr bwMode="auto">
          <a:xfrm>
            <a:off x="251520" y="2881141"/>
            <a:ext cx="4303185" cy="2924123"/>
          </a:xfrm>
          <a:prstGeom prst="rect">
            <a:avLst/>
          </a:prstGeom>
          <a:noFill/>
        </p:spPr>
      </p:pic>
      <p:pic>
        <p:nvPicPr>
          <p:cNvPr id="8" name="Picture 7"/>
          <p:cNvPicPr>
            <a:picLocks noChangeAspect="1" noChangeArrowheads="1"/>
          </p:cNvPicPr>
          <p:nvPr/>
        </p:nvPicPr>
        <p:blipFill>
          <a:blip r:embed="rId3" cstate="print">
            <a:lum bright="10000" contrast="10000"/>
          </a:blip>
          <a:srcRect/>
          <a:stretch>
            <a:fillRect/>
          </a:stretch>
        </p:blipFill>
        <p:spPr bwMode="auto">
          <a:xfrm>
            <a:off x="4644008" y="3025157"/>
            <a:ext cx="4317689" cy="24482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smtClean="0"/>
              <a:t>L’effet d’îlots de chaleur urbain</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77</a:t>
            </a:fld>
            <a:endParaRPr lang="nl-BE"/>
          </a:p>
        </p:txBody>
      </p:sp>
      <p:pic>
        <p:nvPicPr>
          <p:cNvPr id="139266" name="Picture 2" descr="https://nieuws.kuleuven.be/en/content/2017/climate-change-will-make-cities-suffer-from-extreme-heat-more-frequently/@@images/image/"/>
          <p:cNvPicPr>
            <a:picLocks noChangeAspect="1" noChangeArrowheads="1"/>
          </p:cNvPicPr>
          <p:nvPr/>
        </p:nvPicPr>
        <p:blipFill>
          <a:blip r:embed="rId2" cstate="print"/>
          <a:srcRect/>
          <a:stretch>
            <a:fillRect/>
          </a:stretch>
        </p:blipFill>
        <p:spPr bwMode="auto">
          <a:xfrm>
            <a:off x="827584" y="1196752"/>
            <a:ext cx="7620000" cy="5029201"/>
          </a:xfrm>
          <a:prstGeom prst="rect">
            <a:avLst/>
          </a:prstGeom>
          <a:noFill/>
        </p:spPr>
      </p:pic>
      <p:sp>
        <p:nvSpPr>
          <p:cNvPr id="6" name="Rectangle 5"/>
          <p:cNvSpPr/>
          <p:nvPr/>
        </p:nvSpPr>
        <p:spPr>
          <a:xfrm>
            <a:off x="0" y="6642556"/>
            <a:ext cx="5796136" cy="215444"/>
          </a:xfrm>
          <a:prstGeom prst="rect">
            <a:avLst/>
          </a:prstGeom>
        </p:spPr>
        <p:txBody>
          <a:bodyPr wrap="square">
            <a:spAutoFit/>
          </a:bodyPr>
          <a:lstStyle/>
          <a:p>
            <a:r>
              <a:rPr lang="en-US" sz="800" dirty="0" smtClean="0">
                <a:solidFill>
                  <a:schemeClr val="bg1">
                    <a:lumMod val="75000"/>
                  </a:schemeClr>
                </a:solidFill>
              </a:rPr>
              <a:t>(https://nieuws.kuleuven.be/en/content/2017/climate-change-will-make-cities-suffer-from-extreme-heat-more-frequently)</a:t>
            </a:r>
            <a:endParaRPr lang="en-US" sz="8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smtClean="0"/>
              <a:t>L’effet d’îlots de chaleur urbain</a:t>
            </a:r>
            <a:endParaRPr lang="en-US" dirty="0"/>
          </a:p>
        </p:txBody>
      </p:sp>
      <p:sp>
        <p:nvSpPr>
          <p:cNvPr id="3" name="Content Placeholder 2"/>
          <p:cNvSpPr>
            <a:spLocks noGrp="1"/>
          </p:cNvSpPr>
          <p:nvPr>
            <p:ph idx="1"/>
          </p:nvPr>
        </p:nvSpPr>
        <p:spPr/>
        <p:txBody>
          <a:bodyPr>
            <a:normAutofit/>
          </a:bodyPr>
          <a:lstStyle/>
          <a:p>
            <a:pPr>
              <a:buNone/>
            </a:pPr>
            <a:r>
              <a:rPr lang="fr-FR" sz="2500" dirty="0" smtClean="0"/>
              <a:t>Les effets du réchauffement climatique ont tendance à être plus importants dans les villes que dans les zones rurales…</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78</a:t>
            </a:fld>
            <a:endParaRPr lang="nl-BE"/>
          </a:p>
        </p:txBody>
      </p:sp>
      <p:pic>
        <p:nvPicPr>
          <p:cNvPr id="139266" name="Picture 2" descr="https://upload.wikimedia.org/wikipedia/commons/thumb/c/ce/HeatIsland_Kanto_en.png/1280px-HeatIsland_Kanto_en.png"/>
          <p:cNvPicPr>
            <a:picLocks noChangeAspect="1" noChangeArrowheads="1"/>
          </p:cNvPicPr>
          <p:nvPr/>
        </p:nvPicPr>
        <p:blipFill>
          <a:blip r:embed="rId2" cstate="print"/>
          <a:srcRect/>
          <a:stretch>
            <a:fillRect/>
          </a:stretch>
        </p:blipFill>
        <p:spPr bwMode="auto">
          <a:xfrm>
            <a:off x="1907704" y="2091282"/>
            <a:ext cx="5240008" cy="3930006"/>
          </a:xfrm>
          <a:prstGeom prst="rect">
            <a:avLst/>
          </a:prstGeom>
          <a:noFill/>
        </p:spPr>
      </p:pic>
      <p:sp>
        <p:nvSpPr>
          <p:cNvPr id="6" name="Rectangle 5"/>
          <p:cNvSpPr/>
          <p:nvPr/>
        </p:nvSpPr>
        <p:spPr>
          <a:xfrm>
            <a:off x="1331640" y="6023029"/>
            <a:ext cx="6408712" cy="646331"/>
          </a:xfrm>
          <a:prstGeom prst="rect">
            <a:avLst/>
          </a:prstGeom>
        </p:spPr>
        <p:txBody>
          <a:bodyPr wrap="square">
            <a:spAutoFit/>
          </a:bodyPr>
          <a:lstStyle/>
          <a:p>
            <a:r>
              <a:rPr lang="en-US" i="1" dirty="0" smtClean="0"/>
              <a:t>Tokyo, an example of an urban heat island. Normal temperatures of Tokyo go up more than those of the surrounding area.</a:t>
            </a:r>
            <a:endParaRPr lang="en-US" i="1"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smtClean="0"/>
              <a:t>L’effet d’îlots de chaleur urbain</a:t>
            </a:r>
            <a:endParaRPr lang="en-US" dirty="0"/>
          </a:p>
        </p:txBody>
      </p:sp>
      <p:sp>
        <p:nvSpPr>
          <p:cNvPr id="3" name="Content Placeholder 2"/>
          <p:cNvSpPr>
            <a:spLocks noGrp="1"/>
          </p:cNvSpPr>
          <p:nvPr>
            <p:ph idx="1"/>
          </p:nvPr>
        </p:nvSpPr>
        <p:spPr/>
        <p:txBody>
          <a:bodyPr>
            <a:normAutofit/>
          </a:bodyPr>
          <a:lstStyle/>
          <a:p>
            <a:pPr>
              <a:buNone/>
            </a:pPr>
            <a:r>
              <a:rPr lang="fr-FR" sz="2500" dirty="0" smtClean="0"/>
              <a:t>Les températures relativement plus chaudes dans les villes par rapport au site du pays environnant s'appellent l'effet d'îlot de chaleur urbain (« </a:t>
            </a:r>
            <a:r>
              <a:rPr lang="fr-FR" sz="2500" dirty="0" err="1" smtClean="0"/>
              <a:t>Urban</a:t>
            </a:r>
            <a:r>
              <a:rPr lang="fr-FR" sz="2500" dirty="0" smtClean="0"/>
              <a:t> </a:t>
            </a:r>
            <a:r>
              <a:rPr lang="fr-FR" sz="2500" dirty="0" err="1" smtClean="0"/>
              <a:t>Heat</a:t>
            </a:r>
            <a:r>
              <a:rPr lang="fr-FR" sz="2500" dirty="0" smtClean="0"/>
              <a:t> Island » = UHI)</a:t>
            </a:r>
            <a:endParaRPr lang="en-US" sz="25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79</a:t>
            </a:fld>
            <a:endParaRPr lang="nl-BE"/>
          </a:p>
        </p:txBody>
      </p:sp>
      <p:pic>
        <p:nvPicPr>
          <p:cNvPr id="150530" name="Picture 2" descr="Datoteka:Urban heat island (Celsius).png"/>
          <p:cNvPicPr>
            <a:picLocks noChangeAspect="1" noChangeArrowheads="1"/>
          </p:cNvPicPr>
          <p:nvPr/>
        </p:nvPicPr>
        <p:blipFill>
          <a:blip r:embed="rId2" cstate="print"/>
          <a:srcRect/>
          <a:stretch>
            <a:fillRect/>
          </a:stretch>
        </p:blipFill>
        <p:spPr bwMode="auto">
          <a:xfrm>
            <a:off x="1259632" y="2636912"/>
            <a:ext cx="6584380" cy="3662562"/>
          </a:xfrm>
          <a:prstGeom prst="rect">
            <a:avLst/>
          </a:prstGeom>
          <a:noFill/>
        </p:spPr>
      </p:pic>
      <p:sp>
        <p:nvSpPr>
          <p:cNvPr id="6" name="Rectangle 5"/>
          <p:cNvSpPr/>
          <p:nvPr/>
        </p:nvSpPr>
        <p:spPr>
          <a:xfrm>
            <a:off x="0" y="6581001"/>
            <a:ext cx="6246440" cy="276999"/>
          </a:xfrm>
          <a:prstGeom prst="rect">
            <a:avLst/>
          </a:prstGeom>
        </p:spPr>
        <p:txBody>
          <a:bodyPr wrap="square">
            <a:spAutoFit/>
          </a:bodyPr>
          <a:lstStyle/>
          <a:p>
            <a:r>
              <a:rPr lang="en-US" sz="1200" dirty="0" smtClean="0">
                <a:solidFill>
                  <a:schemeClr val="bg1">
                    <a:lumMod val="75000"/>
                  </a:schemeClr>
                </a:solidFill>
              </a:rPr>
              <a:t>(https://hr.wikipedia.org/wiki/Datoteka:Urban_heat_island_(Celsius).png)</a:t>
            </a:r>
            <a:endParaRPr lang="en-US" sz="12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a:bodyPr>
          <a:lstStyle/>
          <a:p>
            <a:pPr>
              <a:buNone/>
            </a:pPr>
            <a:r>
              <a:rPr lang="en-US" sz="2200" dirty="0" smtClean="0">
                <a:sym typeface="Wingdings" pitchFamily="2" charset="2"/>
              </a:rPr>
              <a:t> </a:t>
            </a:r>
            <a:r>
              <a:rPr lang="fr-FR" sz="2200" dirty="0" smtClean="0">
                <a:latin typeface="Arial" pitchFamily="34" charset="0"/>
                <a:cs typeface="Arial" pitchFamily="34" charset="0"/>
              </a:rPr>
              <a:t>Les températures régionales moyennes au-dessus des terres devraient souvent augmenter plus fortement que la moyenne mondiale, par ex. en raison des rétroactions de l'humidité du sol et de la neige et de la glace</a:t>
            </a:r>
            <a:endParaRPr lang="en-US" sz="2200" i="1" dirty="0" smtClean="0">
              <a:latin typeface="Arial" pitchFamily="34" charset="0"/>
              <a:cs typeface="Arial" pitchFamily="34" charset="0"/>
            </a:endParaRPr>
          </a:p>
          <a:p>
            <a:pPr>
              <a:buNone/>
            </a:pPr>
            <a:endParaRPr lang="en-US"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8</a:t>
            </a:fld>
            <a:endParaRPr lang="nl-BE"/>
          </a:p>
        </p:txBody>
      </p:sp>
      <p:pic>
        <p:nvPicPr>
          <p:cNvPr id="5" name="Picture 1"/>
          <p:cNvPicPr>
            <a:picLocks noChangeAspect="1"/>
          </p:cNvPicPr>
          <p:nvPr/>
        </p:nvPicPr>
        <p:blipFill>
          <a:blip r:embed="rId2" cstate="print"/>
          <a:srcRect/>
          <a:stretch>
            <a:fillRect/>
          </a:stretch>
        </p:blipFill>
        <p:spPr bwMode="auto">
          <a:xfrm>
            <a:off x="0" y="2791224"/>
            <a:ext cx="9144000" cy="3579935"/>
          </a:xfrm>
          <a:prstGeom prst="rect">
            <a:avLst/>
          </a:prstGeom>
          <a:noFill/>
          <a:ln w="9525">
            <a:noFill/>
            <a:miter lim="800000"/>
            <a:headEnd/>
            <a:tailEnd/>
          </a:ln>
        </p:spPr>
      </p:pic>
      <p:sp>
        <p:nvSpPr>
          <p:cNvPr id="6" name="TextBox 3"/>
          <p:cNvSpPr txBox="1">
            <a:spLocks noChangeArrowheads="1"/>
          </p:cNvSpPr>
          <p:nvPr/>
        </p:nvSpPr>
        <p:spPr bwMode="auto">
          <a:xfrm>
            <a:off x="0" y="6550025"/>
            <a:ext cx="1227138" cy="307975"/>
          </a:xfrm>
          <a:prstGeom prst="rect">
            <a:avLst/>
          </a:prstGeom>
          <a:noFill/>
          <a:ln w="9525">
            <a:noFill/>
            <a:miter lim="800000"/>
            <a:headEnd/>
            <a:tailEnd/>
          </a:ln>
        </p:spPr>
        <p:txBody>
          <a:bodyPr wrap="none">
            <a:spAutoFit/>
          </a:bodyPr>
          <a:lstStyle/>
          <a:p>
            <a:r>
              <a:rPr lang="en-US" sz="1400" i="1" dirty="0">
                <a:latin typeface="Arial" pitchFamily="34" charset="0"/>
                <a:cs typeface="Arial" pitchFamily="34" charset="0"/>
              </a:rPr>
              <a:t>(</a:t>
            </a:r>
            <a:r>
              <a:rPr lang="en-US" sz="1400" i="1" dirty="0" smtClean="0">
                <a:latin typeface="Arial" pitchFamily="34" charset="0"/>
                <a:cs typeface="Arial" pitchFamily="34" charset="0"/>
              </a:rPr>
              <a:t>IPCC, </a:t>
            </a:r>
            <a:r>
              <a:rPr lang="en-US" sz="1400" i="1" dirty="0">
                <a:latin typeface="Arial" pitchFamily="34" charset="0"/>
                <a:cs typeface="Arial" pitchFamily="34" charset="0"/>
              </a:rPr>
              <a:t>2013)</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FR" dirty="0" smtClean="0"/>
              <a:t>L’effet d’îlots de chaleur urbain</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80</a:t>
            </a:fld>
            <a:endParaRPr lang="nl-BE"/>
          </a:p>
        </p:txBody>
      </p:sp>
      <p:pic>
        <p:nvPicPr>
          <p:cNvPr id="167938" name="Picture 2" descr="Picture"/>
          <p:cNvPicPr>
            <a:picLocks noChangeAspect="1" noChangeArrowheads="1"/>
          </p:cNvPicPr>
          <p:nvPr/>
        </p:nvPicPr>
        <p:blipFill>
          <a:blip r:embed="rId2" cstate="print"/>
          <a:srcRect/>
          <a:stretch>
            <a:fillRect/>
          </a:stretch>
        </p:blipFill>
        <p:spPr bwMode="auto">
          <a:xfrm>
            <a:off x="1979712" y="1231592"/>
            <a:ext cx="5238750" cy="3848101"/>
          </a:xfrm>
          <a:prstGeom prst="rect">
            <a:avLst/>
          </a:prstGeom>
          <a:noFill/>
        </p:spPr>
      </p:pic>
      <p:sp>
        <p:nvSpPr>
          <p:cNvPr id="6" name="Rectangle 5"/>
          <p:cNvSpPr/>
          <p:nvPr/>
        </p:nvSpPr>
        <p:spPr>
          <a:xfrm>
            <a:off x="0" y="6627168"/>
            <a:ext cx="4572000" cy="230832"/>
          </a:xfrm>
          <a:prstGeom prst="rect">
            <a:avLst/>
          </a:prstGeom>
        </p:spPr>
        <p:txBody>
          <a:bodyPr>
            <a:spAutoFit/>
          </a:bodyPr>
          <a:lstStyle/>
          <a:p>
            <a:r>
              <a:rPr lang="en-US" sz="900" dirty="0" smtClean="0">
                <a:solidFill>
                  <a:schemeClr val="bg1">
                    <a:lumMod val="75000"/>
                  </a:schemeClr>
                </a:solidFill>
              </a:rPr>
              <a:t>(http://www.geocoops.com/urban-microclimates.html)</a:t>
            </a:r>
            <a:endParaRPr lang="en-US" sz="900" dirty="0">
              <a:solidFill>
                <a:schemeClr val="bg1">
                  <a:lumMod val="75000"/>
                </a:schemeClr>
              </a:solidFill>
            </a:endParaRPr>
          </a:p>
        </p:txBody>
      </p:sp>
      <p:sp>
        <p:nvSpPr>
          <p:cNvPr id="7" name="Rectangle 6"/>
          <p:cNvSpPr/>
          <p:nvPr/>
        </p:nvSpPr>
        <p:spPr>
          <a:xfrm>
            <a:off x="1475656" y="5120024"/>
            <a:ext cx="6246440" cy="1477328"/>
          </a:xfrm>
          <a:prstGeom prst="rect">
            <a:avLst/>
          </a:prstGeom>
        </p:spPr>
        <p:txBody>
          <a:bodyPr wrap="square">
            <a:spAutoFit/>
          </a:bodyPr>
          <a:lstStyle/>
          <a:p>
            <a:r>
              <a:rPr lang="en-US" sz="1500" i="1" dirty="0" smtClean="0"/>
              <a:t>Magnitude of the urban heat island as a temperature difference between a city and its surroundings, for clear sky and light wind conditions, plotted as a function of city population. The different slopes of the relationship differ for cities in different parts of the world. This difference results from differences in the urban characteristics, the characteristics of the rural surroundings, and the prevailing climate. </a:t>
            </a:r>
            <a:endParaRPr lang="en-US" sz="1500" i="1"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de </a:t>
            </a:r>
            <a:r>
              <a:rPr lang="en-US" dirty="0" err="1" smtClean="0"/>
              <a:t>l'effet</a:t>
            </a:r>
            <a:r>
              <a:rPr lang="en-US" dirty="0" smtClean="0"/>
              <a:t> UHI</a:t>
            </a:r>
            <a:endParaRPr lang="en-US" dirty="0"/>
          </a:p>
        </p:txBody>
      </p:sp>
      <p:sp>
        <p:nvSpPr>
          <p:cNvPr id="3" name="Content Placeholder 2"/>
          <p:cNvSpPr>
            <a:spLocks noGrp="1"/>
          </p:cNvSpPr>
          <p:nvPr>
            <p:ph idx="1"/>
          </p:nvPr>
        </p:nvSpPr>
        <p:spPr>
          <a:xfrm>
            <a:off x="457200" y="1196752"/>
            <a:ext cx="8686800" cy="4929411"/>
          </a:xfrm>
        </p:spPr>
        <p:txBody>
          <a:bodyPr>
            <a:normAutofit/>
          </a:bodyPr>
          <a:lstStyle/>
          <a:p>
            <a:pPr>
              <a:buNone/>
            </a:pPr>
            <a:r>
              <a:rPr lang="fr-FR" sz="2500" dirty="0" smtClean="0"/>
              <a:t>L'effet UHI a plusieurs causes:</a:t>
            </a:r>
          </a:p>
          <a:p>
            <a:r>
              <a:rPr lang="fr-FR" sz="2200" dirty="0" smtClean="0"/>
              <a:t>La libération de chaleur anthropique, par ex. en raison de la circulation </a:t>
            </a:r>
            <a:r>
              <a:rPr lang="fr-FR" sz="2200" dirty="0" smtClean="0">
                <a:sym typeface="Wingdings" pitchFamily="2" charset="2"/>
              </a:rPr>
              <a:t> </a:t>
            </a:r>
            <a:r>
              <a:rPr lang="fr-FR" sz="2200" dirty="0" smtClean="0"/>
              <a:t>Souvent seulement d'importance secondaire</a:t>
            </a:r>
          </a:p>
          <a:p>
            <a:pPr>
              <a:buNone/>
            </a:pPr>
            <a:r>
              <a:rPr lang="fr-FR" sz="2200" dirty="0" smtClean="0"/>
              <a:t>	</a:t>
            </a:r>
            <a:r>
              <a:rPr lang="fr-FR" sz="2200" dirty="0" smtClean="0">
                <a:sym typeface="Wingdings" pitchFamily="2" charset="2"/>
              </a:rPr>
              <a:t> </a:t>
            </a:r>
            <a:r>
              <a:rPr lang="fr-FR" sz="2200" dirty="0" smtClean="0"/>
              <a:t>Impact sur l'atmosphère locale!</a:t>
            </a:r>
            <a:endParaRPr lang="en-US"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81</a:t>
            </a:fld>
            <a:endParaRPr lang="nl-BE"/>
          </a:p>
        </p:txBody>
      </p:sp>
      <p:pic>
        <p:nvPicPr>
          <p:cNvPr id="151561" name="Picture 9" descr="Image result for city traffic"/>
          <p:cNvPicPr>
            <a:picLocks noChangeAspect="1" noChangeArrowheads="1"/>
          </p:cNvPicPr>
          <p:nvPr/>
        </p:nvPicPr>
        <p:blipFill>
          <a:blip r:embed="rId2" cstate="print"/>
          <a:srcRect/>
          <a:stretch>
            <a:fillRect/>
          </a:stretch>
        </p:blipFill>
        <p:spPr bwMode="auto">
          <a:xfrm>
            <a:off x="1403648" y="2924944"/>
            <a:ext cx="6286300" cy="3541578"/>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de </a:t>
            </a:r>
            <a:r>
              <a:rPr lang="en-US" dirty="0" err="1" smtClean="0"/>
              <a:t>l'effet</a:t>
            </a:r>
            <a:r>
              <a:rPr lang="en-US" dirty="0" smtClean="0"/>
              <a:t> UHI</a:t>
            </a:r>
            <a:endParaRPr lang="en-US" dirty="0"/>
          </a:p>
        </p:txBody>
      </p:sp>
      <p:sp>
        <p:nvSpPr>
          <p:cNvPr id="3" name="Content Placeholder 2"/>
          <p:cNvSpPr>
            <a:spLocks noGrp="1"/>
          </p:cNvSpPr>
          <p:nvPr>
            <p:ph idx="1"/>
          </p:nvPr>
        </p:nvSpPr>
        <p:spPr>
          <a:xfrm>
            <a:off x="457200" y="1196752"/>
            <a:ext cx="8686800" cy="4929411"/>
          </a:xfrm>
        </p:spPr>
        <p:txBody>
          <a:bodyPr>
            <a:normAutofit/>
          </a:bodyPr>
          <a:lstStyle/>
          <a:p>
            <a:pPr>
              <a:buNone/>
            </a:pPr>
            <a:r>
              <a:rPr lang="fr-FR" sz="2500" dirty="0" smtClean="0"/>
              <a:t>L'effet UHI a plusieurs causes:</a:t>
            </a:r>
          </a:p>
          <a:p>
            <a:r>
              <a:rPr lang="fr-FR" sz="2200" dirty="0" smtClean="0"/>
              <a:t>Albédo et émissivité: les surfaces foncées absorbent plus de rayonnement solaire </a:t>
            </a:r>
            <a:br>
              <a:rPr lang="fr-FR" sz="2200" dirty="0" smtClean="0"/>
            </a:br>
            <a:r>
              <a:rPr lang="fr-FR" sz="2200" dirty="0" smtClean="0">
                <a:sym typeface="Wingdings" pitchFamily="2" charset="2"/>
              </a:rPr>
              <a:t> </a:t>
            </a:r>
            <a:r>
              <a:rPr lang="fr-FR" sz="2200" dirty="0" smtClean="0"/>
              <a:t>les concentrations urbaines de routes et de bâtiments chauffent plus que les zones rurales pendant la journée</a:t>
            </a:r>
            <a:endParaRPr lang="en-US"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82</a:t>
            </a:fld>
            <a:endParaRPr lang="nl-BE"/>
          </a:p>
        </p:txBody>
      </p:sp>
      <p:pic>
        <p:nvPicPr>
          <p:cNvPr id="151559" name="Picture 7" descr="Image result for aerial photo dark roofs"/>
          <p:cNvPicPr>
            <a:picLocks noChangeAspect="1" noChangeArrowheads="1"/>
          </p:cNvPicPr>
          <p:nvPr/>
        </p:nvPicPr>
        <p:blipFill>
          <a:blip r:embed="rId2" cstate="print"/>
          <a:srcRect/>
          <a:stretch>
            <a:fillRect/>
          </a:stretch>
        </p:blipFill>
        <p:spPr bwMode="auto">
          <a:xfrm>
            <a:off x="1547664" y="3179088"/>
            <a:ext cx="5688632" cy="3346256"/>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de </a:t>
            </a:r>
            <a:r>
              <a:rPr lang="en-US" dirty="0" err="1" smtClean="0"/>
              <a:t>l'effet</a:t>
            </a:r>
            <a:r>
              <a:rPr lang="en-US" dirty="0" smtClean="0"/>
              <a:t> UHI</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83</a:t>
            </a:fld>
            <a:endParaRPr lang="nl-BE"/>
          </a:p>
        </p:txBody>
      </p:sp>
      <p:pic>
        <p:nvPicPr>
          <p:cNvPr id="152577" name="Picture 1"/>
          <p:cNvPicPr>
            <a:picLocks noChangeAspect="1" noChangeArrowheads="1"/>
          </p:cNvPicPr>
          <p:nvPr/>
        </p:nvPicPr>
        <p:blipFill>
          <a:blip r:embed="rId2" cstate="print"/>
          <a:srcRect/>
          <a:stretch>
            <a:fillRect/>
          </a:stretch>
        </p:blipFill>
        <p:spPr bwMode="auto">
          <a:xfrm>
            <a:off x="1907704" y="2996952"/>
            <a:ext cx="5323572" cy="3818638"/>
          </a:xfrm>
          <a:prstGeom prst="rect">
            <a:avLst/>
          </a:prstGeom>
          <a:noFill/>
          <a:ln w="9525">
            <a:noFill/>
            <a:miter lim="800000"/>
            <a:headEnd/>
            <a:tailEnd/>
          </a:ln>
        </p:spPr>
      </p:pic>
      <p:sp>
        <p:nvSpPr>
          <p:cNvPr id="7" name="TextBox 6"/>
          <p:cNvSpPr txBox="1"/>
          <p:nvPr/>
        </p:nvSpPr>
        <p:spPr>
          <a:xfrm>
            <a:off x="0" y="6534835"/>
            <a:ext cx="2520280" cy="276999"/>
          </a:xfrm>
          <a:prstGeom prst="rect">
            <a:avLst/>
          </a:prstGeom>
          <a:noFill/>
        </p:spPr>
        <p:txBody>
          <a:bodyPr wrap="square" rtlCol="0">
            <a:spAutoFit/>
          </a:bodyPr>
          <a:lstStyle/>
          <a:p>
            <a:r>
              <a:rPr lang="nl-BE" sz="1200" dirty="0" smtClean="0"/>
              <a:t>(</a:t>
            </a:r>
            <a:r>
              <a:rPr lang="nl-BE" sz="1200" dirty="0" err="1" smtClean="0"/>
              <a:t>Valsson</a:t>
            </a:r>
            <a:r>
              <a:rPr lang="nl-BE" sz="1200" dirty="0" smtClean="0"/>
              <a:t> &amp; </a:t>
            </a:r>
            <a:r>
              <a:rPr lang="nl-BE" sz="1200" dirty="0" err="1" smtClean="0"/>
              <a:t>Bharat</a:t>
            </a:r>
            <a:r>
              <a:rPr lang="nl-BE" sz="1200" dirty="0" smtClean="0"/>
              <a:t>, 2009)</a:t>
            </a:r>
            <a:endParaRPr lang="en-US" sz="1200" dirty="0"/>
          </a:p>
        </p:txBody>
      </p:sp>
      <p:sp>
        <p:nvSpPr>
          <p:cNvPr id="9" name="Content Placeholder 2"/>
          <p:cNvSpPr>
            <a:spLocks noGrp="1"/>
          </p:cNvSpPr>
          <p:nvPr>
            <p:ph idx="1"/>
          </p:nvPr>
        </p:nvSpPr>
        <p:spPr>
          <a:xfrm>
            <a:off x="457200" y="1196752"/>
            <a:ext cx="8686800" cy="4929411"/>
          </a:xfrm>
        </p:spPr>
        <p:txBody>
          <a:bodyPr>
            <a:normAutofit/>
          </a:bodyPr>
          <a:lstStyle/>
          <a:p>
            <a:pPr>
              <a:buNone/>
            </a:pPr>
            <a:r>
              <a:rPr lang="fr-FR" sz="2500" dirty="0" smtClean="0"/>
              <a:t>L'effet UHI a plusieurs causes:</a:t>
            </a:r>
          </a:p>
          <a:p>
            <a:r>
              <a:rPr lang="fr-FR" sz="2200" dirty="0" smtClean="0"/>
              <a:t>Albédo et émissivité: les surfaces foncées absorbent plus de rayonnement solaire </a:t>
            </a:r>
            <a:br>
              <a:rPr lang="fr-FR" sz="2200" dirty="0" smtClean="0"/>
            </a:br>
            <a:r>
              <a:rPr lang="fr-FR" sz="2200" dirty="0" smtClean="0">
                <a:sym typeface="Wingdings" pitchFamily="2" charset="2"/>
              </a:rPr>
              <a:t> </a:t>
            </a:r>
            <a:r>
              <a:rPr lang="fr-FR" sz="2200" dirty="0" smtClean="0"/>
              <a:t>les concentrations urbaines de routes et de bâtiments chauffent plus que les zones rurales pendant la journée</a:t>
            </a:r>
            <a:endParaRPr lang="en-US" sz="2200"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de </a:t>
            </a:r>
            <a:r>
              <a:rPr lang="en-US" dirty="0" err="1" smtClean="0"/>
              <a:t>l'effet</a:t>
            </a:r>
            <a:r>
              <a:rPr lang="en-US" dirty="0" smtClean="0"/>
              <a:t> UHI</a:t>
            </a:r>
            <a:endParaRPr lang="en-US" dirty="0"/>
          </a:p>
        </p:txBody>
      </p:sp>
      <p:sp>
        <p:nvSpPr>
          <p:cNvPr id="3" name="Content Placeholder 2"/>
          <p:cNvSpPr>
            <a:spLocks noGrp="1"/>
          </p:cNvSpPr>
          <p:nvPr>
            <p:ph idx="1"/>
          </p:nvPr>
        </p:nvSpPr>
        <p:spPr/>
        <p:txBody>
          <a:bodyPr>
            <a:normAutofit/>
          </a:bodyPr>
          <a:lstStyle/>
          <a:p>
            <a:pPr>
              <a:buNone/>
            </a:pPr>
            <a:r>
              <a:rPr lang="fr-FR" sz="2500" dirty="0" smtClean="0"/>
              <a:t>L'effet UHI a plusieurs causes:</a:t>
            </a:r>
            <a:endParaRPr lang="fr-FR" sz="2200" dirty="0" smtClean="0"/>
          </a:p>
          <a:p>
            <a:r>
              <a:rPr lang="fr-FR" sz="2200" dirty="0" smtClean="0"/>
              <a:t>Propriétés thermiques: densité, capacité calorifique spécifique et conductivité thermique des matériaux de la ville par rapport aux conditions naturelles </a:t>
            </a:r>
            <a:r>
              <a:rPr lang="fr-FR" sz="2200" dirty="0" smtClean="0">
                <a:sym typeface="Wingdings" pitchFamily="2" charset="2"/>
              </a:rPr>
              <a:t></a:t>
            </a:r>
            <a:r>
              <a:rPr lang="fr-FR" sz="2200" dirty="0" smtClean="0"/>
              <a:t> Aussi impact sur le bilan énergétique</a:t>
            </a:r>
            <a:endParaRPr lang="en-US" sz="2200" dirty="0" smtClean="0"/>
          </a:p>
        </p:txBody>
      </p:sp>
      <p:sp>
        <p:nvSpPr>
          <p:cNvPr id="4" name="Slide Number Placeholder 3"/>
          <p:cNvSpPr>
            <a:spLocks noGrp="1"/>
          </p:cNvSpPr>
          <p:nvPr>
            <p:ph type="sldNum" sz="quarter" idx="12"/>
          </p:nvPr>
        </p:nvSpPr>
        <p:spPr/>
        <p:txBody>
          <a:bodyPr/>
          <a:lstStyle/>
          <a:p>
            <a:fld id="{E5ABAE2D-7E9C-4FCE-AF4E-8A971EE13E7B}" type="slidenum">
              <a:rPr lang="nl-BE" smtClean="0"/>
              <a:pPr/>
              <a:t>84</a:t>
            </a:fld>
            <a:endParaRPr lang="nl-BE"/>
          </a:p>
        </p:txBody>
      </p:sp>
      <p:pic>
        <p:nvPicPr>
          <p:cNvPr id="153602" name="Picture 2"/>
          <p:cNvPicPr>
            <a:picLocks noChangeAspect="1" noChangeArrowheads="1"/>
          </p:cNvPicPr>
          <p:nvPr/>
        </p:nvPicPr>
        <p:blipFill>
          <a:blip r:embed="rId2" cstate="print"/>
          <a:srcRect/>
          <a:stretch>
            <a:fillRect/>
          </a:stretch>
        </p:blipFill>
        <p:spPr bwMode="auto">
          <a:xfrm>
            <a:off x="928756" y="2934350"/>
            <a:ext cx="7142472" cy="3663002"/>
          </a:xfrm>
          <a:prstGeom prst="rect">
            <a:avLst/>
          </a:prstGeom>
          <a:noFill/>
          <a:ln w="9525">
            <a:noFill/>
            <a:miter lim="800000"/>
            <a:headEnd/>
            <a:tailEnd/>
          </a:ln>
        </p:spPr>
      </p:pic>
      <p:sp>
        <p:nvSpPr>
          <p:cNvPr id="8" name="Rectangle 7"/>
          <p:cNvSpPr/>
          <p:nvPr/>
        </p:nvSpPr>
        <p:spPr>
          <a:xfrm>
            <a:off x="0" y="6627168"/>
            <a:ext cx="4572000" cy="230832"/>
          </a:xfrm>
          <a:prstGeom prst="rect">
            <a:avLst/>
          </a:prstGeom>
        </p:spPr>
        <p:txBody>
          <a:bodyPr>
            <a:spAutoFit/>
          </a:bodyPr>
          <a:lstStyle/>
          <a:p>
            <a:r>
              <a:rPr lang="en-US" sz="900" dirty="0" smtClean="0">
                <a:solidFill>
                  <a:schemeClr val="bg1">
                    <a:lumMod val="75000"/>
                  </a:schemeClr>
                </a:solidFill>
              </a:rPr>
              <a:t>(http://www.greenspec.co.uk/building-design/thermal-mass/)</a:t>
            </a:r>
            <a:endParaRPr lang="en-US" sz="9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de </a:t>
            </a:r>
            <a:r>
              <a:rPr lang="en-US" dirty="0" err="1" smtClean="0"/>
              <a:t>l'effet</a:t>
            </a:r>
            <a:r>
              <a:rPr lang="en-US" dirty="0" smtClean="0"/>
              <a:t> UHI</a:t>
            </a:r>
            <a:endParaRPr lang="en-US" dirty="0"/>
          </a:p>
        </p:txBody>
      </p:sp>
      <p:sp>
        <p:nvSpPr>
          <p:cNvPr id="3" name="Content Placeholder 2"/>
          <p:cNvSpPr>
            <a:spLocks noGrp="1"/>
          </p:cNvSpPr>
          <p:nvPr>
            <p:ph idx="1"/>
          </p:nvPr>
        </p:nvSpPr>
        <p:spPr/>
        <p:txBody>
          <a:bodyPr>
            <a:normAutofit/>
          </a:bodyPr>
          <a:lstStyle/>
          <a:p>
            <a:pPr>
              <a:buNone/>
            </a:pPr>
            <a:r>
              <a:rPr lang="fr-FR" sz="2500" dirty="0" smtClean="0"/>
              <a:t>L'effet UHI a plusieurs causes:</a:t>
            </a:r>
          </a:p>
          <a:p>
            <a:r>
              <a:rPr lang="fr-FR" sz="2200" dirty="0" smtClean="0"/>
              <a:t>Propriétés thermiques: densité, capacité calorifique spécifique et conductivité thermique des matériaux de la ville par rapport aux conditions naturelles </a:t>
            </a:r>
            <a:r>
              <a:rPr lang="fr-FR" sz="2200" dirty="0" smtClean="0">
                <a:sym typeface="Wingdings" pitchFamily="2" charset="2"/>
              </a:rPr>
              <a:t></a:t>
            </a:r>
            <a:r>
              <a:rPr lang="fr-FR" sz="2200" dirty="0" smtClean="0"/>
              <a:t> Aussi impact sur le bilan énergétique</a:t>
            </a:r>
            <a:endParaRPr lang="en-US" sz="2200" dirty="0" smtClean="0"/>
          </a:p>
          <a:p>
            <a:pPr lvl="1"/>
            <a:r>
              <a:rPr lang="nl-BE" sz="2200" dirty="0" smtClean="0"/>
              <a:t>P. ex. </a:t>
            </a:r>
            <a:r>
              <a:rPr lang="fr-FR" sz="2200" dirty="0" smtClean="0"/>
              <a:t>capacité calorifique spécifique </a:t>
            </a:r>
            <a:r>
              <a:rPr lang="nl-BE" sz="2200" dirty="0" smtClean="0"/>
              <a:t>:</a:t>
            </a:r>
          </a:p>
          <a:p>
            <a:pPr lvl="2"/>
            <a:r>
              <a:rPr lang="nl-BE" sz="2200" dirty="0" smtClean="0"/>
              <a:t>Sol (sec – </a:t>
            </a:r>
            <a:r>
              <a:rPr lang="nl-BE" sz="2200" dirty="0" err="1" smtClean="0"/>
              <a:t>humide</a:t>
            </a:r>
            <a:r>
              <a:rPr lang="nl-BE" sz="2200" dirty="0" smtClean="0"/>
              <a:t>): 800-1480 J/kg/K</a:t>
            </a:r>
          </a:p>
          <a:p>
            <a:pPr lvl="2"/>
            <a:r>
              <a:rPr lang="nl-BE" sz="2200" dirty="0" smtClean="0"/>
              <a:t>Air (300 K): 718 J/kg/K</a:t>
            </a:r>
          </a:p>
          <a:p>
            <a:pPr lvl="2"/>
            <a:r>
              <a:rPr lang="nl-BE" sz="2200" dirty="0" err="1" smtClean="0"/>
              <a:t>Béton</a:t>
            </a:r>
            <a:r>
              <a:rPr lang="nl-BE" sz="2200" dirty="0" smtClean="0"/>
              <a:t>:  880 J/kg/K</a:t>
            </a:r>
          </a:p>
          <a:p>
            <a:pPr lvl="2"/>
            <a:r>
              <a:rPr lang="nl-BE" sz="2200" dirty="0" smtClean="0"/>
              <a:t>Verre: 840 J/kg/K</a:t>
            </a:r>
            <a:endParaRPr lang="en-US" sz="2200" dirty="0" smtClean="0"/>
          </a:p>
        </p:txBody>
      </p:sp>
      <p:sp>
        <p:nvSpPr>
          <p:cNvPr id="4" name="Slide Number Placeholder 3"/>
          <p:cNvSpPr>
            <a:spLocks noGrp="1"/>
          </p:cNvSpPr>
          <p:nvPr>
            <p:ph type="sldNum" sz="quarter" idx="12"/>
          </p:nvPr>
        </p:nvSpPr>
        <p:spPr/>
        <p:txBody>
          <a:bodyPr/>
          <a:lstStyle/>
          <a:p>
            <a:fld id="{E5ABAE2D-7E9C-4FCE-AF4E-8A971EE13E7B}" type="slidenum">
              <a:rPr lang="nl-BE" smtClean="0"/>
              <a:pPr/>
              <a:t>85</a:t>
            </a:fld>
            <a:endParaRPr lang="nl-BE"/>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de </a:t>
            </a:r>
            <a:r>
              <a:rPr lang="en-US" dirty="0" err="1" smtClean="0"/>
              <a:t>l'effet</a:t>
            </a:r>
            <a:r>
              <a:rPr lang="en-US" dirty="0" smtClean="0"/>
              <a:t> UHI</a:t>
            </a:r>
            <a:endParaRPr lang="en-US" dirty="0"/>
          </a:p>
        </p:txBody>
      </p:sp>
      <p:sp>
        <p:nvSpPr>
          <p:cNvPr id="3" name="Content Placeholder 2"/>
          <p:cNvSpPr>
            <a:spLocks noGrp="1"/>
          </p:cNvSpPr>
          <p:nvPr>
            <p:ph idx="1"/>
          </p:nvPr>
        </p:nvSpPr>
        <p:spPr/>
        <p:txBody>
          <a:bodyPr>
            <a:normAutofit/>
          </a:bodyPr>
          <a:lstStyle/>
          <a:p>
            <a:pPr>
              <a:buNone/>
            </a:pPr>
            <a:r>
              <a:rPr lang="fr-FR" sz="2500" dirty="0" smtClean="0"/>
              <a:t>L'effet UHI a plusieurs causes:</a:t>
            </a:r>
          </a:p>
          <a:p>
            <a:r>
              <a:rPr lang="fr-FR" sz="2200" dirty="0" smtClean="0"/>
              <a:t>Propriétés thermiques: densité, capacité calorifique spécifique et conductivité thermique des matériaux de la ville par rapport aux conditions naturelles </a:t>
            </a:r>
            <a:r>
              <a:rPr lang="fr-FR" sz="2200" dirty="0" smtClean="0">
                <a:sym typeface="Wingdings" pitchFamily="2" charset="2"/>
              </a:rPr>
              <a:t></a:t>
            </a:r>
            <a:r>
              <a:rPr lang="fr-FR" sz="2200" dirty="0" smtClean="0"/>
              <a:t> Aussi impact sur le bilan énergétique</a:t>
            </a:r>
            <a:endParaRPr lang="en-US" sz="2200" dirty="0" smtClean="0"/>
          </a:p>
          <a:p>
            <a:pPr lvl="1"/>
            <a:r>
              <a:rPr lang="nl-BE" sz="2200" dirty="0" err="1" smtClean="0"/>
              <a:t>P.ex</a:t>
            </a:r>
            <a:r>
              <a:rPr lang="nl-BE" sz="2200" dirty="0" smtClean="0"/>
              <a:t>. </a:t>
            </a:r>
            <a:r>
              <a:rPr lang="fr-FR" sz="2200" dirty="0" smtClean="0"/>
              <a:t>Conductivité thermique </a:t>
            </a:r>
            <a:endParaRPr lang="en-US" sz="2200" dirty="0" smtClean="0"/>
          </a:p>
        </p:txBody>
      </p:sp>
      <p:sp>
        <p:nvSpPr>
          <p:cNvPr id="4" name="Slide Number Placeholder 3"/>
          <p:cNvSpPr>
            <a:spLocks noGrp="1"/>
          </p:cNvSpPr>
          <p:nvPr>
            <p:ph type="sldNum" sz="quarter" idx="12"/>
          </p:nvPr>
        </p:nvSpPr>
        <p:spPr/>
        <p:txBody>
          <a:bodyPr/>
          <a:lstStyle/>
          <a:p>
            <a:fld id="{E5ABAE2D-7E9C-4FCE-AF4E-8A971EE13E7B}" type="slidenum">
              <a:rPr lang="nl-BE" smtClean="0"/>
              <a:pPr/>
              <a:t>86</a:t>
            </a:fld>
            <a:endParaRPr lang="nl-BE"/>
          </a:p>
        </p:txBody>
      </p:sp>
      <p:pic>
        <p:nvPicPr>
          <p:cNvPr id="154626" name="Picture 2" descr="https://upload.wikimedia.org/wikipedia/commons/thumb/1/1e/Thermal_conductivity.svg/1069px-Thermal_conductivity.svg.png"/>
          <p:cNvPicPr>
            <a:picLocks noChangeAspect="1" noChangeArrowheads="1"/>
          </p:cNvPicPr>
          <p:nvPr/>
        </p:nvPicPr>
        <p:blipFill>
          <a:blip r:embed="rId2" cstate="print"/>
          <a:srcRect/>
          <a:stretch>
            <a:fillRect/>
          </a:stretch>
        </p:blipFill>
        <p:spPr bwMode="auto">
          <a:xfrm>
            <a:off x="755576" y="3400656"/>
            <a:ext cx="7475812" cy="3412720"/>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de </a:t>
            </a:r>
            <a:r>
              <a:rPr lang="en-US" dirty="0" err="1" smtClean="0"/>
              <a:t>l'effet</a:t>
            </a:r>
            <a:r>
              <a:rPr lang="en-US" dirty="0" smtClean="0"/>
              <a:t> UHI</a:t>
            </a:r>
            <a:endParaRPr lang="en-US" dirty="0"/>
          </a:p>
        </p:txBody>
      </p:sp>
      <p:sp>
        <p:nvSpPr>
          <p:cNvPr id="3" name="Content Placeholder 2"/>
          <p:cNvSpPr>
            <a:spLocks noGrp="1"/>
          </p:cNvSpPr>
          <p:nvPr>
            <p:ph idx="1"/>
          </p:nvPr>
        </p:nvSpPr>
        <p:spPr/>
        <p:txBody>
          <a:bodyPr>
            <a:normAutofit/>
          </a:bodyPr>
          <a:lstStyle/>
          <a:p>
            <a:pPr>
              <a:buNone/>
            </a:pPr>
            <a:r>
              <a:rPr lang="fr-FR" sz="2500" dirty="0" smtClean="0"/>
              <a:t>L'effet UHI a plusieurs causes:</a:t>
            </a:r>
          </a:p>
          <a:p>
            <a:r>
              <a:rPr lang="fr-FR" sz="2200" dirty="0" smtClean="0"/>
              <a:t>Propriétés thermiques: densité, capacité calorifique spécifique et conductivité thermique des matériaux de la ville par rapport aux conditions naturelles </a:t>
            </a:r>
            <a:r>
              <a:rPr lang="fr-FR" sz="2200" dirty="0" smtClean="0">
                <a:sym typeface="Wingdings" pitchFamily="2" charset="2"/>
              </a:rPr>
              <a:t></a:t>
            </a:r>
            <a:r>
              <a:rPr lang="fr-FR" sz="2200" dirty="0" smtClean="0"/>
              <a:t> Aussi impact sur le bilan énergétique</a:t>
            </a:r>
            <a:endParaRPr lang="en-US" sz="2200" dirty="0" smtClean="0"/>
          </a:p>
          <a:p>
            <a:pPr lvl="1"/>
            <a:r>
              <a:rPr lang="nl-BE" sz="2200" dirty="0" err="1" smtClean="0"/>
              <a:t>Effet</a:t>
            </a:r>
            <a:r>
              <a:rPr lang="nl-BE" sz="2200" dirty="0" smtClean="0"/>
              <a:t> de </a:t>
            </a:r>
            <a:r>
              <a:rPr lang="nl-BE" sz="2200" dirty="0" err="1" smtClean="0"/>
              <a:t>densité</a:t>
            </a:r>
            <a:r>
              <a:rPr lang="nl-BE" sz="2200" dirty="0" smtClean="0"/>
              <a:t>/masse!</a:t>
            </a:r>
          </a:p>
          <a:p>
            <a:pPr lvl="1">
              <a:buNone/>
            </a:pPr>
            <a:endParaRPr lang="en-US" sz="2200" dirty="0" smtClean="0"/>
          </a:p>
        </p:txBody>
      </p:sp>
      <p:sp>
        <p:nvSpPr>
          <p:cNvPr id="4" name="Slide Number Placeholder 3"/>
          <p:cNvSpPr>
            <a:spLocks noGrp="1"/>
          </p:cNvSpPr>
          <p:nvPr>
            <p:ph type="sldNum" sz="quarter" idx="12"/>
          </p:nvPr>
        </p:nvSpPr>
        <p:spPr/>
        <p:txBody>
          <a:bodyPr/>
          <a:lstStyle/>
          <a:p>
            <a:fld id="{E5ABAE2D-7E9C-4FCE-AF4E-8A971EE13E7B}" type="slidenum">
              <a:rPr lang="nl-BE" smtClean="0"/>
              <a:pPr/>
              <a:t>87</a:t>
            </a:fld>
            <a:endParaRPr lang="nl-BE"/>
          </a:p>
        </p:txBody>
      </p:sp>
      <p:pic>
        <p:nvPicPr>
          <p:cNvPr id="156674" name="Picture 2" descr="https://upload.wikimedia.org/wikipedia/commons/0/0a/Atlanta_thermal.jpg"/>
          <p:cNvPicPr>
            <a:picLocks noChangeAspect="1" noChangeArrowheads="1"/>
          </p:cNvPicPr>
          <p:nvPr/>
        </p:nvPicPr>
        <p:blipFill>
          <a:blip r:embed="rId2" cstate="print"/>
          <a:srcRect/>
          <a:stretch>
            <a:fillRect/>
          </a:stretch>
        </p:blipFill>
        <p:spPr bwMode="auto">
          <a:xfrm>
            <a:off x="2195737" y="3320208"/>
            <a:ext cx="4824536" cy="3386111"/>
          </a:xfrm>
          <a:prstGeom prst="rect">
            <a:avLst/>
          </a:prstGeom>
          <a:noFill/>
        </p:spPr>
      </p:pic>
      <p:sp>
        <p:nvSpPr>
          <p:cNvPr id="7" name="Rectangle 6"/>
          <p:cNvSpPr/>
          <p:nvPr/>
        </p:nvSpPr>
        <p:spPr>
          <a:xfrm>
            <a:off x="0" y="6627168"/>
            <a:ext cx="4572000" cy="230832"/>
          </a:xfrm>
          <a:prstGeom prst="rect">
            <a:avLst/>
          </a:prstGeom>
        </p:spPr>
        <p:txBody>
          <a:bodyPr>
            <a:spAutoFit/>
          </a:bodyPr>
          <a:lstStyle/>
          <a:p>
            <a:r>
              <a:rPr lang="en-US" sz="900" dirty="0" smtClean="0">
                <a:solidFill>
                  <a:schemeClr val="bg1">
                    <a:lumMod val="75000"/>
                  </a:schemeClr>
                </a:solidFill>
              </a:rPr>
              <a:t>(https://en.wikipedia.org/wiki/Urban_heat_island#/media/File:Atlanta_thermal.jpg)</a:t>
            </a:r>
            <a:endParaRPr lang="en-US" sz="9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de </a:t>
            </a:r>
            <a:r>
              <a:rPr lang="en-US" dirty="0" err="1" smtClean="0"/>
              <a:t>l'effet</a:t>
            </a:r>
            <a:r>
              <a:rPr lang="en-US" dirty="0" smtClean="0"/>
              <a:t> UHI</a:t>
            </a:r>
            <a:endParaRPr lang="en-US" dirty="0"/>
          </a:p>
        </p:txBody>
      </p:sp>
      <p:sp>
        <p:nvSpPr>
          <p:cNvPr id="3" name="Content Placeholder 2"/>
          <p:cNvSpPr>
            <a:spLocks noGrp="1"/>
          </p:cNvSpPr>
          <p:nvPr>
            <p:ph idx="1"/>
          </p:nvPr>
        </p:nvSpPr>
        <p:spPr>
          <a:xfrm>
            <a:off x="457200" y="1196752"/>
            <a:ext cx="5482952" cy="4929411"/>
          </a:xfrm>
        </p:spPr>
        <p:txBody>
          <a:bodyPr>
            <a:normAutofit/>
          </a:bodyPr>
          <a:lstStyle/>
          <a:p>
            <a:pPr>
              <a:buNone/>
            </a:pPr>
            <a:r>
              <a:rPr lang="fr-FR" sz="2500" dirty="0" smtClean="0"/>
              <a:t>L'effet UHI a plusieurs causes:</a:t>
            </a:r>
          </a:p>
          <a:p>
            <a:r>
              <a:rPr lang="fr-FR" sz="2200" dirty="0" smtClean="0"/>
              <a:t>Manque de végétation</a:t>
            </a:r>
            <a:br>
              <a:rPr lang="fr-FR" sz="2200" dirty="0" smtClean="0"/>
            </a:br>
            <a:r>
              <a:rPr lang="fr-FR" sz="2200" dirty="0" smtClean="0">
                <a:sym typeface="Wingdings" pitchFamily="2" charset="2"/>
              </a:rPr>
              <a:t></a:t>
            </a:r>
            <a:r>
              <a:rPr lang="fr-FR" sz="2200" dirty="0" smtClean="0"/>
              <a:t> Moins d'évapotranspiration (chaleur sensible au lieu de réchauffement latent)</a:t>
            </a:r>
            <a:br>
              <a:rPr lang="fr-FR" sz="2200" dirty="0" smtClean="0"/>
            </a:br>
            <a:r>
              <a:rPr lang="fr-FR" sz="2200" dirty="0" smtClean="0">
                <a:sym typeface="Wingdings" pitchFamily="2" charset="2"/>
              </a:rPr>
              <a:t></a:t>
            </a:r>
            <a:r>
              <a:rPr lang="fr-FR" sz="2200" dirty="0" smtClean="0"/>
              <a:t> Moins d'ombre </a:t>
            </a:r>
            <a:br>
              <a:rPr lang="fr-FR" sz="2200" dirty="0" smtClean="0"/>
            </a:br>
            <a:r>
              <a:rPr lang="fr-FR" sz="2200" dirty="0" smtClean="0">
                <a:sym typeface="Wingdings" pitchFamily="2" charset="2"/>
              </a:rPr>
              <a:t></a:t>
            </a:r>
            <a:r>
              <a:rPr lang="fr-FR" sz="2200" dirty="0" smtClean="0"/>
              <a:t>Abaissement de l’absorption du CO</a:t>
            </a:r>
            <a:r>
              <a:rPr lang="fr-FR" sz="2200" baseline="-25000" dirty="0" smtClean="0"/>
              <a:t>2</a:t>
            </a:r>
            <a:r>
              <a:rPr lang="fr-FR" sz="2200" dirty="0" smtClean="0"/>
              <a:t> </a:t>
            </a:r>
            <a:r>
              <a:rPr lang="nl-BE" sz="2200" dirty="0" smtClean="0">
                <a:sym typeface="Wingdings" pitchFamily="2" charset="2"/>
              </a:rPr>
              <a:t/>
            </a:r>
            <a:br>
              <a:rPr lang="nl-BE" sz="2200" dirty="0" smtClean="0">
                <a:sym typeface="Wingdings" pitchFamily="2" charset="2"/>
              </a:rPr>
            </a:br>
            <a:endParaRPr lang="en-US" sz="2200" dirty="0" smtClean="0">
              <a:sym typeface="Wingdings" pitchFamily="2" charset="2"/>
            </a:endParaRPr>
          </a:p>
        </p:txBody>
      </p:sp>
      <p:sp>
        <p:nvSpPr>
          <p:cNvPr id="4" name="Slide Number Placeholder 3"/>
          <p:cNvSpPr>
            <a:spLocks noGrp="1"/>
          </p:cNvSpPr>
          <p:nvPr>
            <p:ph type="sldNum" sz="quarter" idx="12"/>
          </p:nvPr>
        </p:nvSpPr>
        <p:spPr/>
        <p:txBody>
          <a:bodyPr/>
          <a:lstStyle/>
          <a:p>
            <a:fld id="{E5ABAE2D-7E9C-4FCE-AF4E-8A971EE13E7B}" type="slidenum">
              <a:rPr lang="nl-BE" smtClean="0"/>
              <a:pPr/>
              <a:t>88</a:t>
            </a:fld>
            <a:endParaRPr lang="nl-BE"/>
          </a:p>
        </p:txBody>
      </p:sp>
      <p:sp>
        <p:nvSpPr>
          <p:cNvPr id="7" name="Rectangle 6"/>
          <p:cNvSpPr/>
          <p:nvPr/>
        </p:nvSpPr>
        <p:spPr>
          <a:xfrm>
            <a:off x="0" y="6627168"/>
            <a:ext cx="4572000" cy="230832"/>
          </a:xfrm>
          <a:prstGeom prst="rect">
            <a:avLst/>
          </a:prstGeom>
        </p:spPr>
        <p:txBody>
          <a:bodyPr>
            <a:spAutoFit/>
          </a:bodyPr>
          <a:lstStyle/>
          <a:p>
            <a:r>
              <a:rPr lang="en-US" sz="900" dirty="0" smtClean="0">
                <a:solidFill>
                  <a:schemeClr val="bg1">
                    <a:lumMod val="75000"/>
                  </a:schemeClr>
                </a:solidFill>
              </a:rPr>
              <a:t>(https://en.wikipedia.org/wiki/Urban_heat_island#/media/File:Newyork_heat_island.jpg)</a:t>
            </a:r>
            <a:endParaRPr lang="en-US" sz="900" dirty="0">
              <a:solidFill>
                <a:schemeClr val="bg1">
                  <a:lumMod val="75000"/>
                </a:schemeClr>
              </a:solidFill>
            </a:endParaRPr>
          </a:p>
        </p:txBody>
      </p:sp>
      <p:pic>
        <p:nvPicPr>
          <p:cNvPr id="157698" name="Picture 2" descr="https://upload.wikimedia.org/wikipedia/commons/4/43/Newyork_heat_island.jpg"/>
          <p:cNvPicPr>
            <a:picLocks noChangeAspect="1" noChangeArrowheads="1"/>
          </p:cNvPicPr>
          <p:nvPr/>
        </p:nvPicPr>
        <p:blipFill>
          <a:blip r:embed="rId2" cstate="print"/>
          <a:srcRect/>
          <a:stretch>
            <a:fillRect/>
          </a:stretch>
        </p:blipFill>
        <p:spPr bwMode="auto">
          <a:xfrm>
            <a:off x="6225793" y="1099142"/>
            <a:ext cx="2810703" cy="5642226"/>
          </a:xfrm>
          <a:prstGeom prst="rect">
            <a:avLst/>
          </a:prstGeom>
          <a:noFill/>
        </p:spPr>
      </p:pic>
      <p:sp>
        <p:nvSpPr>
          <p:cNvPr id="8" name="Rectangle 7"/>
          <p:cNvSpPr/>
          <p:nvPr/>
        </p:nvSpPr>
        <p:spPr>
          <a:xfrm>
            <a:off x="467544" y="5661248"/>
            <a:ext cx="5724128" cy="784830"/>
          </a:xfrm>
          <a:prstGeom prst="rect">
            <a:avLst/>
          </a:prstGeom>
        </p:spPr>
        <p:txBody>
          <a:bodyPr wrap="square">
            <a:spAutoFit/>
          </a:bodyPr>
          <a:lstStyle/>
          <a:p>
            <a:r>
              <a:rPr lang="en-US" sz="1500" i="1" dirty="0" smtClean="0"/>
              <a:t>Thermal (top) and vegetation (bottom) locations around New York City via infrared satellite imagery. A comparison of the images shows that where vegetation is dense, temperatures are cooler.</a:t>
            </a:r>
            <a:endParaRPr lang="en-US" sz="1500" i="1"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de </a:t>
            </a:r>
            <a:r>
              <a:rPr lang="en-US" dirty="0" err="1" smtClean="0"/>
              <a:t>l'effet</a:t>
            </a:r>
            <a:r>
              <a:rPr lang="en-US" dirty="0" smtClean="0"/>
              <a:t> UHI</a:t>
            </a:r>
            <a:endParaRPr lang="en-US" dirty="0"/>
          </a:p>
        </p:txBody>
      </p:sp>
      <p:sp>
        <p:nvSpPr>
          <p:cNvPr id="3" name="Content Placeholder 2"/>
          <p:cNvSpPr>
            <a:spLocks noGrp="1"/>
          </p:cNvSpPr>
          <p:nvPr>
            <p:ph idx="1"/>
          </p:nvPr>
        </p:nvSpPr>
        <p:spPr>
          <a:xfrm>
            <a:off x="457200" y="1196752"/>
            <a:ext cx="7931224" cy="4929411"/>
          </a:xfrm>
        </p:spPr>
        <p:txBody>
          <a:bodyPr>
            <a:normAutofit/>
          </a:bodyPr>
          <a:lstStyle/>
          <a:p>
            <a:pPr>
              <a:buNone/>
            </a:pPr>
            <a:r>
              <a:rPr lang="fr-FR" sz="2500" dirty="0" smtClean="0"/>
              <a:t>L'effet UHI a plusieurs causes:</a:t>
            </a:r>
          </a:p>
          <a:p>
            <a:r>
              <a:rPr lang="fr-FR" sz="2200" dirty="0" smtClean="0"/>
              <a:t>Effets géométriques: l'effet de «</a:t>
            </a:r>
            <a:r>
              <a:rPr lang="fr-FR" sz="2200" dirty="0" err="1" smtClean="0"/>
              <a:t>Urban</a:t>
            </a:r>
            <a:r>
              <a:rPr lang="fr-FR" sz="2200" dirty="0" smtClean="0"/>
              <a:t> Canyon » </a:t>
            </a:r>
            <a:r>
              <a:rPr lang="nl-BE" sz="2200" dirty="0" smtClean="0">
                <a:sym typeface="Wingdings" pitchFamily="2" charset="2"/>
              </a:rPr>
              <a:t/>
            </a:r>
            <a:br>
              <a:rPr lang="nl-BE" sz="2200" dirty="0" smtClean="0">
                <a:sym typeface="Wingdings" pitchFamily="2" charset="2"/>
              </a:rPr>
            </a:br>
            <a:endParaRPr lang="en-US" sz="2200" dirty="0" smtClean="0">
              <a:sym typeface="Wingdings" pitchFamily="2" charset="2"/>
            </a:endParaRPr>
          </a:p>
        </p:txBody>
      </p:sp>
      <p:sp>
        <p:nvSpPr>
          <p:cNvPr id="4" name="Slide Number Placeholder 3"/>
          <p:cNvSpPr>
            <a:spLocks noGrp="1"/>
          </p:cNvSpPr>
          <p:nvPr>
            <p:ph type="sldNum" sz="quarter" idx="12"/>
          </p:nvPr>
        </p:nvSpPr>
        <p:spPr/>
        <p:txBody>
          <a:bodyPr/>
          <a:lstStyle/>
          <a:p>
            <a:fld id="{E5ABAE2D-7E9C-4FCE-AF4E-8A971EE13E7B}" type="slidenum">
              <a:rPr lang="nl-BE" smtClean="0"/>
              <a:pPr/>
              <a:t>89</a:t>
            </a:fld>
            <a:endParaRPr lang="nl-BE"/>
          </a:p>
        </p:txBody>
      </p:sp>
      <p:sp>
        <p:nvSpPr>
          <p:cNvPr id="7" name="Rectangle 6"/>
          <p:cNvSpPr/>
          <p:nvPr/>
        </p:nvSpPr>
        <p:spPr>
          <a:xfrm>
            <a:off x="0" y="6627168"/>
            <a:ext cx="4572000" cy="230832"/>
          </a:xfrm>
          <a:prstGeom prst="rect">
            <a:avLst/>
          </a:prstGeom>
        </p:spPr>
        <p:txBody>
          <a:bodyPr>
            <a:spAutoFit/>
          </a:bodyPr>
          <a:lstStyle/>
          <a:p>
            <a:r>
              <a:rPr lang="en-US" sz="900" dirty="0" smtClean="0">
                <a:solidFill>
                  <a:schemeClr val="bg1">
                    <a:lumMod val="75000"/>
                  </a:schemeClr>
                </a:solidFill>
              </a:rPr>
              <a:t>(https://en.wikipedia.org/wiki/Street_canyon#/media/File:W42nd_Street_canyon_jeh.JPG)</a:t>
            </a:r>
            <a:endParaRPr lang="en-US" sz="900" dirty="0">
              <a:solidFill>
                <a:schemeClr val="bg1">
                  <a:lumMod val="75000"/>
                </a:schemeClr>
              </a:solidFill>
            </a:endParaRPr>
          </a:p>
        </p:txBody>
      </p:sp>
      <p:sp>
        <p:nvSpPr>
          <p:cNvPr id="8" name="Rectangle 7"/>
          <p:cNvSpPr/>
          <p:nvPr/>
        </p:nvSpPr>
        <p:spPr>
          <a:xfrm>
            <a:off x="1547664" y="6309320"/>
            <a:ext cx="5724128" cy="323165"/>
          </a:xfrm>
          <a:prstGeom prst="rect">
            <a:avLst/>
          </a:prstGeom>
        </p:spPr>
        <p:txBody>
          <a:bodyPr wrap="square">
            <a:spAutoFit/>
          </a:bodyPr>
          <a:lstStyle/>
          <a:p>
            <a:pPr algn="ctr"/>
            <a:r>
              <a:rPr lang="en-US" sz="1500" i="1" dirty="0" smtClean="0"/>
              <a:t>An urban canyon at 42nd Street, Manhattan, New York City</a:t>
            </a:r>
            <a:endParaRPr lang="en-US" sz="1500" i="1" dirty="0"/>
          </a:p>
        </p:txBody>
      </p:sp>
      <p:pic>
        <p:nvPicPr>
          <p:cNvPr id="158723" name="Picture 3"/>
          <p:cNvPicPr>
            <a:picLocks noChangeAspect="1" noChangeArrowheads="1"/>
          </p:cNvPicPr>
          <p:nvPr/>
        </p:nvPicPr>
        <p:blipFill>
          <a:blip r:embed="rId2" cstate="print"/>
          <a:srcRect/>
          <a:stretch>
            <a:fillRect/>
          </a:stretch>
        </p:blipFill>
        <p:spPr bwMode="auto">
          <a:xfrm>
            <a:off x="1691680" y="2204864"/>
            <a:ext cx="5472608" cy="41044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0" y="1052736"/>
            <a:ext cx="8686800" cy="5073427"/>
          </a:xfrm>
        </p:spPr>
        <p:txBody>
          <a:bodyPr>
            <a:normAutofit/>
          </a:bodyPr>
          <a:lstStyle/>
          <a:p>
            <a:pPr>
              <a:buNone/>
            </a:pPr>
            <a:r>
              <a:rPr lang="en-US" sz="2200" dirty="0" smtClean="0"/>
              <a:t>	</a:t>
            </a:r>
            <a:r>
              <a:rPr lang="fr-FR" sz="2200" dirty="0" smtClean="0"/>
              <a:t>En outre, les changements régionaux dans les extrêmes sont souvent plus graves que les tendances moyennes mondiales</a:t>
            </a:r>
            <a:endParaRPr lang="en-US" sz="2200"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9</a:t>
            </a:fld>
            <a:endParaRPr lang="nl-BE"/>
          </a:p>
        </p:txBody>
      </p:sp>
      <p:sp>
        <p:nvSpPr>
          <p:cNvPr id="5" name="Text Box 6"/>
          <p:cNvSpPr txBox="1">
            <a:spLocks noChangeArrowheads="1"/>
          </p:cNvSpPr>
          <p:nvPr/>
        </p:nvSpPr>
        <p:spPr bwMode="auto">
          <a:xfrm>
            <a:off x="0" y="6553200"/>
            <a:ext cx="3352800" cy="304800"/>
          </a:xfrm>
          <a:prstGeom prst="rect">
            <a:avLst/>
          </a:prstGeom>
          <a:noFill/>
          <a:ln w="9525">
            <a:noFill/>
            <a:miter lim="800000"/>
            <a:headEnd/>
            <a:tailEnd/>
          </a:ln>
        </p:spPr>
        <p:txBody>
          <a:bodyPr>
            <a:spAutoFit/>
          </a:bodyPr>
          <a:lstStyle/>
          <a:p>
            <a:pPr eaLnBrk="1" hangingPunct="1"/>
            <a:r>
              <a:rPr lang="en-US" sz="1400" i="1" dirty="0">
                <a:latin typeface="Arial" pitchFamily="34" charset="0"/>
              </a:rPr>
              <a:t>(</a:t>
            </a:r>
            <a:r>
              <a:rPr lang="en-US" sz="1400" i="1" dirty="0" err="1">
                <a:latin typeface="Arial" pitchFamily="34" charset="0"/>
              </a:rPr>
              <a:t>Seneviratne</a:t>
            </a:r>
            <a:r>
              <a:rPr lang="en-US" sz="1400" i="1" dirty="0">
                <a:latin typeface="Arial" pitchFamily="34" charset="0"/>
              </a:rPr>
              <a:t> et al. </a:t>
            </a:r>
            <a:r>
              <a:rPr lang="en-US" sz="1400" i="1" dirty="0" smtClean="0">
                <a:latin typeface="Arial" pitchFamily="34" charset="0"/>
              </a:rPr>
              <a:t>2016)</a:t>
            </a:r>
            <a:endParaRPr lang="en-US" sz="1400" i="1" dirty="0">
              <a:latin typeface="Arial" pitchFamily="34" charset="0"/>
            </a:endParaRPr>
          </a:p>
        </p:txBody>
      </p:sp>
      <p:pic>
        <p:nvPicPr>
          <p:cNvPr id="6" name="Picture 1"/>
          <p:cNvPicPr>
            <a:picLocks noChangeAspect="1"/>
          </p:cNvPicPr>
          <p:nvPr/>
        </p:nvPicPr>
        <p:blipFill>
          <a:blip r:embed="rId2" cstate="print"/>
          <a:srcRect/>
          <a:stretch>
            <a:fillRect/>
          </a:stretch>
        </p:blipFill>
        <p:spPr bwMode="auto">
          <a:xfrm>
            <a:off x="6673" y="2117751"/>
            <a:ext cx="4541390" cy="4207816"/>
          </a:xfrm>
          <a:prstGeom prst="rect">
            <a:avLst/>
          </a:prstGeom>
          <a:noFill/>
          <a:ln w="9525">
            <a:noFill/>
            <a:miter lim="800000"/>
            <a:headEnd/>
            <a:tailEnd/>
          </a:ln>
        </p:spPr>
      </p:pic>
      <p:pic>
        <p:nvPicPr>
          <p:cNvPr id="7" name="Picture 3"/>
          <p:cNvPicPr>
            <a:picLocks noChangeAspect="1"/>
          </p:cNvPicPr>
          <p:nvPr/>
        </p:nvPicPr>
        <p:blipFill>
          <a:blip r:embed="rId3" cstate="print"/>
          <a:srcRect/>
          <a:stretch>
            <a:fillRect/>
          </a:stretch>
        </p:blipFill>
        <p:spPr bwMode="auto">
          <a:xfrm>
            <a:off x="155575" y="6310015"/>
            <a:ext cx="4416425" cy="287337"/>
          </a:xfrm>
          <a:prstGeom prst="rect">
            <a:avLst/>
          </a:prstGeom>
          <a:noFill/>
          <a:ln w="9525">
            <a:noFill/>
            <a:miter lim="800000"/>
            <a:headEnd/>
            <a:tailEnd/>
          </a:ln>
        </p:spPr>
      </p:pic>
      <p:sp>
        <p:nvSpPr>
          <p:cNvPr id="8" name="TextBox 4"/>
          <p:cNvSpPr txBox="1">
            <a:spLocks noChangeArrowheads="1"/>
          </p:cNvSpPr>
          <p:nvPr/>
        </p:nvSpPr>
        <p:spPr bwMode="auto">
          <a:xfrm>
            <a:off x="107504" y="1844824"/>
            <a:ext cx="4752528" cy="338554"/>
          </a:xfrm>
          <a:prstGeom prst="rect">
            <a:avLst/>
          </a:prstGeom>
          <a:solidFill>
            <a:srgbClr val="FFFFFF"/>
          </a:solidFill>
          <a:ln w="9525">
            <a:noFill/>
            <a:miter lim="800000"/>
            <a:headEnd/>
            <a:tailEnd/>
          </a:ln>
        </p:spPr>
        <p:txBody>
          <a:bodyPr wrap="square">
            <a:spAutoFit/>
          </a:bodyPr>
          <a:lstStyle/>
          <a:p>
            <a:r>
              <a:rPr lang="en-US" sz="1600" dirty="0">
                <a:latin typeface="Arial" pitchFamily="34" charset="0"/>
                <a:cs typeface="Arial" pitchFamily="34" charset="0"/>
              </a:rPr>
              <a:t>Changes in temperature extremes, Mediterranean</a:t>
            </a:r>
          </a:p>
        </p:txBody>
      </p:sp>
      <p:sp>
        <p:nvSpPr>
          <p:cNvPr id="9" name="TextBox 2"/>
          <p:cNvSpPr txBox="1">
            <a:spLocks noChangeArrowheads="1"/>
          </p:cNvSpPr>
          <p:nvPr/>
        </p:nvSpPr>
        <p:spPr bwMode="auto">
          <a:xfrm>
            <a:off x="5220072" y="2492896"/>
            <a:ext cx="3490913" cy="2308324"/>
          </a:xfrm>
          <a:prstGeom prst="rect">
            <a:avLst/>
          </a:prstGeom>
          <a:noFill/>
          <a:ln w="9525">
            <a:noFill/>
            <a:miter lim="800000"/>
            <a:headEnd/>
            <a:tailEnd/>
          </a:ln>
        </p:spPr>
        <p:txBody>
          <a:bodyPr>
            <a:spAutoFit/>
          </a:bodyPr>
          <a:lstStyle/>
          <a:p>
            <a:pPr>
              <a:buFont typeface="Wingdings" pitchFamily="2" charset="2"/>
              <a:buChar char="è"/>
            </a:pPr>
            <a:r>
              <a:rPr lang="en-US" dirty="0" smtClean="0">
                <a:latin typeface="Arial" pitchFamily="34" charset="0"/>
                <a:cs typeface="Arial" pitchFamily="34" charset="0"/>
              </a:rPr>
              <a:t> </a:t>
            </a:r>
            <a:r>
              <a:rPr lang="fr-FR" dirty="0" smtClean="0">
                <a:latin typeface="Arial" pitchFamily="34" charset="0"/>
                <a:cs typeface="Arial" pitchFamily="34" charset="0"/>
              </a:rPr>
              <a:t>50% de réchauffement plus fort des températures extrêmes dans la région méditerranéenne</a:t>
            </a:r>
          </a:p>
          <a:p>
            <a:pPr>
              <a:buFont typeface="Wingdings" pitchFamily="2" charset="2"/>
              <a:buChar char="è"/>
            </a:pPr>
            <a:r>
              <a:rPr lang="fr-FR" dirty="0" smtClean="0">
                <a:latin typeface="Arial" pitchFamily="34" charset="0"/>
                <a:cs typeface="Arial" pitchFamily="34" charset="0"/>
              </a:rPr>
              <a:t>  Une grande partie du départ de la ligne 1: 1 (amplification de la réponse des extrêmes régionaux) peut s'expliquer par des interactions terre-climat!</a:t>
            </a:r>
            <a:endParaRPr lang="en-US" dirty="0">
              <a:latin typeface="Arial" pitchFamily="34" charset="0"/>
              <a:cs typeface="Arial"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de </a:t>
            </a:r>
            <a:r>
              <a:rPr lang="en-US" dirty="0" err="1" smtClean="0"/>
              <a:t>l'effet</a:t>
            </a:r>
            <a:r>
              <a:rPr lang="en-US" dirty="0" smtClean="0"/>
              <a:t> UHI</a:t>
            </a:r>
            <a:endParaRPr lang="en-US" dirty="0"/>
          </a:p>
        </p:txBody>
      </p:sp>
      <p:sp>
        <p:nvSpPr>
          <p:cNvPr id="3" name="Content Placeholder 2"/>
          <p:cNvSpPr>
            <a:spLocks noGrp="1"/>
          </p:cNvSpPr>
          <p:nvPr>
            <p:ph idx="1"/>
          </p:nvPr>
        </p:nvSpPr>
        <p:spPr>
          <a:xfrm>
            <a:off x="457200" y="1196752"/>
            <a:ext cx="7931224" cy="4929411"/>
          </a:xfrm>
        </p:spPr>
        <p:txBody>
          <a:bodyPr>
            <a:normAutofit/>
          </a:bodyPr>
          <a:lstStyle/>
          <a:p>
            <a:pPr>
              <a:buNone/>
            </a:pPr>
            <a:r>
              <a:rPr lang="fr-FR" sz="2500" dirty="0" smtClean="0"/>
              <a:t>L'effet UHI a plusieurs causes:</a:t>
            </a:r>
          </a:p>
          <a:p>
            <a:r>
              <a:rPr lang="fr-FR" sz="2200" dirty="0" smtClean="0"/>
              <a:t>Effets géométriques: l'effet de «</a:t>
            </a:r>
            <a:r>
              <a:rPr lang="fr-FR" sz="2200" dirty="0" err="1" smtClean="0"/>
              <a:t>Urban</a:t>
            </a:r>
            <a:r>
              <a:rPr lang="fr-FR" sz="2200" dirty="0" smtClean="0"/>
              <a:t> Canyon » </a:t>
            </a:r>
            <a:r>
              <a:rPr lang="nl-BE" sz="2500" dirty="0" smtClean="0">
                <a:sym typeface="Wingdings" pitchFamily="2" charset="2"/>
              </a:rPr>
              <a:t/>
            </a:r>
            <a:br>
              <a:rPr lang="nl-BE" sz="2500" dirty="0" smtClean="0">
                <a:sym typeface="Wingdings" pitchFamily="2" charset="2"/>
              </a:rPr>
            </a:br>
            <a:r>
              <a:rPr lang="nl-BE" sz="2200" dirty="0" smtClean="0">
                <a:sym typeface="Wingdings" pitchFamily="2" charset="2"/>
              </a:rPr>
              <a:t> </a:t>
            </a:r>
            <a:r>
              <a:rPr lang="fr-FR" sz="2200" dirty="0" smtClean="0"/>
              <a:t>les bâtiments élevés fournissent de multiples surfaces pour la réflexion et l'absorption de la lumière du soleil, augmentant l'efficacité avec laquelle les zones urbaines sont chauffées </a:t>
            </a:r>
            <a:r>
              <a:rPr lang="nl-BE" sz="2200" dirty="0" smtClean="0">
                <a:sym typeface="Wingdings" pitchFamily="2" charset="2"/>
              </a:rPr>
              <a:t/>
            </a:r>
            <a:br>
              <a:rPr lang="nl-BE" sz="2200" dirty="0" smtClean="0">
                <a:sym typeface="Wingdings" pitchFamily="2" charset="2"/>
              </a:rPr>
            </a:br>
            <a:endParaRPr lang="en-US" sz="2200" dirty="0" smtClean="0">
              <a:sym typeface="Wingdings" pitchFamily="2" charset="2"/>
            </a:endParaRPr>
          </a:p>
        </p:txBody>
      </p:sp>
      <p:sp>
        <p:nvSpPr>
          <p:cNvPr id="4" name="Slide Number Placeholder 3"/>
          <p:cNvSpPr>
            <a:spLocks noGrp="1"/>
          </p:cNvSpPr>
          <p:nvPr>
            <p:ph type="sldNum" sz="quarter" idx="12"/>
          </p:nvPr>
        </p:nvSpPr>
        <p:spPr/>
        <p:txBody>
          <a:bodyPr/>
          <a:lstStyle/>
          <a:p>
            <a:fld id="{E5ABAE2D-7E9C-4FCE-AF4E-8A971EE13E7B}" type="slidenum">
              <a:rPr lang="nl-BE" smtClean="0"/>
              <a:pPr/>
              <a:t>90</a:t>
            </a:fld>
            <a:endParaRPr lang="nl-BE"/>
          </a:p>
        </p:txBody>
      </p:sp>
      <p:sp>
        <p:nvSpPr>
          <p:cNvPr id="7" name="Rectangle 6"/>
          <p:cNvSpPr/>
          <p:nvPr/>
        </p:nvSpPr>
        <p:spPr>
          <a:xfrm>
            <a:off x="0" y="6627168"/>
            <a:ext cx="4572000" cy="230832"/>
          </a:xfrm>
          <a:prstGeom prst="rect">
            <a:avLst/>
          </a:prstGeom>
        </p:spPr>
        <p:txBody>
          <a:bodyPr>
            <a:spAutoFit/>
          </a:bodyPr>
          <a:lstStyle/>
          <a:p>
            <a:r>
              <a:rPr lang="en-US" sz="900" dirty="0" smtClean="0">
                <a:solidFill>
                  <a:schemeClr val="bg1">
                    <a:lumMod val="75000"/>
                  </a:schemeClr>
                </a:solidFill>
              </a:rPr>
              <a:t>(http://www.geocoops.com/urban-microclimates.html)</a:t>
            </a:r>
            <a:endParaRPr lang="en-US" sz="900" dirty="0">
              <a:solidFill>
                <a:schemeClr val="bg1">
                  <a:lumMod val="75000"/>
                </a:schemeClr>
              </a:solidFill>
            </a:endParaRPr>
          </a:p>
        </p:txBody>
      </p:sp>
      <p:pic>
        <p:nvPicPr>
          <p:cNvPr id="159746" name="Picture 2" descr="Picture"/>
          <p:cNvPicPr>
            <a:picLocks noChangeAspect="1" noChangeArrowheads="1"/>
          </p:cNvPicPr>
          <p:nvPr/>
        </p:nvPicPr>
        <p:blipFill>
          <a:blip r:embed="rId2" cstate="print"/>
          <a:srcRect/>
          <a:stretch>
            <a:fillRect/>
          </a:stretch>
        </p:blipFill>
        <p:spPr bwMode="auto">
          <a:xfrm>
            <a:off x="1331640" y="3140968"/>
            <a:ext cx="6600825" cy="3333750"/>
          </a:xfrm>
          <a:prstGeom prst="rect">
            <a:avLst/>
          </a:prstGeom>
          <a:noFill/>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de </a:t>
            </a:r>
            <a:r>
              <a:rPr lang="en-US" dirty="0" err="1" smtClean="0"/>
              <a:t>l'effet</a:t>
            </a:r>
            <a:r>
              <a:rPr lang="en-US" dirty="0" smtClean="0"/>
              <a:t> UHI</a:t>
            </a:r>
            <a:endParaRPr lang="en-US" dirty="0"/>
          </a:p>
        </p:txBody>
      </p:sp>
      <p:sp>
        <p:nvSpPr>
          <p:cNvPr id="3" name="Content Placeholder 2"/>
          <p:cNvSpPr>
            <a:spLocks noGrp="1"/>
          </p:cNvSpPr>
          <p:nvPr>
            <p:ph idx="1"/>
          </p:nvPr>
        </p:nvSpPr>
        <p:spPr>
          <a:xfrm>
            <a:off x="457200" y="1196752"/>
            <a:ext cx="7931224" cy="4929411"/>
          </a:xfrm>
        </p:spPr>
        <p:txBody>
          <a:bodyPr>
            <a:normAutofit/>
          </a:bodyPr>
          <a:lstStyle/>
          <a:p>
            <a:pPr>
              <a:buNone/>
            </a:pPr>
            <a:r>
              <a:rPr lang="fr-FR" sz="2500" dirty="0" smtClean="0"/>
              <a:t>L'effet UHI a plusieurs causes:</a:t>
            </a:r>
          </a:p>
          <a:p>
            <a:r>
              <a:rPr lang="fr-FR" sz="2200" dirty="0" smtClean="0"/>
              <a:t>Effets géométriques: </a:t>
            </a:r>
            <a:r>
              <a:rPr lang="nl-BE" sz="2200" dirty="0" smtClean="0">
                <a:sym typeface="Wingdings" pitchFamily="2" charset="2"/>
              </a:rPr>
              <a:t>“</a:t>
            </a:r>
            <a:r>
              <a:rPr lang="nl-BE" sz="2200" dirty="0" err="1" smtClean="0">
                <a:sym typeface="Wingdings" pitchFamily="2" charset="2"/>
              </a:rPr>
              <a:t>Sky</a:t>
            </a:r>
            <a:r>
              <a:rPr lang="nl-BE" sz="2200" dirty="0" smtClean="0">
                <a:sym typeface="Wingdings" pitchFamily="2" charset="2"/>
              </a:rPr>
              <a:t> View </a:t>
            </a:r>
            <a:r>
              <a:rPr lang="nl-BE" sz="2200" dirty="0" err="1" smtClean="0">
                <a:sym typeface="Wingdings" pitchFamily="2" charset="2"/>
              </a:rPr>
              <a:t>blocking</a:t>
            </a:r>
            <a:r>
              <a:rPr lang="nl-BE" sz="2200" dirty="0" smtClean="0">
                <a:sym typeface="Wingdings" pitchFamily="2" charset="2"/>
              </a:rPr>
              <a:t>”</a:t>
            </a:r>
            <a:r>
              <a:rPr lang="nl-BE" sz="2500" dirty="0" smtClean="0">
                <a:sym typeface="Wingdings" pitchFamily="2" charset="2"/>
              </a:rPr>
              <a:t/>
            </a:r>
            <a:br>
              <a:rPr lang="nl-BE" sz="2500" dirty="0" smtClean="0">
                <a:sym typeface="Wingdings" pitchFamily="2" charset="2"/>
              </a:rPr>
            </a:br>
            <a:r>
              <a:rPr lang="nl-BE" sz="2200" dirty="0" smtClean="0">
                <a:sym typeface="Wingdings" pitchFamily="2" charset="2"/>
              </a:rPr>
              <a:t> </a:t>
            </a:r>
            <a:r>
              <a:rPr lang="fr-FR" sz="2200" dirty="0" smtClean="0">
                <a:sym typeface="Wingdings" pitchFamily="2" charset="2"/>
              </a:rPr>
              <a:t>La nuit, les surfaces perdent de la chaleur principalement par rayonnement vers le ciel relativement plus frais </a:t>
            </a:r>
            <a:br>
              <a:rPr lang="fr-FR" sz="2200" dirty="0" smtClean="0">
                <a:sym typeface="Wingdings" pitchFamily="2" charset="2"/>
              </a:rPr>
            </a:br>
            <a:r>
              <a:rPr lang="fr-FR" sz="2200" dirty="0" smtClean="0">
                <a:sym typeface="Wingdings" pitchFamily="2" charset="2"/>
              </a:rPr>
              <a:t> bloqué par les bâtiments dans une zone urbaine</a:t>
            </a:r>
            <a:endParaRPr lang="en-US" sz="2200" dirty="0" smtClean="0">
              <a:sym typeface="Wingdings" pitchFamily="2" charset="2"/>
            </a:endParaRPr>
          </a:p>
        </p:txBody>
      </p:sp>
      <p:sp>
        <p:nvSpPr>
          <p:cNvPr id="4" name="Slide Number Placeholder 3"/>
          <p:cNvSpPr>
            <a:spLocks noGrp="1"/>
          </p:cNvSpPr>
          <p:nvPr>
            <p:ph type="sldNum" sz="quarter" idx="12"/>
          </p:nvPr>
        </p:nvSpPr>
        <p:spPr/>
        <p:txBody>
          <a:bodyPr/>
          <a:lstStyle/>
          <a:p>
            <a:fld id="{E5ABAE2D-7E9C-4FCE-AF4E-8A971EE13E7B}" type="slidenum">
              <a:rPr lang="nl-BE" smtClean="0"/>
              <a:pPr/>
              <a:t>91</a:t>
            </a:fld>
            <a:endParaRPr lang="nl-BE"/>
          </a:p>
        </p:txBody>
      </p:sp>
      <p:pic>
        <p:nvPicPr>
          <p:cNvPr id="164866" name="Picture 2"/>
          <p:cNvPicPr>
            <a:picLocks noChangeAspect="1" noChangeArrowheads="1"/>
          </p:cNvPicPr>
          <p:nvPr/>
        </p:nvPicPr>
        <p:blipFill>
          <a:blip r:embed="rId2" cstate="print"/>
          <a:srcRect/>
          <a:stretch>
            <a:fillRect/>
          </a:stretch>
        </p:blipFill>
        <p:spPr bwMode="auto">
          <a:xfrm>
            <a:off x="1547664" y="3168548"/>
            <a:ext cx="5904656" cy="3428804"/>
          </a:xfrm>
          <a:prstGeom prst="rect">
            <a:avLst/>
          </a:prstGeom>
          <a:noFill/>
          <a:ln w="9525">
            <a:noFill/>
            <a:miter lim="800000"/>
            <a:headEnd/>
            <a:tailEnd/>
          </a:ln>
        </p:spPr>
      </p:pic>
      <p:sp>
        <p:nvSpPr>
          <p:cNvPr id="8" name="TextBox 7"/>
          <p:cNvSpPr txBox="1"/>
          <p:nvPr/>
        </p:nvSpPr>
        <p:spPr>
          <a:xfrm>
            <a:off x="0" y="6534835"/>
            <a:ext cx="2520280" cy="276999"/>
          </a:xfrm>
          <a:prstGeom prst="rect">
            <a:avLst/>
          </a:prstGeom>
          <a:noFill/>
        </p:spPr>
        <p:txBody>
          <a:bodyPr wrap="square" rtlCol="0">
            <a:spAutoFit/>
          </a:bodyPr>
          <a:lstStyle/>
          <a:p>
            <a:r>
              <a:rPr lang="nl-BE" sz="1200" dirty="0" smtClean="0"/>
              <a:t>(</a:t>
            </a:r>
            <a:r>
              <a:rPr lang="nl-BE" sz="1200" dirty="0" err="1" smtClean="0"/>
              <a:t>Valsson</a:t>
            </a:r>
            <a:r>
              <a:rPr lang="nl-BE" sz="1200" dirty="0" smtClean="0"/>
              <a:t> &amp; </a:t>
            </a:r>
            <a:r>
              <a:rPr lang="nl-BE" sz="1200" dirty="0" err="1" smtClean="0"/>
              <a:t>Bharat</a:t>
            </a:r>
            <a:r>
              <a:rPr lang="nl-BE" sz="1200" dirty="0" smtClean="0"/>
              <a:t>, 2009)</a:t>
            </a:r>
            <a:endParaRPr lang="en-US" sz="1200" dirty="0"/>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de </a:t>
            </a:r>
            <a:r>
              <a:rPr lang="en-US" dirty="0" err="1" smtClean="0"/>
              <a:t>l'effet</a:t>
            </a:r>
            <a:r>
              <a:rPr lang="en-US" dirty="0" smtClean="0"/>
              <a:t> UHI</a:t>
            </a:r>
            <a:endParaRPr lang="en-US" dirty="0"/>
          </a:p>
        </p:txBody>
      </p:sp>
      <p:sp>
        <p:nvSpPr>
          <p:cNvPr id="3" name="Content Placeholder 2"/>
          <p:cNvSpPr>
            <a:spLocks noGrp="1"/>
          </p:cNvSpPr>
          <p:nvPr>
            <p:ph idx="1"/>
          </p:nvPr>
        </p:nvSpPr>
        <p:spPr>
          <a:xfrm>
            <a:off x="457200" y="1196752"/>
            <a:ext cx="7931224" cy="4929411"/>
          </a:xfrm>
        </p:spPr>
        <p:txBody>
          <a:bodyPr>
            <a:normAutofit/>
          </a:bodyPr>
          <a:lstStyle/>
          <a:p>
            <a:pPr>
              <a:buNone/>
            </a:pPr>
            <a:r>
              <a:rPr lang="fr-FR" sz="2500" dirty="0" smtClean="0"/>
              <a:t>L'effet UHI a plusieurs causes:</a:t>
            </a:r>
          </a:p>
          <a:p>
            <a:r>
              <a:rPr lang="fr-FR" sz="2500" dirty="0" smtClean="0"/>
              <a:t>Effets géométriques: blocage du vent </a:t>
            </a:r>
            <a:r>
              <a:rPr lang="nl-BE" sz="2500" dirty="0" smtClean="0">
                <a:sym typeface="Wingdings" pitchFamily="2" charset="2"/>
              </a:rPr>
              <a:t/>
            </a:r>
            <a:br>
              <a:rPr lang="nl-BE" sz="2500" dirty="0" smtClean="0">
                <a:sym typeface="Wingdings" pitchFamily="2" charset="2"/>
              </a:rPr>
            </a:br>
            <a:r>
              <a:rPr lang="nl-BE" sz="2200" dirty="0" smtClean="0">
                <a:sym typeface="Wingdings" pitchFamily="2" charset="2"/>
              </a:rPr>
              <a:t> </a:t>
            </a:r>
            <a:r>
              <a:rPr lang="fr-FR" sz="2200" dirty="0" smtClean="0"/>
              <a:t>limite le refroidissement par convection / advection? </a:t>
            </a:r>
            <a:br>
              <a:rPr lang="fr-FR" sz="2200" dirty="0" smtClean="0"/>
            </a:br>
            <a:r>
              <a:rPr lang="fr-FR" sz="2200" dirty="0" smtClean="0">
                <a:sym typeface="Wingdings" pitchFamily="2" charset="2"/>
              </a:rPr>
              <a:t></a:t>
            </a:r>
            <a:r>
              <a:rPr lang="fr-FR" sz="2200" dirty="0" smtClean="0"/>
              <a:t> empêche les polluants de se dissiper, par ex. O</a:t>
            </a:r>
            <a:r>
              <a:rPr lang="fr-FR" sz="2200" baseline="-25000" dirty="0" smtClean="0"/>
              <a:t>3</a:t>
            </a:r>
            <a:r>
              <a:rPr lang="fr-FR" sz="2200" dirty="0" smtClean="0"/>
              <a:t>: modifie les propriétés radiatives de l'atmosphère </a:t>
            </a:r>
            <a:r>
              <a:rPr lang="nl-BE" sz="2200" dirty="0" smtClean="0">
                <a:sym typeface="Wingdings" pitchFamily="2" charset="2"/>
              </a:rPr>
              <a:t/>
            </a:r>
            <a:br>
              <a:rPr lang="nl-BE" sz="2200" dirty="0" smtClean="0">
                <a:sym typeface="Wingdings" pitchFamily="2" charset="2"/>
              </a:rPr>
            </a:br>
            <a:endParaRPr lang="en-US" sz="2200" dirty="0" smtClean="0">
              <a:sym typeface="Wingdings" pitchFamily="2" charset="2"/>
            </a:endParaRPr>
          </a:p>
        </p:txBody>
      </p:sp>
      <p:sp>
        <p:nvSpPr>
          <p:cNvPr id="4" name="Slide Number Placeholder 3"/>
          <p:cNvSpPr>
            <a:spLocks noGrp="1"/>
          </p:cNvSpPr>
          <p:nvPr>
            <p:ph type="sldNum" sz="quarter" idx="12"/>
          </p:nvPr>
        </p:nvSpPr>
        <p:spPr/>
        <p:txBody>
          <a:bodyPr/>
          <a:lstStyle/>
          <a:p>
            <a:fld id="{E5ABAE2D-7E9C-4FCE-AF4E-8A971EE13E7B}" type="slidenum">
              <a:rPr lang="nl-BE" smtClean="0"/>
              <a:pPr/>
              <a:t>92</a:t>
            </a:fld>
            <a:endParaRPr lang="nl-BE"/>
          </a:p>
        </p:txBody>
      </p:sp>
      <p:sp>
        <p:nvSpPr>
          <p:cNvPr id="7" name="Rectangle 6"/>
          <p:cNvSpPr/>
          <p:nvPr/>
        </p:nvSpPr>
        <p:spPr>
          <a:xfrm>
            <a:off x="0" y="6627168"/>
            <a:ext cx="4572000" cy="230832"/>
          </a:xfrm>
          <a:prstGeom prst="rect">
            <a:avLst/>
          </a:prstGeom>
        </p:spPr>
        <p:txBody>
          <a:bodyPr>
            <a:spAutoFit/>
          </a:bodyPr>
          <a:lstStyle/>
          <a:p>
            <a:r>
              <a:rPr lang="en-US" sz="900" dirty="0" smtClean="0">
                <a:solidFill>
                  <a:schemeClr val="bg1">
                    <a:lumMod val="75000"/>
                  </a:schemeClr>
                </a:solidFill>
              </a:rPr>
              <a:t>(http://www.geocoops.com/urban-microclimates.html)</a:t>
            </a:r>
            <a:endParaRPr lang="en-US" sz="900" dirty="0">
              <a:solidFill>
                <a:schemeClr val="bg1">
                  <a:lumMod val="75000"/>
                </a:schemeClr>
              </a:solidFill>
            </a:endParaRPr>
          </a:p>
        </p:txBody>
      </p:sp>
      <p:pic>
        <p:nvPicPr>
          <p:cNvPr id="160771" name="Picture 3"/>
          <p:cNvPicPr>
            <a:picLocks noChangeAspect="1" noChangeArrowheads="1"/>
          </p:cNvPicPr>
          <p:nvPr/>
        </p:nvPicPr>
        <p:blipFill>
          <a:blip r:embed="rId2" cstate="print"/>
          <a:srcRect/>
          <a:stretch>
            <a:fillRect/>
          </a:stretch>
        </p:blipFill>
        <p:spPr bwMode="auto">
          <a:xfrm>
            <a:off x="2195736" y="3645024"/>
            <a:ext cx="5000625" cy="2838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de </a:t>
            </a:r>
            <a:r>
              <a:rPr lang="en-US" dirty="0" err="1" smtClean="0"/>
              <a:t>l'effet</a:t>
            </a:r>
            <a:r>
              <a:rPr lang="en-US" dirty="0" smtClean="0"/>
              <a:t> UHI</a:t>
            </a:r>
            <a:endParaRPr lang="en-US" dirty="0"/>
          </a:p>
        </p:txBody>
      </p:sp>
      <p:sp>
        <p:nvSpPr>
          <p:cNvPr id="3" name="Content Placeholder 2"/>
          <p:cNvSpPr>
            <a:spLocks noGrp="1"/>
          </p:cNvSpPr>
          <p:nvPr>
            <p:ph idx="1"/>
          </p:nvPr>
        </p:nvSpPr>
        <p:spPr>
          <a:xfrm>
            <a:off x="457200" y="1196752"/>
            <a:ext cx="7931224" cy="4929411"/>
          </a:xfrm>
        </p:spPr>
        <p:txBody>
          <a:bodyPr>
            <a:normAutofit/>
          </a:bodyPr>
          <a:lstStyle/>
          <a:p>
            <a:pPr>
              <a:buNone/>
            </a:pPr>
            <a:r>
              <a:rPr lang="fr-FR" sz="2500" dirty="0" smtClean="0"/>
              <a:t>L'effet UHI a plusieurs causes:</a:t>
            </a:r>
          </a:p>
          <a:p>
            <a:r>
              <a:rPr lang="fr-FR" sz="2500" dirty="0" smtClean="0"/>
              <a:t>Effets géométriques: blocage du vent </a:t>
            </a:r>
            <a:r>
              <a:rPr lang="nl-BE" sz="2800" dirty="0" smtClean="0">
                <a:sym typeface="Wingdings" pitchFamily="2" charset="2"/>
              </a:rPr>
              <a:t/>
            </a:r>
            <a:br>
              <a:rPr lang="nl-BE" sz="2800" dirty="0" smtClean="0">
                <a:sym typeface="Wingdings" pitchFamily="2" charset="2"/>
              </a:rPr>
            </a:br>
            <a:r>
              <a:rPr lang="nl-BE" sz="2200" dirty="0" smtClean="0">
                <a:sym typeface="Wingdings" pitchFamily="2" charset="2"/>
              </a:rPr>
              <a:t> </a:t>
            </a:r>
            <a:r>
              <a:rPr lang="fr-FR" sz="2200" dirty="0" smtClean="0"/>
              <a:t>limite le refroidissement par convection / advection? </a:t>
            </a:r>
            <a:br>
              <a:rPr lang="fr-FR" sz="2200" dirty="0" smtClean="0"/>
            </a:br>
            <a:r>
              <a:rPr lang="fr-FR" sz="2200" dirty="0" smtClean="0">
                <a:sym typeface="Wingdings" pitchFamily="2" charset="2"/>
              </a:rPr>
              <a:t></a:t>
            </a:r>
            <a:r>
              <a:rPr lang="fr-FR" sz="2200" dirty="0" smtClean="0"/>
              <a:t> empêche les polluants de se dissiper, par ex. O</a:t>
            </a:r>
            <a:r>
              <a:rPr lang="fr-FR" sz="2200" baseline="-25000" dirty="0" smtClean="0"/>
              <a:t>3</a:t>
            </a:r>
            <a:r>
              <a:rPr lang="fr-FR" sz="2200" dirty="0" smtClean="0"/>
              <a:t>: modifie les propriétés radiatives de l'atmosphère</a:t>
            </a:r>
            <a:r>
              <a:rPr lang="fr-FR" sz="2800" dirty="0" smtClean="0"/>
              <a:t> </a:t>
            </a:r>
          </a:p>
          <a:p>
            <a:pPr>
              <a:buNone/>
            </a:pPr>
            <a:r>
              <a:rPr lang="en-US" sz="2200" dirty="0" smtClean="0">
                <a:sym typeface="Wingdings" pitchFamily="2" charset="2"/>
              </a:rPr>
              <a:t>	 </a:t>
            </a:r>
            <a:r>
              <a:rPr lang="en-US" sz="2200" dirty="0" err="1" smtClean="0">
                <a:sym typeface="Wingdings" pitchFamily="2" charset="2"/>
              </a:rPr>
              <a:t>Dynamique</a:t>
            </a:r>
            <a:r>
              <a:rPr lang="en-US" sz="2200" dirty="0" smtClean="0">
                <a:sym typeface="Wingdings" pitchFamily="2" charset="2"/>
              </a:rPr>
              <a:t> du vent </a:t>
            </a:r>
            <a:r>
              <a:rPr lang="en-US" sz="2200" dirty="0" err="1" smtClean="0">
                <a:sym typeface="Wingdings" pitchFamily="2" charset="2"/>
              </a:rPr>
              <a:t>complexe</a:t>
            </a:r>
            <a:r>
              <a:rPr lang="en-US" sz="2200" dirty="0" smtClean="0">
                <a:sym typeface="Wingdings" pitchFamily="2" charset="2"/>
              </a:rPr>
              <a:t> </a:t>
            </a:r>
            <a:r>
              <a:rPr lang="nl-BE" sz="2200" dirty="0" smtClean="0">
                <a:sym typeface="Wingdings" pitchFamily="2" charset="2"/>
              </a:rPr>
              <a:t/>
            </a:r>
            <a:br>
              <a:rPr lang="nl-BE" sz="2200" dirty="0" smtClean="0">
                <a:sym typeface="Wingdings" pitchFamily="2" charset="2"/>
              </a:rPr>
            </a:br>
            <a:endParaRPr lang="en-US" sz="2200" dirty="0" smtClean="0">
              <a:sym typeface="Wingdings" pitchFamily="2" charset="2"/>
            </a:endParaRPr>
          </a:p>
        </p:txBody>
      </p:sp>
      <p:sp>
        <p:nvSpPr>
          <p:cNvPr id="4" name="Slide Number Placeholder 3"/>
          <p:cNvSpPr>
            <a:spLocks noGrp="1"/>
          </p:cNvSpPr>
          <p:nvPr>
            <p:ph type="sldNum" sz="quarter" idx="12"/>
          </p:nvPr>
        </p:nvSpPr>
        <p:spPr/>
        <p:txBody>
          <a:bodyPr/>
          <a:lstStyle/>
          <a:p>
            <a:fld id="{E5ABAE2D-7E9C-4FCE-AF4E-8A971EE13E7B}" type="slidenum">
              <a:rPr lang="nl-BE" smtClean="0"/>
              <a:pPr/>
              <a:t>93</a:t>
            </a:fld>
            <a:endParaRPr lang="nl-BE"/>
          </a:p>
        </p:txBody>
      </p:sp>
      <p:sp>
        <p:nvSpPr>
          <p:cNvPr id="7" name="Rectangle 6"/>
          <p:cNvSpPr/>
          <p:nvPr/>
        </p:nvSpPr>
        <p:spPr>
          <a:xfrm>
            <a:off x="0" y="6627168"/>
            <a:ext cx="4572000" cy="230832"/>
          </a:xfrm>
          <a:prstGeom prst="rect">
            <a:avLst/>
          </a:prstGeom>
        </p:spPr>
        <p:txBody>
          <a:bodyPr>
            <a:spAutoFit/>
          </a:bodyPr>
          <a:lstStyle/>
          <a:p>
            <a:r>
              <a:rPr lang="en-US" sz="900" dirty="0" smtClean="0">
                <a:solidFill>
                  <a:schemeClr val="bg1">
                    <a:lumMod val="75000"/>
                  </a:schemeClr>
                </a:solidFill>
              </a:rPr>
              <a:t>(http://www.geocoops.com/urban-microclimates.html)</a:t>
            </a:r>
            <a:endParaRPr lang="en-US" sz="900" dirty="0">
              <a:solidFill>
                <a:schemeClr val="bg1">
                  <a:lumMod val="75000"/>
                </a:schemeClr>
              </a:solidFill>
            </a:endParaRPr>
          </a:p>
        </p:txBody>
      </p:sp>
      <p:pic>
        <p:nvPicPr>
          <p:cNvPr id="161794" name="Picture 2" descr="Picture"/>
          <p:cNvPicPr>
            <a:picLocks noChangeAspect="1" noChangeArrowheads="1"/>
          </p:cNvPicPr>
          <p:nvPr/>
        </p:nvPicPr>
        <p:blipFill>
          <a:blip r:embed="rId2" cstate="print"/>
          <a:srcRect/>
          <a:stretch>
            <a:fillRect/>
          </a:stretch>
        </p:blipFill>
        <p:spPr bwMode="auto">
          <a:xfrm>
            <a:off x="684304" y="3594210"/>
            <a:ext cx="7791714" cy="3003142"/>
          </a:xfrm>
          <a:prstGeom prst="rect">
            <a:avLst/>
          </a:prstGeo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de </a:t>
            </a:r>
            <a:r>
              <a:rPr lang="en-US" dirty="0" err="1" smtClean="0"/>
              <a:t>l'effet</a:t>
            </a:r>
            <a:r>
              <a:rPr lang="en-US" dirty="0" smtClean="0"/>
              <a:t> UHI</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94</a:t>
            </a:fld>
            <a:endParaRPr lang="nl-BE"/>
          </a:p>
        </p:txBody>
      </p:sp>
      <p:pic>
        <p:nvPicPr>
          <p:cNvPr id="163842" name="Picture 2"/>
          <p:cNvPicPr>
            <a:picLocks noGrp="1" noChangeAspect="1" noChangeArrowheads="1"/>
          </p:cNvPicPr>
          <p:nvPr>
            <p:ph idx="1"/>
          </p:nvPr>
        </p:nvPicPr>
        <p:blipFill>
          <a:blip r:embed="rId2" cstate="print"/>
          <a:srcRect/>
          <a:stretch>
            <a:fillRect/>
          </a:stretch>
        </p:blipFill>
        <p:spPr bwMode="auto">
          <a:xfrm>
            <a:off x="457200" y="1503297"/>
            <a:ext cx="8229600" cy="4316543"/>
          </a:xfrm>
          <a:prstGeom prst="rect">
            <a:avLst/>
          </a:prstGeom>
          <a:noFill/>
          <a:ln w="9525">
            <a:noFill/>
            <a:miter lim="800000"/>
            <a:headEnd/>
            <a:tailEnd/>
          </a:ln>
        </p:spPr>
      </p:pic>
      <p:sp>
        <p:nvSpPr>
          <p:cNvPr id="6" name="Rectangle 5"/>
          <p:cNvSpPr/>
          <p:nvPr/>
        </p:nvSpPr>
        <p:spPr>
          <a:xfrm>
            <a:off x="0" y="6627168"/>
            <a:ext cx="4572000" cy="230832"/>
          </a:xfrm>
          <a:prstGeom prst="rect">
            <a:avLst/>
          </a:prstGeom>
        </p:spPr>
        <p:txBody>
          <a:bodyPr>
            <a:spAutoFit/>
          </a:bodyPr>
          <a:lstStyle/>
          <a:p>
            <a:r>
              <a:rPr lang="en-US" sz="900" dirty="0" smtClean="0">
                <a:solidFill>
                  <a:schemeClr val="bg1">
                    <a:lumMod val="75000"/>
                  </a:schemeClr>
                </a:solidFill>
              </a:rPr>
              <a:t>(http://www.geocoops.com/urban-microclimates.html)</a:t>
            </a:r>
            <a:endParaRPr lang="en-US" sz="9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de </a:t>
            </a:r>
            <a:r>
              <a:rPr lang="en-US" dirty="0" err="1" smtClean="0"/>
              <a:t>l'effet</a:t>
            </a:r>
            <a:r>
              <a:rPr lang="en-US" dirty="0" smtClean="0"/>
              <a:t> UHI</a:t>
            </a:r>
            <a:endParaRPr lang="en-US" dirty="0"/>
          </a:p>
        </p:txBody>
      </p:sp>
      <p:sp>
        <p:nvSpPr>
          <p:cNvPr id="4" name="Slide Number Placeholder 3"/>
          <p:cNvSpPr>
            <a:spLocks noGrp="1"/>
          </p:cNvSpPr>
          <p:nvPr>
            <p:ph type="sldNum" sz="quarter" idx="12"/>
          </p:nvPr>
        </p:nvSpPr>
        <p:spPr/>
        <p:txBody>
          <a:bodyPr/>
          <a:lstStyle/>
          <a:p>
            <a:fld id="{E5ABAE2D-7E9C-4FCE-AF4E-8A971EE13E7B}" type="slidenum">
              <a:rPr lang="nl-BE" smtClean="0"/>
              <a:pPr/>
              <a:t>95</a:t>
            </a:fld>
            <a:endParaRPr lang="nl-BE"/>
          </a:p>
        </p:txBody>
      </p:sp>
      <p:pic>
        <p:nvPicPr>
          <p:cNvPr id="165890" name="Picture 2" descr="http://www.ruf.rice.edu/~sass/Policy%20Stuff/Figure%203%20Sym%20.jpg"/>
          <p:cNvPicPr>
            <a:picLocks noChangeAspect="1" noChangeArrowheads="1"/>
          </p:cNvPicPr>
          <p:nvPr/>
        </p:nvPicPr>
        <p:blipFill>
          <a:blip r:embed="rId2" cstate="print"/>
          <a:srcRect/>
          <a:stretch>
            <a:fillRect/>
          </a:stretch>
        </p:blipFill>
        <p:spPr bwMode="auto">
          <a:xfrm>
            <a:off x="683568" y="1196752"/>
            <a:ext cx="7823736" cy="4356314"/>
          </a:xfrm>
          <a:prstGeom prst="rect">
            <a:avLst/>
          </a:prstGeom>
          <a:noFill/>
        </p:spPr>
      </p:pic>
      <p:sp>
        <p:nvSpPr>
          <p:cNvPr id="6" name="Rectangle 5"/>
          <p:cNvSpPr/>
          <p:nvPr/>
        </p:nvSpPr>
        <p:spPr>
          <a:xfrm>
            <a:off x="683568" y="5661248"/>
            <a:ext cx="7776864" cy="646331"/>
          </a:xfrm>
          <a:prstGeom prst="rect">
            <a:avLst/>
          </a:prstGeom>
        </p:spPr>
        <p:txBody>
          <a:bodyPr wrap="square">
            <a:spAutoFit/>
          </a:bodyPr>
          <a:lstStyle/>
          <a:p>
            <a:pPr algn="ctr"/>
            <a:r>
              <a:rPr lang="en-US" i="1" dirty="0" smtClean="0"/>
              <a:t>Left: Energy balance for a typical natural landscape in a rural location near Houston, Texas. Right: Energy budget for an urban area such as Houston</a:t>
            </a:r>
            <a:endParaRPr lang="en-US" i="1" dirty="0"/>
          </a:p>
        </p:txBody>
      </p:sp>
      <p:sp>
        <p:nvSpPr>
          <p:cNvPr id="7" name="Rectangle 6"/>
          <p:cNvSpPr/>
          <p:nvPr/>
        </p:nvSpPr>
        <p:spPr>
          <a:xfrm>
            <a:off x="0" y="6627168"/>
            <a:ext cx="2154757" cy="230832"/>
          </a:xfrm>
          <a:prstGeom prst="rect">
            <a:avLst/>
          </a:prstGeom>
        </p:spPr>
        <p:txBody>
          <a:bodyPr wrap="none">
            <a:spAutoFit/>
          </a:bodyPr>
          <a:lstStyle/>
          <a:p>
            <a:r>
              <a:rPr lang="en-US" sz="900" dirty="0" smtClean="0">
                <a:solidFill>
                  <a:schemeClr val="bg1">
                    <a:lumMod val="75000"/>
                  </a:schemeClr>
                </a:solidFill>
              </a:rPr>
              <a:t>(http://www.ruf.rice.edu/~sass/UHI.html)</a:t>
            </a:r>
            <a:endParaRPr lang="en-US" sz="900" dirty="0">
              <a:solidFill>
                <a:schemeClr val="bg1">
                  <a:lumMod val="75000"/>
                </a:schemeClr>
              </a:solidFill>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L'effet</a:t>
            </a:r>
            <a:r>
              <a:rPr lang="nl-BE" dirty="0" smtClean="0"/>
              <a:t> UHI: </a:t>
            </a:r>
            <a:r>
              <a:rPr lang="nl-BE" dirty="0" err="1" smtClean="0"/>
              <a:t>comportement</a:t>
            </a:r>
            <a:r>
              <a:rPr lang="nl-BE" dirty="0" smtClean="0"/>
              <a:t> </a:t>
            </a:r>
            <a:r>
              <a:rPr lang="nl-BE" dirty="0" err="1" smtClean="0"/>
              <a:t>diurne</a:t>
            </a:r>
            <a:endParaRPr lang="en-US" dirty="0"/>
          </a:p>
        </p:txBody>
      </p:sp>
      <p:sp>
        <p:nvSpPr>
          <p:cNvPr id="3" name="Content Placeholder 2"/>
          <p:cNvSpPr>
            <a:spLocks noGrp="1"/>
          </p:cNvSpPr>
          <p:nvPr>
            <p:ph idx="1"/>
          </p:nvPr>
        </p:nvSpPr>
        <p:spPr/>
        <p:txBody>
          <a:bodyPr>
            <a:normAutofit/>
          </a:bodyPr>
          <a:lstStyle/>
          <a:p>
            <a:pPr>
              <a:buNone/>
            </a:pPr>
            <a:r>
              <a:rPr lang="fr-FR" sz="2500" dirty="0" smtClean="0"/>
              <a:t>Les îlots de chaleur urbains augmentent les températures de l'air nocturne plus que les températures pendant le jour</a:t>
            </a:r>
            <a:endParaRPr lang="en-US" sz="2200" dirty="0" smtClean="0"/>
          </a:p>
        </p:txBody>
      </p:sp>
      <p:sp>
        <p:nvSpPr>
          <p:cNvPr id="4" name="Slide Number Placeholder 3"/>
          <p:cNvSpPr>
            <a:spLocks noGrp="1"/>
          </p:cNvSpPr>
          <p:nvPr>
            <p:ph type="sldNum" sz="quarter" idx="12"/>
          </p:nvPr>
        </p:nvSpPr>
        <p:spPr/>
        <p:txBody>
          <a:bodyPr/>
          <a:lstStyle/>
          <a:p>
            <a:fld id="{E5ABAE2D-7E9C-4FCE-AF4E-8A971EE13E7B}" type="slidenum">
              <a:rPr lang="nl-BE" smtClean="0"/>
              <a:pPr/>
              <a:t>96</a:t>
            </a:fld>
            <a:endParaRPr lang="nl-BE"/>
          </a:p>
        </p:txBody>
      </p:sp>
      <p:pic>
        <p:nvPicPr>
          <p:cNvPr id="166915" name="Picture 3"/>
          <p:cNvPicPr>
            <a:picLocks noChangeAspect="1" noChangeArrowheads="1"/>
          </p:cNvPicPr>
          <p:nvPr/>
        </p:nvPicPr>
        <p:blipFill>
          <a:blip r:embed="rId2" cstate="print"/>
          <a:srcRect/>
          <a:stretch>
            <a:fillRect/>
          </a:stretch>
        </p:blipFill>
        <p:spPr bwMode="auto">
          <a:xfrm>
            <a:off x="1547664" y="2564904"/>
            <a:ext cx="6010894" cy="4007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L'effet</a:t>
            </a:r>
            <a:r>
              <a:rPr lang="nl-BE" dirty="0" smtClean="0"/>
              <a:t> UHI: </a:t>
            </a:r>
            <a:r>
              <a:rPr lang="nl-BE" dirty="0" err="1" smtClean="0"/>
              <a:t>comportement</a:t>
            </a:r>
            <a:r>
              <a:rPr lang="nl-BE" dirty="0" smtClean="0"/>
              <a:t> </a:t>
            </a:r>
            <a:r>
              <a:rPr lang="nl-BE" dirty="0" err="1" smtClean="0"/>
              <a:t>diurne</a:t>
            </a:r>
            <a:endParaRPr lang="en-US" dirty="0"/>
          </a:p>
        </p:txBody>
      </p:sp>
      <p:sp>
        <p:nvSpPr>
          <p:cNvPr id="3" name="Content Placeholder 2"/>
          <p:cNvSpPr>
            <a:spLocks noGrp="1"/>
          </p:cNvSpPr>
          <p:nvPr>
            <p:ph idx="1"/>
          </p:nvPr>
        </p:nvSpPr>
        <p:spPr/>
        <p:txBody>
          <a:bodyPr>
            <a:normAutofit/>
          </a:bodyPr>
          <a:lstStyle/>
          <a:p>
            <a:pPr>
              <a:buNone/>
            </a:pPr>
            <a:r>
              <a:rPr lang="fr-FR" sz="2200" dirty="0" smtClean="0"/>
              <a:t>Un peu paradoxal:</a:t>
            </a:r>
          </a:p>
          <a:p>
            <a:r>
              <a:rPr lang="fr-FR" sz="2200" dirty="0" smtClean="0"/>
              <a:t>La différence de température de l'air entre la ville et les environs est plus grande la nuit et plus petite pendant la journée.</a:t>
            </a:r>
          </a:p>
          <a:p>
            <a:r>
              <a:rPr lang="fr-FR" sz="2200" dirty="0" smtClean="0"/>
              <a:t>L'inverse est vrai pour les températures de surface des bâtiments et des infrastructures</a:t>
            </a:r>
            <a:endParaRPr lang="en-US" sz="2200" dirty="0" smtClean="0"/>
          </a:p>
        </p:txBody>
      </p:sp>
      <p:sp>
        <p:nvSpPr>
          <p:cNvPr id="4" name="Slide Number Placeholder 3"/>
          <p:cNvSpPr>
            <a:spLocks noGrp="1"/>
          </p:cNvSpPr>
          <p:nvPr>
            <p:ph type="sldNum" sz="quarter" idx="12"/>
          </p:nvPr>
        </p:nvSpPr>
        <p:spPr/>
        <p:txBody>
          <a:bodyPr/>
          <a:lstStyle/>
          <a:p>
            <a:fld id="{E5ABAE2D-7E9C-4FCE-AF4E-8A971EE13E7B}" type="slidenum">
              <a:rPr lang="nl-BE" smtClean="0"/>
              <a:pPr/>
              <a:t>97</a:t>
            </a:fld>
            <a:endParaRPr lang="nl-BE"/>
          </a:p>
        </p:txBody>
      </p:sp>
      <p:pic>
        <p:nvPicPr>
          <p:cNvPr id="166915" name="Picture 3"/>
          <p:cNvPicPr>
            <a:picLocks noChangeAspect="1" noChangeArrowheads="1"/>
          </p:cNvPicPr>
          <p:nvPr/>
        </p:nvPicPr>
        <p:blipFill>
          <a:blip r:embed="rId2" cstate="print"/>
          <a:srcRect/>
          <a:stretch>
            <a:fillRect/>
          </a:stretch>
        </p:blipFill>
        <p:spPr bwMode="auto">
          <a:xfrm>
            <a:off x="2085950" y="3429000"/>
            <a:ext cx="4934322" cy="3289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L'effet</a:t>
            </a:r>
            <a:r>
              <a:rPr lang="nl-BE" dirty="0" smtClean="0"/>
              <a:t> UHI: </a:t>
            </a:r>
            <a:r>
              <a:rPr lang="nl-BE" dirty="0" err="1" smtClean="0"/>
              <a:t>comportement</a:t>
            </a:r>
            <a:r>
              <a:rPr lang="nl-BE" dirty="0" smtClean="0"/>
              <a:t> </a:t>
            </a:r>
            <a:r>
              <a:rPr lang="nl-BE" dirty="0" err="1" smtClean="0"/>
              <a:t>diurne</a:t>
            </a:r>
            <a:endParaRPr lang="en-US" dirty="0"/>
          </a:p>
        </p:txBody>
      </p:sp>
      <p:sp>
        <p:nvSpPr>
          <p:cNvPr id="3" name="Content Placeholder 2"/>
          <p:cNvSpPr>
            <a:spLocks noGrp="1"/>
          </p:cNvSpPr>
          <p:nvPr>
            <p:ph idx="1"/>
          </p:nvPr>
        </p:nvSpPr>
        <p:spPr>
          <a:xfrm>
            <a:off x="179512" y="1052736"/>
            <a:ext cx="8964488" cy="4929411"/>
          </a:xfrm>
        </p:spPr>
        <p:txBody>
          <a:bodyPr>
            <a:normAutofit/>
          </a:bodyPr>
          <a:lstStyle/>
          <a:p>
            <a:pPr>
              <a:buNone/>
            </a:pPr>
            <a:r>
              <a:rPr lang="fr-FR" sz="2200" dirty="0" smtClean="0"/>
              <a:t>Jour (surtout quand le ciel est sans nuage):</a:t>
            </a:r>
          </a:p>
          <a:p>
            <a:r>
              <a:rPr lang="fr-FR" sz="2000" dirty="0" smtClean="0"/>
              <a:t>les surfaces urbaines sont réchauffées par l'absorption du rayonnement solaire.</a:t>
            </a:r>
          </a:p>
          <a:p>
            <a:r>
              <a:rPr lang="fr-FR" sz="2000" dirty="0" smtClean="0"/>
              <a:t>En raison de leurs capacités thermiques élevées, les surfaces urbaines agissent comme un réservoir géant d'énergie thermique. (par exemple le béton peut contenir environ 2 000 fois plus de chaleur qu'un volume équivalent d'air!)</a:t>
            </a:r>
          </a:p>
          <a:p>
            <a:r>
              <a:rPr lang="fr-FR" sz="2000" dirty="0" smtClean="0"/>
              <a:t>La température de surface de jour élevée au sein de l'UHI est facilement visible grâce à la télédétection thermique</a:t>
            </a:r>
            <a:endParaRPr lang="en-US" sz="2000" dirty="0" smtClean="0"/>
          </a:p>
        </p:txBody>
      </p:sp>
      <p:sp>
        <p:nvSpPr>
          <p:cNvPr id="4" name="Slide Number Placeholder 3"/>
          <p:cNvSpPr>
            <a:spLocks noGrp="1"/>
          </p:cNvSpPr>
          <p:nvPr>
            <p:ph type="sldNum" sz="quarter" idx="12"/>
          </p:nvPr>
        </p:nvSpPr>
        <p:spPr/>
        <p:txBody>
          <a:bodyPr/>
          <a:lstStyle/>
          <a:p>
            <a:fld id="{E5ABAE2D-7E9C-4FCE-AF4E-8A971EE13E7B}" type="slidenum">
              <a:rPr lang="nl-BE" smtClean="0"/>
              <a:pPr/>
              <a:t>98</a:t>
            </a:fld>
            <a:endParaRPr lang="nl-BE"/>
          </a:p>
        </p:txBody>
      </p:sp>
      <p:sp>
        <p:nvSpPr>
          <p:cNvPr id="8" name="Rectangle 7"/>
          <p:cNvSpPr/>
          <p:nvPr/>
        </p:nvSpPr>
        <p:spPr>
          <a:xfrm>
            <a:off x="0" y="6627168"/>
            <a:ext cx="4572000" cy="230832"/>
          </a:xfrm>
          <a:prstGeom prst="rect">
            <a:avLst/>
          </a:prstGeom>
        </p:spPr>
        <p:txBody>
          <a:bodyPr>
            <a:spAutoFit/>
          </a:bodyPr>
          <a:lstStyle/>
          <a:p>
            <a:r>
              <a:rPr lang="en-US" sz="900" dirty="0" smtClean="0">
                <a:solidFill>
                  <a:schemeClr val="bg1">
                    <a:lumMod val="75000"/>
                  </a:schemeClr>
                </a:solidFill>
              </a:rPr>
              <a:t>(https://weather.msfc.nasa.gov/urban/urban_remote_sensing.html)</a:t>
            </a:r>
            <a:endParaRPr lang="en-US" sz="900" dirty="0">
              <a:solidFill>
                <a:schemeClr val="bg1">
                  <a:lumMod val="75000"/>
                </a:schemeClr>
              </a:solidFill>
            </a:endParaRPr>
          </a:p>
        </p:txBody>
      </p:sp>
      <p:pic>
        <p:nvPicPr>
          <p:cNvPr id="169988" name="Picture 4"/>
          <p:cNvPicPr>
            <a:picLocks noChangeAspect="1" noChangeArrowheads="1"/>
          </p:cNvPicPr>
          <p:nvPr/>
        </p:nvPicPr>
        <p:blipFill>
          <a:blip r:embed="rId2" cstate="print"/>
          <a:srcRect/>
          <a:stretch>
            <a:fillRect/>
          </a:stretch>
        </p:blipFill>
        <p:spPr bwMode="auto">
          <a:xfrm>
            <a:off x="1403648" y="3616872"/>
            <a:ext cx="6531668" cy="3052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t>L'effet</a:t>
            </a:r>
            <a:r>
              <a:rPr lang="nl-BE" dirty="0" smtClean="0"/>
              <a:t> UHI: </a:t>
            </a:r>
            <a:r>
              <a:rPr lang="nl-BE" dirty="0" err="1" smtClean="0"/>
              <a:t>comportement</a:t>
            </a:r>
            <a:r>
              <a:rPr lang="nl-BE" dirty="0" smtClean="0"/>
              <a:t> </a:t>
            </a:r>
            <a:r>
              <a:rPr lang="nl-BE" dirty="0" err="1" smtClean="0"/>
              <a:t>diurne</a:t>
            </a:r>
            <a:endParaRPr lang="en-US" dirty="0"/>
          </a:p>
        </p:txBody>
      </p:sp>
      <p:sp>
        <p:nvSpPr>
          <p:cNvPr id="3" name="Content Placeholder 2"/>
          <p:cNvSpPr>
            <a:spLocks noGrp="1"/>
          </p:cNvSpPr>
          <p:nvPr>
            <p:ph idx="1"/>
          </p:nvPr>
        </p:nvSpPr>
        <p:spPr>
          <a:xfrm>
            <a:off x="457200" y="1124744"/>
            <a:ext cx="8229600" cy="4929411"/>
          </a:xfrm>
        </p:spPr>
        <p:txBody>
          <a:bodyPr>
            <a:normAutofit/>
          </a:bodyPr>
          <a:lstStyle/>
          <a:p>
            <a:pPr>
              <a:buNone/>
            </a:pPr>
            <a:r>
              <a:rPr lang="fr-FR" sz="2200" dirty="0" smtClean="0"/>
              <a:t>La nuit, la situation s'inverse:</a:t>
            </a:r>
          </a:p>
          <a:p>
            <a:r>
              <a:rPr lang="fr-FR" sz="2200" dirty="0" smtClean="0"/>
              <a:t>Refroidissement radiatif </a:t>
            </a:r>
            <a:r>
              <a:rPr lang="fr-FR" sz="2200" dirty="0" smtClean="0">
                <a:sym typeface="Wingdings" pitchFamily="2" charset="2"/>
              </a:rPr>
              <a:t></a:t>
            </a:r>
            <a:r>
              <a:rPr lang="fr-FR" sz="2200" dirty="0" smtClean="0"/>
              <a:t> « </a:t>
            </a:r>
            <a:r>
              <a:rPr lang="fr-FR" sz="2200" dirty="0" err="1" smtClean="0"/>
              <a:t>Sky</a:t>
            </a:r>
            <a:r>
              <a:rPr lang="fr-FR" sz="2200" dirty="0" smtClean="0"/>
              <a:t> </a:t>
            </a:r>
            <a:r>
              <a:rPr lang="fr-FR" sz="2200" dirty="0" err="1" smtClean="0"/>
              <a:t>View</a:t>
            </a:r>
            <a:r>
              <a:rPr lang="fr-FR" sz="2200" dirty="0" smtClean="0"/>
              <a:t> </a:t>
            </a:r>
            <a:r>
              <a:rPr lang="fr-FR" sz="2200" dirty="0" err="1" smtClean="0"/>
              <a:t>blocking</a:t>
            </a:r>
            <a:r>
              <a:rPr lang="fr-FR" sz="2200" dirty="0" smtClean="0"/>
              <a:t> »</a:t>
            </a:r>
          </a:p>
          <a:p>
            <a:r>
              <a:rPr lang="fr-FR" sz="2200" dirty="0" smtClean="0"/>
              <a:t>les surfaces chaudes gardent l'air près de la surface chaude aussi</a:t>
            </a:r>
          </a:p>
          <a:p>
            <a:r>
              <a:rPr lang="fr-FR" sz="2200" dirty="0" smtClean="0"/>
              <a:t>La convection diminue en l'absence de chauffage solaire et la couche limite urbaine commence à se stabiliser.</a:t>
            </a:r>
          </a:p>
          <a:p>
            <a:r>
              <a:rPr lang="fr-FR" sz="2200" dirty="0" smtClean="0"/>
              <a:t>Si une stabilisation suffisante se produit, une couche d'inversion est formée. Cela peut piéger l'air urbain près de la surface.</a:t>
            </a:r>
            <a:endParaRPr lang="en-US" sz="2000" dirty="0" smtClean="0"/>
          </a:p>
        </p:txBody>
      </p:sp>
      <p:sp>
        <p:nvSpPr>
          <p:cNvPr id="4" name="Slide Number Placeholder 3"/>
          <p:cNvSpPr>
            <a:spLocks noGrp="1"/>
          </p:cNvSpPr>
          <p:nvPr>
            <p:ph type="sldNum" sz="quarter" idx="12"/>
          </p:nvPr>
        </p:nvSpPr>
        <p:spPr/>
        <p:txBody>
          <a:bodyPr/>
          <a:lstStyle/>
          <a:p>
            <a:fld id="{E5ABAE2D-7E9C-4FCE-AF4E-8A971EE13E7B}" type="slidenum">
              <a:rPr lang="nl-BE" smtClean="0"/>
              <a:pPr/>
              <a:t>99</a:t>
            </a:fld>
            <a:endParaRPr lang="nl-BE"/>
          </a:p>
        </p:txBody>
      </p:sp>
      <p:sp>
        <p:nvSpPr>
          <p:cNvPr id="11" name="TextBox 10"/>
          <p:cNvSpPr txBox="1"/>
          <p:nvPr/>
        </p:nvSpPr>
        <p:spPr>
          <a:xfrm>
            <a:off x="0" y="6608385"/>
            <a:ext cx="6228184" cy="230832"/>
          </a:xfrm>
          <a:prstGeom prst="rect">
            <a:avLst/>
          </a:prstGeom>
          <a:noFill/>
        </p:spPr>
        <p:txBody>
          <a:bodyPr wrap="square" rtlCol="0">
            <a:spAutoFit/>
          </a:bodyPr>
          <a:lstStyle/>
          <a:p>
            <a:r>
              <a:rPr lang="en-US" sz="900" dirty="0" smtClean="0">
                <a:solidFill>
                  <a:schemeClr val="bg1">
                    <a:lumMod val="75000"/>
                  </a:schemeClr>
                </a:solidFill>
              </a:rPr>
              <a:t>(http://understoryweather.com/understory-captures-evidence-of-temperature-inversion-in-kansas-city/)</a:t>
            </a:r>
            <a:endParaRPr lang="en-US" sz="900" dirty="0">
              <a:solidFill>
                <a:schemeClr val="bg1">
                  <a:lumMod val="75000"/>
                </a:schemeClr>
              </a:solidFill>
            </a:endParaRPr>
          </a:p>
        </p:txBody>
      </p:sp>
      <p:pic>
        <p:nvPicPr>
          <p:cNvPr id="171012" name="Picture 4" descr="Image result for temperature inversion city"/>
          <p:cNvPicPr>
            <a:picLocks noChangeAspect="1" noChangeArrowheads="1"/>
          </p:cNvPicPr>
          <p:nvPr/>
        </p:nvPicPr>
        <p:blipFill>
          <a:blip r:embed="rId2" cstate="print"/>
          <a:srcRect/>
          <a:stretch>
            <a:fillRect/>
          </a:stretch>
        </p:blipFill>
        <p:spPr bwMode="auto">
          <a:xfrm>
            <a:off x="1907704" y="3861048"/>
            <a:ext cx="5160638" cy="2798214"/>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9115</TotalTime>
  <Words>4510</Words>
  <Application>Microsoft Office PowerPoint</Application>
  <PresentationFormat>On-screen Show (4:3)</PresentationFormat>
  <Paragraphs>713</Paragraphs>
  <Slides>137</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137</vt:i4>
      </vt:variant>
    </vt:vector>
  </HeadingPairs>
  <TitlesOfParts>
    <vt:vector size="139" baseType="lpstr">
      <vt:lpstr>Office Theme</vt:lpstr>
      <vt:lpstr>Vergelijking</vt:lpstr>
      <vt:lpstr>Topoclimatologie  2017-2018  Matthias Vanmaercke Sebastien Doutreloup</vt:lpstr>
      <vt:lpstr>Slide 2</vt:lpstr>
      <vt:lpstr>Introduction</vt:lpstr>
      <vt:lpstr>Introduction</vt:lpstr>
      <vt:lpstr>Introduction</vt:lpstr>
      <vt:lpstr>Introduction</vt:lpstr>
      <vt:lpstr>Introduction</vt:lpstr>
      <vt:lpstr>Introduction</vt:lpstr>
      <vt:lpstr>Introduction</vt:lpstr>
      <vt:lpstr>Introduction</vt:lpstr>
      <vt:lpstr>Introduction</vt:lpstr>
      <vt:lpstr>Aperçu</vt:lpstr>
      <vt:lpstr>Interactions terre-climat</vt:lpstr>
      <vt:lpstr>Interactions terre-climat</vt:lpstr>
      <vt:lpstr>Interactions terre-climat</vt:lpstr>
      <vt:lpstr>Interactions terre-climat</vt:lpstr>
      <vt:lpstr>Interactions terre-climat</vt:lpstr>
      <vt:lpstr>Interactions terre-climat</vt:lpstr>
      <vt:lpstr>Interactions terre-climat</vt:lpstr>
      <vt:lpstr>Interactions terre-climat</vt:lpstr>
      <vt:lpstr>Interactions terre-climat</vt:lpstr>
      <vt:lpstr>Interactions terre-climat</vt:lpstr>
      <vt:lpstr>Interactions terre-climat</vt:lpstr>
      <vt:lpstr>Interactions terre-climat</vt:lpstr>
      <vt:lpstr>Interactions terre-climat</vt:lpstr>
      <vt:lpstr>Interactions terre-climat</vt:lpstr>
      <vt:lpstr>Interactions terre-climat</vt:lpstr>
      <vt:lpstr>Interactions terre-climat</vt:lpstr>
      <vt:lpstr>Interactions terre-climat</vt:lpstr>
      <vt:lpstr>Changements de couverture terrestre</vt:lpstr>
      <vt:lpstr>Changements de couverture terrestre</vt:lpstr>
      <vt:lpstr>Changements de couverture terrestre</vt:lpstr>
      <vt:lpstr>Changements de couverture terrestre</vt:lpstr>
      <vt:lpstr>Changements de couverture terrestre</vt:lpstr>
      <vt:lpstr>Changements de couverture terrestre</vt:lpstr>
      <vt:lpstr>Changements de couverture terrestre</vt:lpstr>
      <vt:lpstr>Changements de couverture terrestre</vt:lpstr>
      <vt:lpstr>Changements de couverture terrestre</vt:lpstr>
      <vt:lpstr>Changements de couverture terrestre</vt:lpstr>
      <vt:lpstr>Changements de couverture terrestre</vt:lpstr>
      <vt:lpstr>Changements de couverture terrestre</vt:lpstr>
      <vt:lpstr>Changements de couverture terrestre</vt:lpstr>
      <vt:lpstr>Changements de couverture terrestre</vt:lpstr>
      <vt:lpstr>Changements de couverture terrestre</vt:lpstr>
      <vt:lpstr>Changements de couverture terrestre</vt:lpstr>
      <vt:lpstr>Changements de couverture terrestre</vt:lpstr>
      <vt:lpstr>Changements de couverture terrestre</vt:lpstr>
      <vt:lpstr>Changements de couverture terrestre</vt:lpstr>
      <vt:lpstr>Changements de couverture terrestre</vt:lpstr>
      <vt:lpstr>La gestion des terres</vt:lpstr>
      <vt:lpstr>La gestion des terres</vt:lpstr>
      <vt:lpstr>La gestion des terres</vt:lpstr>
      <vt:lpstr>La gestion des terres</vt:lpstr>
      <vt:lpstr>La gestion des terres</vt:lpstr>
      <vt:lpstr>La gestion des terres</vt:lpstr>
      <vt:lpstr>La gestion des terres</vt:lpstr>
      <vt:lpstr>La gestion des terres</vt:lpstr>
      <vt:lpstr>La gestion des terres</vt:lpstr>
      <vt:lpstr>La gestion des terres</vt:lpstr>
      <vt:lpstr>La gestion des terres</vt:lpstr>
      <vt:lpstr>La gestion des terres</vt:lpstr>
      <vt:lpstr>La gestion des terres</vt:lpstr>
      <vt:lpstr>La gestion des terres</vt:lpstr>
      <vt:lpstr>La gestion des terres</vt:lpstr>
      <vt:lpstr>La gestion des terres</vt:lpstr>
      <vt:lpstr>La gestion des terres</vt:lpstr>
      <vt:lpstr>La gestion des terres</vt:lpstr>
      <vt:lpstr>La gestion des terres</vt:lpstr>
      <vt:lpstr>La gestion des terres</vt:lpstr>
      <vt:lpstr>La gestion des terres</vt:lpstr>
      <vt:lpstr>La gestion des terres</vt:lpstr>
      <vt:lpstr>La gestion des terres</vt:lpstr>
      <vt:lpstr>La gestion des terres</vt:lpstr>
      <vt:lpstr>La gestion des terres</vt:lpstr>
      <vt:lpstr>La gestion des terres</vt:lpstr>
      <vt:lpstr>La gestion des terres</vt:lpstr>
      <vt:lpstr>L’effet d’îlots de chaleur urbain</vt:lpstr>
      <vt:lpstr>L’effet d’îlots de chaleur urbain</vt:lpstr>
      <vt:lpstr>L’effet d’îlots de chaleur urbain</vt:lpstr>
      <vt:lpstr>L’effet d’îlots de chaleur urbain</vt:lpstr>
      <vt:lpstr>Causes de l'effet UHI</vt:lpstr>
      <vt:lpstr>Causes de l'effet UHI</vt:lpstr>
      <vt:lpstr>Causes de l'effet UHI</vt:lpstr>
      <vt:lpstr>Causes de l'effet UHI</vt:lpstr>
      <vt:lpstr>Causes de l'effet UHI</vt:lpstr>
      <vt:lpstr>Causes de l'effet UHI</vt:lpstr>
      <vt:lpstr>Causes de l'effet UHI</vt:lpstr>
      <vt:lpstr>Causes de l'effet UHI</vt:lpstr>
      <vt:lpstr>Causes de l'effet UHI</vt:lpstr>
      <vt:lpstr>Causes de l'effet UHI</vt:lpstr>
      <vt:lpstr>Causes de l'effet UHI</vt:lpstr>
      <vt:lpstr>Causes de l'effet UHI</vt:lpstr>
      <vt:lpstr>Causes de l'effet UHI</vt:lpstr>
      <vt:lpstr>Causes de l'effet UHI</vt:lpstr>
      <vt:lpstr>Causes de l'effet UHI</vt:lpstr>
      <vt:lpstr>L'effet UHI: comportement diurne</vt:lpstr>
      <vt:lpstr>L'effet UHI: comportement diurne</vt:lpstr>
      <vt:lpstr>L'effet UHI: comportement diurne</vt:lpstr>
      <vt:lpstr>L'effet UHI: comportement diurne</vt:lpstr>
      <vt:lpstr>L'effet UHI: comportement diurne</vt:lpstr>
      <vt:lpstr>L'effet UHI: variations saisonnières</vt:lpstr>
      <vt:lpstr>L'effet UHI: variations saisonnières</vt:lpstr>
      <vt:lpstr>Étude de cas pour la Belgique</vt:lpstr>
      <vt:lpstr>Étude de cas pour la Belgique</vt:lpstr>
      <vt:lpstr>Étude de cas pour la Belgique</vt:lpstr>
      <vt:lpstr>Étude de cas pour la Belgique</vt:lpstr>
      <vt:lpstr>Étude de cas pour la Belgique</vt:lpstr>
      <vt:lpstr>Étude de cas pour la Belgique</vt:lpstr>
      <vt:lpstr>Étude de cas pour la Belgique</vt:lpstr>
      <vt:lpstr>Étude de cas pour la Belgique</vt:lpstr>
      <vt:lpstr>Étude de cas pour la Belgique</vt:lpstr>
      <vt:lpstr>L'effet UHI: impacts</vt:lpstr>
      <vt:lpstr>L'effet UHI: impacts</vt:lpstr>
      <vt:lpstr>L'effet UHI: impacts</vt:lpstr>
      <vt:lpstr>L'effet UHI: impacts</vt:lpstr>
      <vt:lpstr>L'effet UHI: impacts</vt:lpstr>
      <vt:lpstr>L'effet UHI: impacts</vt:lpstr>
      <vt:lpstr>L'effet UHI: impacts</vt:lpstr>
      <vt:lpstr>L'effet UHI: impacts</vt:lpstr>
      <vt:lpstr>L'effet UHI: impacts</vt:lpstr>
      <vt:lpstr>L'effet UHI: impacts</vt:lpstr>
      <vt:lpstr>L'effet UHI: impacts</vt:lpstr>
      <vt:lpstr>L'effet UHI: impacts</vt:lpstr>
      <vt:lpstr>L'effet UHI: impacts</vt:lpstr>
      <vt:lpstr>L'effet UHI: impacts</vt:lpstr>
      <vt:lpstr>L'effet UHI: impacts</vt:lpstr>
      <vt:lpstr>L'effet UHI: impacts</vt:lpstr>
      <vt:lpstr>L'effet UHI: impacts</vt:lpstr>
      <vt:lpstr>L'effet UHI: impacts</vt:lpstr>
      <vt:lpstr>L'effet UHI: impacts</vt:lpstr>
      <vt:lpstr>L'effet UHI: atténuation</vt:lpstr>
      <vt:lpstr>L'effet UHI: atténuation</vt:lpstr>
      <vt:lpstr>L'effet UHI: atténuation</vt:lpstr>
      <vt:lpstr>L'effet UHI: atténuation</vt:lpstr>
      <vt:lpstr>L'effet UHI: atténuation</vt:lpstr>
      <vt:lpstr>L'effet UHI: atténuation</vt:lpstr>
      <vt:lpstr>Merci de votre attention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Hydrologie 2016-2017</dc:title>
  <dc:creator>MatthiasVM</dc:creator>
  <cp:lastModifiedBy>Matthias</cp:lastModifiedBy>
  <cp:revision>899</cp:revision>
  <dcterms:created xsi:type="dcterms:W3CDTF">2016-11-09T13:21:06Z</dcterms:created>
  <dcterms:modified xsi:type="dcterms:W3CDTF">2018-05-08T08:47:55Z</dcterms:modified>
</cp:coreProperties>
</file>