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handoutMasterIdLst>
    <p:handoutMasterId r:id="rId86"/>
  </p:handoutMasterIdLst>
  <p:sldIdLst>
    <p:sldId id="256" r:id="rId2"/>
    <p:sldId id="461" r:id="rId3"/>
    <p:sldId id="462" r:id="rId4"/>
    <p:sldId id="463" r:id="rId5"/>
    <p:sldId id="464" r:id="rId6"/>
    <p:sldId id="465" r:id="rId7"/>
    <p:sldId id="466" r:id="rId8"/>
    <p:sldId id="467" r:id="rId9"/>
    <p:sldId id="468" r:id="rId10"/>
    <p:sldId id="469" r:id="rId11"/>
    <p:sldId id="470" r:id="rId12"/>
    <p:sldId id="472" r:id="rId13"/>
    <p:sldId id="471" r:id="rId14"/>
    <p:sldId id="473" r:id="rId15"/>
    <p:sldId id="474" r:id="rId16"/>
    <p:sldId id="475" r:id="rId17"/>
    <p:sldId id="476" r:id="rId18"/>
    <p:sldId id="477" r:id="rId19"/>
    <p:sldId id="478" r:id="rId20"/>
    <p:sldId id="479" r:id="rId21"/>
    <p:sldId id="484" r:id="rId22"/>
    <p:sldId id="480" r:id="rId23"/>
    <p:sldId id="482" r:id="rId24"/>
    <p:sldId id="483" r:id="rId25"/>
    <p:sldId id="485" r:id="rId26"/>
    <p:sldId id="486" r:id="rId27"/>
    <p:sldId id="487" r:id="rId28"/>
    <p:sldId id="488" r:id="rId29"/>
    <p:sldId id="489" r:id="rId30"/>
    <p:sldId id="490" r:id="rId31"/>
    <p:sldId id="491" r:id="rId32"/>
    <p:sldId id="492" r:id="rId33"/>
    <p:sldId id="493" r:id="rId34"/>
    <p:sldId id="494" r:id="rId35"/>
    <p:sldId id="495" r:id="rId36"/>
    <p:sldId id="496" r:id="rId37"/>
    <p:sldId id="497" r:id="rId38"/>
    <p:sldId id="498" r:id="rId39"/>
    <p:sldId id="499" r:id="rId40"/>
    <p:sldId id="500" r:id="rId41"/>
    <p:sldId id="501" r:id="rId42"/>
    <p:sldId id="502" r:id="rId43"/>
    <p:sldId id="503" r:id="rId44"/>
    <p:sldId id="520" r:id="rId45"/>
    <p:sldId id="504" r:id="rId46"/>
    <p:sldId id="505" r:id="rId47"/>
    <p:sldId id="506" r:id="rId48"/>
    <p:sldId id="507" r:id="rId49"/>
    <p:sldId id="508" r:id="rId50"/>
    <p:sldId id="509" r:id="rId51"/>
    <p:sldId id="510" r:id="rId52"/>
    <p:sldId id="512" r:id="rId53"/>
    <p:sldId id="511" r:id="rId54"/>
    <p:sldId id="513" r:id="rId55"/>
    <p:sldId id="514" r:id="rId56"/>
    <p:sldId id="515" r:id="rId57"/>
    <p:sldId id="516" r:id="rId58"/>
    <p:sldId id="517" r:id="rId59"/>
    <p:sldId id="519" r:id="rId60"/>
    <p:sldId id="521" r:id="rId61"/>
    <p:sldId id="522" r:id="rId62"/>
    <p:sldId id="523" r:id="rId63"/>
    <p:sldId id="524" r:id="rId64"/>
    <p:sldId id="525" r:id="rId65"/>
    <p:sldId id="527" r:id="rId66"/>
    <p:sldId id="528" r:id="rId67"/>
    <p:sldId id="529" r:id="rId68"/>
    <p:sldId id="530" r:id="rId69"/>
    <p:sldId id="531" r:id="rId70"/>
    <p:sldId id="526" r:id="rId71"/>
    <p:sldId id="532" r:id="rId72"/>
    <p:sldId id="533" r:id="rId73"/>
    <p:sldId id="534" r:id="rId74"/>
    <p:sldId id="535" r:id="rId75"/>
    <p:sldId id="536" r:id="rId76"/>
    <p:sldId id="537" r:id="rId77"/>
    <p:sldId id="538" r:id="rId78"/>
    <p:sldId id="539" r:id="rId79"/>
    <p:sldId id="540" r:id="rId80"/>
    <p:sldId id="541" r:id="rId81"/>
    <p:sldId id="542" r:id="rId82"/>
    <p:sldId id="543" r:id="rId83"/>
    <p:sldId id="544" r:id="rId84"/>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AA87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78" autoAdjust="0"/>
    <p:restoredTop sz="95642" autoAdjust="0"/>
  </p:normalViewPr>
  <p:slideViewPr>
    <p:cSldViewPr>
      <p:cViewPr varScale="1">
        <p:scale>
          <a:sx n="159" d="100"/>
          <a:sy n="159" d="100"/>
        </p:scale>
        <p:origin x="-2406"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7742"/>
    </p:cViewPr>
  </p:sorterViewPr>
  <p:notesViewPr>
    <p:cSldViewPr>
      <p:cViewPr varScale="1">
        <p:scale>
          <a:sx n="83" d="100"/>
          <a:sy n="83" d="100"/>
        </p:scale>
        <p:origin x="2010" y="90"/>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072DD2-3A68-413A-A5F9-499E41D382FB}" type="datetimeFigureOut">
              <a:rPr lang="fr-BE" smtClean="0"/>
              <a:pPr/>
              <a:t>04-05-18</a:t>
            </a:fld>
            <a:endParaRPr lang="fr-BE"/>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911D51-07C7-44EE-8652-C3B76A9E692A}" type="slidenum">
              <a:rPr lang="fr-BE" smtClean="0"/>
              <a:pPr/>
              <a:t>‹#›</a:t>
            </a:fld>
            <a:endParaRPr lang="fr-BE"/>
          </a:p>
        </p:txBody>
      </p:sp>
    </p:spTree>
    <p:extLst>
      <p:ext uri="{BB962C8B-B14F-4D97-AF65-F5344CB8AC3E}">
        <p14:creationId xmlns:p14="http://schemas.microsoft.com/office/powerpoint/2010/main" xmlns="" val="1110161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D8D677-1B6A-4CA8-9964-734143AB6544}" type="datetimeFigureOut">
              <a:rPr lang="fr-BE" smtClean="0"/>
              <a:pPr/>
              <a:t>04-05-18</a:t>
            </a:fld>
            <a:endParaRPr lang="fr-B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8DCAAA-5875-40C3-BDF3-1002751CE42B}" type="slidenum">
              <a:rPr lang="fr-BE" smtClean="0"/>
              <a:pPr/>
              <a:t>‹#›</a:t>
            </a:fld>
            <a:endParaRPr lang="fr-BE"/>
          </a:p>
        </p:txBody>
      </p:sp>
    </p:spTree>
    <p:extLst>
      <p:ext uri="{BB962C8B-B14F-4D97-AF65-F5344CB8AC3E}">
        <p14:creationId xmlns:p14="http://schemas.microsoft.com/office/powerpoint/2010/main" xmlns="" val="1239670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BE"/>
          </a:p>
        </p:txBody>
      </p:sp>
      <p:sp>
        <p:nvSpPr>
          <p:cNvPr id="4" name="Date Placeholder 3"/>
          <p:cNvSpPr>
            <a:spLocks noGrp="1"/>
          </p:cNvSpPr>
          <p:nvPr>
            <p:ph type="dt" sz="half" idx="10"/>
          </p:nvPr>
        </p:nvSpPr>
        <p:spPr/>
        <p:txBody>
          <a:bodyPr/>
          <a:lstStyle/>
          <a:p>
            <a:fld id="{AD568710-327B-4747-BBFA-04016CA27392}" type="datetime1">
              <a:rPr lang="nl-BE" smtClean="0"/>
              <a:pPr/>
              <a:t>4/05/2018</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E5ABAE2D-7E9C-4FCE-AF4E-8A971EE13E7B}" type="slidenum">
              <a:rPr lang="nl-BE" smtClean="0"/>
              <a:pPr/>
              <a:t>‹#›</a:t>
            </a:fld>
            <a:endParaRPr lang="nl-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9C156E84-5D4D-46E4-A9C1-BC937CF90057}" type="datetime1">
              <a:rPr lang="nl-BE" smtClean="0"/>
              <a:pPr/>
              <a:t>4/05/2018</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E5ABAE2D-7E9C-4FCE-AF4E-8A971EE13E7B}" type="slidenum">
              <a:rPr lang="nl-BE" smtClean="0"/>
              <a:pPr/>
              <a:t>‹#›</a:t>
            </a:fld>
            <a:endParaRPr lang="nl-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62715E65-7B81-436B-BFAC-617BA3DA1DD1}" type="datetime1">
              <a:rPr lang="nl-BE" smtClean="0"/>
              <a:pPr/>
              <a:t>4/05/2018</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E5ABAE2D-7E9C-4FCE-AF4E-8A971EE13E7B}" type="slidenum">
              <a:rPr lang="nl-BE" smtClean="0"/>
              <a:pPr/>
              <a:t>‹#›</a:t>
            </a:fld>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stretch>
            <a:fillRect/>
          </a:stretch>
        </p:blipFill>
        <p:spPr>
          <a:xfrm>
            <a:off x="0" y="0"/>
            <a:ext cx="9144000" cy="1244444"/>
          </a:xfrm>
          <a:prstGeom prst="rect">
            <a:avLst/>
          </a:prstGeom>
        </p:spPr>
      </p:pic>
      <p:sp>
        <p:nvSpPr>
          <p:cNvPr id="2" name="Title 1"/>
          <p:cNvSpPr>
            <a:spLocks noGrp="1"/>
          </p:cNvSpPr>
          <p:nvPr>
            <p:ph type="title"/>
          </p:nvPr>
        </p:nvSpPr>
        <p:spPr>
          <a:xfrm>
            <a:off x="467329" y="0"/>
            <a:ext cx="8229600" cy="836712"/>
          </a:xfrm>
        </p:spPr>
        <p:txBody>
          <a:bodyPr/>
          <a:lstStyle>
            <a:lvl1pPr>
              <a:defRPr b="1"/>
            </a:lvl1pPr>
          </a:lstStyle>
          <a:p>
            <a:r>
              <a:rPr lang="en-US" dirty="0" smtClean="0"/>
              <a:t>Click to edit Master title style</a:t>
            </a:r>
            <a:endParaRPr lang="nl-BE" dirty="0"/>
          </a:p>
        </p:txBody>
      </p:sp>
      <p:sp>
        <p:nvSpPr>
          <p:cNvPr id="3" name="Content Placeholder 2"/>
          <p:cNvSpPr>
            <a:spLocks noGrp="1"/>
          </p:cNvSpPr>
          <p:nvPr>
            <p:ph idx="1"/>
          </p:nvPr>
        </p:nvSpPr>
        <p:spPr>
          <a:xfrm>
            <a:off x="457200" y="1196752"/>
            <a:ext cx="8229600" cy="492941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4" name="Date Placeholder 3"/>
          <p:cNvSpPr>
            <a:spLocks noGrp="1"/>
          </p:cNvSpPr>
          <p:nvPr>
            <p:ph type="dt" sz="half" idx="10"/>
          </p:nvPr>
        </p:nvSpPr>
        <p:spPr/>
        <p:txBody>
          <a:bodyPr/>
          <a:lstStyle/>
          <a:p>
            <a:fld id="{DE87AA05-08D2-4F4B-AAF4-BEF7F4FE8394}" type="datetime1">
              <a:rPr lang="nl-BE" smtClean="0"/>
              <a:pPr/>
              <a:t>4/05/2018</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E5ABAE2D-7E9C-4FCE-AF4E-8A971EE13E7B}" type="slidenum">
              <a:rPr lang="nl-BE" smtClean="0"/>
              <a:pPr/>
              <a:t>‹#›</a:t>
            </a:fld>
            <a:endParaRPr lang="nl-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7BBFC9-E992-4410-AB5F-340A1CAE39F7}" type="datetime1">
              <a:rPr lang="nl-BE" smtClean="0"/>
              <a:pPr/>
              <a:t>4/05/2018</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E5ABAE2D-7E9C-4FCE-AF4E-8A971EE13E7B}" type="slidenum">
              <a:rPr lang="nl-BE" smtClean="0"/>
              <a:pPr/>
              <a:t>‹#›</a:t>
            </a:fld>
            <a:endParaRPr lang="nl-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4"/>
          <p:cNvSpPr>
            <a:spLocks noGrp="1"/>
          </p:cNvSpPr>
          <p:nvPr>
            <p:ph type="dt" sz="half" idx="10"/>
          </p:nvPr>
        </p:nvSpPr>
        <p:spPr/>
        <p:txBody>
          <a:bodyPr/>
          <a:lstStyle/>
          <a:p>
            <a:fld id="{07D7CFDC-636D-4AFB-9C74-547CD9ACDAC5}" type="datetime1">
              <a:rPr lang="nl-BE" smtClean="0"/>
              <a:pPr/>
              <a:t>4/05/2018</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E5ABAE2D-7E9C-4FCE-AF4E-8A971EE13E7B}" type="slidenum">
              <a:rPr lang="nl-BE" smtClean="0"/>
              <a:pPr/>
              <a:t>‹#›</a:t>
            </a:fld>
            <a:endParaRPr lang="nl-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Date Placeholder 6"/>
          <p:cNvSpPr>
            <a:spLocks noGrp="1"/>
          </p:cNvSpPr>
          <p:nvPr>
            <p:ph type="dt" sz="half" idx="10"/>
          </p:nvPr>
        </p:nvSpPr>
        <p:spPr/>
        <p:txBody>
          <a:bodyPr/>
          <a:lstStyle/>
          <a:p>
            <a:fld id="{2EC659DA-0A6A-4990-A00A-6FE6D0A004CB}" type="datetime1">
              <a:rPr lang="nl-BE" smtClean="0"/>
              <a:pPr/>
              <a:t>4/05/2018</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E5ABAE2D-7E9C-4FCE-AF4E-8A971EE13E7B}" type="slidenum">
              <a:rPr lang="nl-BE" smtClean="0"/>
              <a:pPr/>
              <a:t>‹#›</a:t>
            </a:fld>
            <a:endParaRPr lang="nl-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Date Placeholder 2"/>
          <p:cNvSpPr>
            <a:spLocks noGrp="1"/>
          </p:cNvSpPr>
          <p:nvPr>
            <p:ph type="dt" sz="half" idx="10"/>
          </p:nvPr>
        </p:nvSpPr>
        <p:spPr/>
        <p:txBody>
          <a:bodyPr/>
          <a:lstStyle/>
          <a:p>
            <a:fld id="{C156BAFC-A46D-4F74-A266-772A3D284148}" type="datetime1">
              <a:rPr lang="nl-BE" smtClean="0"/>
              <a:pPr/>
              <a:t>4/05/2018</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E5ABAE2D-7E9C-4FCE-AF4E-8A971EE13E7B}" type="slidenum">
              <a:rPr lang="nl-BE" smtClean="0"/>
              <a:pPr/>
              <a:t>‹#›</a:t>
            </a:fld>
            <a:endParaRPr lang="nl-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735179-B4C2-4558-AE76-27EA8620A231}" type="datetime1">
              <a:rPr lang="nl-BE" smtClean="0"/>
              <a:pPr/>
              <a:t>4/05/2018</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E5ABAE2D-7E9C-4FCE-AF4E-8A971EE13E7B}" type="slidenum">
              <a:rPr lang="nl-BE" smtClean="0"/>
              <a:pPr/>
              <a:t>‹#›</a:t>
            </a:fld>
            <a:endParaRPr lang="nl-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798549-F024-4E9F-9F9E-5CBAE604F3D4}" type="datetime1">
              <a:rPr lang="nl-BE" smtClean="0"/>
              <a:pPr/>
              <a:t>4/05/2018</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E5ABAE2D-7E9C-4FCE-AF4E-8A971EE13E7B}" type="slidenum">
              <a:rPr lang="nl-BE" smtClean="0"/>
              <a:pPr/>
              <a:t>‹#›</a:t>
            </a:fld>
            <a:endParaRPr lang="nl-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083F18-1EC8-4686-92D3-0B8C8E51A4D4}" type="datetime1">
              <a:rPr lang="nl-BE" smtClean="0"/>
              <a:pPr/>
              <a:t>4/05/2018</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E5ABAE2D-7E9C-4FCE-AF4E-8A971EE13E7B}" type="slidenum">
              <a:rPr lang="nl-BE" smtClean="0"/>
              <a:pPr/>
              <a:t>‹#›</a:t>
            </a:fld>
            <a:endParaRPr lang="nl-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nl-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C09634-96BF-475D-8D2F-29414F084DD9}" type="datetime1">
              <a:rPr lang="nl-BE" smtClean="0"/>
              <a:pPr/>
              <a:t>4/05/2018</a:t>
            </a:fld>
            <a:endParaRPr lang="nl-B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ABAE2D-7E9C-4FCE-AF4E-8A971EE13E7B}" type="slidenum">
              <a:rPr lang="nl-BE" smtClean="0"/>
              <a:pPr/>
              <a:t>‹#›</a:t>
            </a:fld>
            <a:endParaRPr lang="nl-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louds cit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600" y="0"/>
            <a:ext cx="9172516" cy="685799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ctrTitle"/>
          </p:nvPr>
        </p:nvSpPr>
        <p:spPr>
          <a:xfrm>
            <a:off x="658382" y="1268760"/>
            <a:ext cx="7772400" cy="3960439"/>
          </a:xfrm>
          <a:solidFill>
            <a:schemeClr val="bg1">
              <a:alpha val="25000"/>
            </a:schemeClr>
          </a:solidFill>
          <a:ln>
            <a:solidFill>
              <a:schemeClr val="bg1"/>
            </a:solidFill>
          </a:ln>
        </p:spPr>
        <p:txBody>
          <a:bodyPr>
            <a:normAutofit/>
          </a:bodyPr>
          <a:lstStyle/>
          <a:p>
            <a:r>
              <a:rPr lang="fr-FR" b="1" dirty="0" err="1" smtClean="0"/>
              <a:t>Topoclimatologie</a:t>
            </a:r>
            <a:r>
              <a:rPr lang="fr-FR" b="1" dirty="0" smtClean="0"/>
              <a:t/>
            </a:r>
            <a:br>
              <a:rPr lang="fr-FR" b="1" dirty="0" smtClean="0"/>
            </a:br>
            <a:r>
              <a:rPr lang="fr-FR" b="1" dirty="0"/>
              <a:t/>
            </a:r>
            <a:br>
              <a:rPr lang="fr-FR" b="1" dirty="0"/>
            </a:br>
            <a:r>
              <a:rPr lang="fr-FR" dirty="0" smtClean="0"/>
              <a:t>2017-2018</a:t>
            </a:r>
            <a:r>
              <a:rPr lang="nl-BE" sz="3300" dirty="0" smtClean="0"/>
              <a:t/>
            </a:r>
            <a:br>
              <a:rPr lang="nl-BE" sz="3300" dirty="0" smtClean="0"/>
            </a:br>
            <a:r>
              <a:rPr lang="nl-BE" sz="3300" dirty="0" smtClean="0"/>
              <a:t/>
            </a:r>
            <a:br>
              <a:rPr lang="nl-BE" sz="3300" dirty="0" smtClean="0"/>
            </a:br>
            <a:r>
              <a:rPr lang="nl-BE" sz="3300" dirty="0" smtClean="0"/>
              <a:t>Matthias Vanmaercke</a:t>
            </a:r>
            <a:br>
              <a:rPr lang="nl-BE" sz="3300" dirty="0" smtClean="0"/>
            </a:br>
            <a:r>
              <a:rPr lang="nl-BE" sz="3300" dirty="0" smtClean="0"/>
              <a:t>Sebastien Doutreloup</a:t>
            </a:r>
            <a:endParaRPr lang="nl-BE" sz="33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a:t>
            </a:fld>
            <a:endParaRPr lang="nl-BE"/>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brise</a:t>
            </a:r>
            <a:r>
              <a:rPr lang="en-US" dirty="0"/>
              <a:t> de </a:t>
            </a:r>
            <a:r>
              <a:rPr lang="en-US" dirty="0" err="1"/>
              <a:t>mer</a:t>
            </a:r>
            <a:endParaRPr lang="en-US" dirty="0"/>
          </a:p>
        </p:txBody>
      </p:sp>
      <p:sp>
        <p:nvSpPr>
          <p:cNvPr id="3" name="Content Placeholder 2"/>
          <p:cNvSpPr>
            <a:spLocks noGrp="1"/>
          </p:cNvSpPr>
          <p:nvPr>
            <p:ph idx="1"/>
          </p:nvPr>
        </p:nvSpPr>
        <p:spPr/>
        <p:txBody>
          <a:bodyPr/>
          <a:lstStyle/>
          <a:p>
            <a:pPr>
              <a:buNone/>
            </a:pPr>
            <a:r>
              <a:rPr lang="en-US" sz="2500" b="1" dirty="0" smtClean="0"/>
              <a:t>Formation:</a:t>
            </a:r>
          </a:p>
          <a:p>
            <a:r>
              <a:rPr lang="en-US" sz="2500" dirty="0" smtClean="0"/>
              <a:t>Pendant des matins </a:t>
            </a:r>
            <a:r>
              <a:rPr lang="en-US" sz="2500" dirty="0" err="1" smtClean="0"/>
              <a:t>clairs</a:t>
            </a:r>
            <a:r>
              <a:rPr lang="en-US" sz="2500" dirty="0" smtClean="0"/>
              <a:t> avec </a:t>
            </a:r>
            <a:r>
              <a:rPr lang="en-US" sz="2500" dirty="0" err="1" smtClean="0"/>
              <a:t>peu</a:t>
            </a:r>
            <a:r>
              <a:rPr lang="en-US" sz="2500" dirty="0" smtClean="0"/>
              <a:t> de vent</a:t>
            </a:r>
          </a:p>
          <a:p>
            <a:r>
              <a:rPr lang="fr-FR" sz="2500" dirty="0"/>
              <a:t>Le soleil commence à chauffer la surface de la terre: </a:t>
            </a:r>
            <a:r>
              <a:rPr lang="fr-FR" sz="2500" dirty="0" err="1" smtClean="0"/>
              <a:t>rechauffage</a:t>
            </a:r>
            <a:r>
              <a:rPr lang="fr-FR" sz="2500" dirty="0" smtClean="0"/>
              <a:t> </a:t>
            </a:r>
            <a:r>
              <a:rPr lang="fr-FR" sz="2500" dirty="0"/>
              <a:t>différentiel entre la mer (plus lente, plus froide) et la masse terrestre (plus rapide, plus chaud</a:t>
            </a:r>
            <a:r>
              <a:rPr lang="fr-FR" sz="2500" dirty="0" smtClean="0"/>
              <a:t>)</a:t>
            </a:r>
            <a:endParaRPr lang="en-US" sz="25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10</a:t>
            </a:fld>
            <a:endParaRPr lang="nl-BE"/>
          </a:p>
        </p:txBody>
      </p:sp>
      <p:pic>
        <p:nvPicPr>
          <p:cNvPr id="24578" name="Picture 2" descr="https://upload.wikimedia.org/wikipedia/commons/a/a0/Zeewind.png"/>
          <p:cNvPicPr>
            <a:picLocks noChangeAspect="1" noChangeArrowheads="1"/>
          </p:cNvPicPr>
          <p:nvPr/>
        </p:nvPicPr>
        <p:blipFill>
          <a:blip r:embed="rId2" cstate="print"/>
          <a:srcRect/>
          <a:stretch>
            <a:fillRect/>
          </a:stretch>
        </p:blipFill>
        <p:spPr bwMode="auto">
          <a:xfrm>
            <a:off x="2195736" y="3429000"/>
            <a:ext cx="4748460" cy="3137552"/>
          </a:xfrm>
          <a:prstGeom prst="rect">
            <a:avLst/>
          </a:prstGeom>
          <a:noFill/>
        </p:spPr>
      </p:pic>
      <p:sp>
        <p:nvSpPr>
          <p:cNvPr id="6" name="Rectangle 5"/>
          <p:cNvSpPr/>
          <p:nvPr/>
        </p:nvSpPr>
        <p:spPr>
          <a:xfrm>
            <a:off x="0" y="6627168"/>
            <a:ext cx="4572000" cy="230832"/>
          </a:xfrm>
          <a:prstGeom prst="rect">
            <a:avLst/>
          </a:prstGeom>
        </p:spPr>
        <p:txBody>
          <a:bodyPr>
            <a:spAutoFit/>
          </a:bodyPr>
          <a:lstStyle/>
          <a:p>
            <a:r>
              <a:rPr lang="en-US" sz="900" dirty="0" smtClean="0">
                <a:solidFill>
                  <a:schemeClr val="bg1">
                    <a:lumMod val="75000"/>
                  </a:schemeClr>
                </a:solidFill>
              </a:rPr>
              <a:t>(https://nl.wikipedia.org/wiki/Zeewind#/media/File:Zeewind.png)</a:t>
            </a:r>
            <a:endParaRPr lang="en-US" sz="9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brise</a:t>
            </a:r>
            <a:r>
              <a:rPr lang="en-US" dirty="0"/>
              <a:t> de </a:t>
            </a:r>
            <a:r>
              <a:rPr lang="en-US" dirty="0" err="1"/>
              <a:t>mer</a:t>
            </a:r>
            <a:endParaRPr lang="en-US" dirty="0"/>
          </a:p>
        </p:txBody>
      </p:sp>
      <p:sp>
        <p:nvSpPr>
          <p:cNvPr id="3" name="Content Placeholder 2"/>
          <p:cNvSpPr>
            <a:spLocks noGrp="1"/>
          </p:cNvSpPr>
          <p:nvPr>
            <p:ph idx="1"/>
          </p:nvPr>
        </p:nvSpPr>
        <p:spPr/>
        <p:txBody>
          <a:bodyPr/>
          <a:lstStyle/>
          <a:p>
            <a:pPr>
              <a:buNone/>
            </a:pPr>
            <a:r>
              <a:rPr lang="en-US" sz="2500" b="1" dirty="0" smtClean="0"/>
              <a:t>Formation:</a:t>
            </a:r>
          </a:p>
          <a:p>
            <a:r>
              <a:rPr lang="fr-FR" sz="2500" dirty="0"/>
              <a:t>En raison de la convection, l'air au-dessus de la terre se réchauffera et se dilatera plus qu'au-dessus de la mer.</a:t>
            </a:r>
          </a:p>
          <a:p>
            <a:r>
              <a:rPr lang="fr-FR" sz="2500" dirty="0"/>
              <a:t>Cela crée une différence de pression et, par conséquent, une cellule de </a:t>
            </a:r>
            <a:r>
              <a:rPr lang="fr-FR" sz="2500" dirty="0" smtClean="0"/>
              <a:t>circulation</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11</a:t>
            </a:fld>
            <a:endParaRPr lang="nl-BE"/>
          </a:p>
        </p:txBody>
      </p:sp>
      <p:pic>
        <p:nvPicPr>
          <p:cNvPr id="24578" name="Picture 2" descr="https://upload.wikimedia.org/wikipedia/commons/a/a0/Zeewind.png"/>
          <p:cNvPicPr>
            <a:picLocks noChangeAspect="1" noChangeArrowheads="1"/>
          </p:cNvPicPr>
          <p:nvPr/>
        </p:nvPicPr>
        <p:blipFill>
          <a:blip r:embed="rId2" cstate="print"/>
          <a:srcRect/>
          <a:stretch>
            <a:fillRect/>
          </a:stretch>
        </p:blipFill>
        <p:spPr bwMode="auto">
          <a:xfrm>
            <a:off x="2195736" y="3429000"/>
            <a:ext cx="4748460" cy="3137552"/>
          </a:xfrm>
          <a:prstGeom prst="rect">
            <a:avLst/>
          </a:prstGeom>
          <a:noFill/>
        </p:spPr>
      </p:pic>
      <p:sp>
        <p:nvSpPr>
          <p:cNvPr id="6" name="Rectangle 5"/>
          <p:cNvSpPr/>
          <p:nvPr/>
        </p:nvSpPr>
        <p:spPr>
          <a:xfrm>
            <a:off x="0" y="6627168"/>
            <a:ext cx="4572000" cy="230832"/>
          </a:xfrm>
          <a:prstGeom prst="rect">
            <a:avLst/>
          </a:prstGeom>
        </p:spPr>
        <p:txBody>
          <a:bodyPr>
            <a:spAutoFit/>
          </a:bodyPr>
          <a:lstStyle/>
          <a:p>
            <a:r>
              <a:rPr lang="en-US" sz="900" dirty="0" smtClean="0">
                <a:solidFill>
                  <a:schemeClr val="bg1">
                    <a:lumMod val="75000"/>
                  </a:schemeClr>
                </a:solidFill>
              </a:rPr>
              <a:t>(https://nl.wikipedia.org/wiki/Zeewind#/media/File:Zeewind.png)</a:t>
            </a:r>
            <a:endParaRPr lang="en-US" sz="9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brise</a:t>
            </a:r>
            <a:r>
              <a:rPr lang="en-US" dirty="0"/>
              <a:t> de </a:t>
            </a:r>
            <a:r>
              <a:rPr lang="en-US" dirty="0" err="1"/>
              <a:t>mer</a:t>
            </a:r>
            <a:endParaRPr lang="en-US" dirty="0"/>
          </a:p>
        </p:txBody>
      </p:sp>
      <p:sp>
        <p:nvSpPr>
          <p:cNvPr id="3" name="Content Placeholder 2"/>
          <p:cNvSpPr>
            <a:spLocks noGrp="1"/>
          </p:cNvSpPr>
          <p:nvPr>
            <p:ph idx="1"/>
          </p:nvPr>
        </p:nvSpPr>
        <p:spPr/>
        <p:txBody>
          <a:bodyPr>
            <a:normAutofit/>
          </a:bodyPr>
          <a:lstStyle/>
          <a:p>
            <a:r>
              <a:rPr lang="fr-FR" sz="2500" dirty="0"/>
              <a:t>Plus précisément, à un stade précoce, l'air chauffé au-dessus de la terre commencera une convection et le début d'une circulation</a:t>
            </a:r>
          </a:p>
          <a:p>
            <a:r>
              <a:rPr lang="fr-FR" sz="2500" dirty="0"/>
              <a:t>Cependant, comme la surface de la Terre n'est pas encore très chaude, cette convection se déroule à une altitude limitée</a:t>
            </a:r>
            <a:r>
              <a:rPr lang="fr-FR" sz="2500" dirty="0" smtClean="0"/>
              <a:t>.</a:t>
            </a:r>
            <a:endParaRPr lang="en-US" sz="25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12</a:t>
            </a:fld>
            <a:endParaRPr lang="nl-BE"/>
          </a:p>
        </p:txBody>
      </p:sp>
      <p:pic>
        <p:nvPicPr>
          <p:cNvPr id="25602" name="Picture 2"/>
          <p:cNvPicPr>
            <a:picLocks noChangeAspect="1" noChangeArrowheads="1"/>
          </p:cNvPicPr>
          <p:nvPr/>
        </p:nvPicPr>
        <p:blipFill>
          <a:blip r:embed="rId2" cstate="print"/>
          <a:srcRect/>
          <a:stretch>
            <a:fillRect/>
          </a:stretch>
        </p:blipFill>
        <p:spPr bwMode="auto">
          <a:xfrm>
            <a:off x="2915816" y="3789040"/>
            <a:ext cx="3451254" cy="2736304"/>
          </a:xfrm>
          <a:prstGeom prst="rect">
            <a:avLst/>
          </a:prstGeom>
          <a:noFill/>
          <a:ln w="9525">
            <a:noFill/>
            <a:miter lim="800000"/>
            <a:headEnd/>
            <a:tailEnd/>
          </a:ln>
        </p:spPr>
      </p:pic>
      <p:sp>
        <p:nvSpPr>
          <p:cNvPr id="7" name="TextBox 6"/>
          <p:cNvSpPr txBox="1"/>
          <p:nvPr/>
        </p:nvSpPr>
        <p:spPr>
          <a:xfrm>
            <a:off x="0" y="6562219"/>
            <a:ext cx="4536504" cy="323165"/>
          </a:xfrm>
          <a:prstGeom prst="rect">
            <a:avLst/>
          </a:prstGeom>
          <a:noFill/>
        </p:spPr>
        <p:txBody>
          <a:bodyPr wrap="square" rtlCol="0">
            <a:spAutoFit/>
          </a:bodyPr>
          <a:lstStyle/>
          <a:p>
            <a:r>
              <a:rPr lang="nl-BE" sz="1500" dirty="0" smtClean="0"/>
              <a:t>(</a:t>
            </a:r>
            <a:r>
              <a:rPr lang="nl-BE" sz="1500" dirty="0" err="1" smtClean="0"/>
              <a:t>Doutreloup</a:t>
            </a:r>
            <a:r>
              <a:rPr lang="nl-BE" sz="1500" dirty="0" smtClean="0"/>
              <a:t>, 2016)</a:t>
            </a:r>
            <a:endParaRPr lang="en-US" sz="15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brise</a:t>
            </a:r>
            <a:r>
              <a:rPr lang="en-US" dirty="0"/>
              <a:t> de </a:t>
            </a:r>
            <a:r>
              <a:rPr lang="en-US" dirty="0" err="1"/>
              <a:t>mer</a:t>
            </a:r>
            <a:endParaRPr lang="en-US" dirty="0"/>
          </a:p>
        </p:txBody>
      </p:sp>
      <p:sp>
        <p:nvSpPr>
          <p:cNvPr id="3" name="Content Placeholder 2"/>
          <p:cNvSpPr>
            <a:spLocks noGrp="1"/>
          </p:cNvSpPr>
          <p:nvPr>
            <p:ph idx="1"/>
          </p:nvPr>
        </p:nvSpPr>
        <p:spPr/>
        <p:txBody>
          <a:bodyPr>
            <a:normAutofit/>
          </a:bodyPr>
          <a:lstStyle/>
          <a:p>
            <a:r>
              <a:rPr lang="fr-FR" sz="2500" dirty="0"/>
              <a:t>L'humidité au-dessus de la mer peut entraîner la formation de (petits) nuages </a:t>
            </a:r>
            <a:r>
              <a:rPr lang="fr-FR" sz="2500" dirty="0" err="1"/>
              <a:t>cumuloformes</a:t>
            </a:r>
            <a:r>
              <a:rPr lang="fr-FR" sz="2500" dirty="0"/>
              <a:t> (généralement non associés à la pluie).</a:t>
            </a:r>
          </a:p>
          <a:p>
            <a:r>
              <a:rPr lang="fr-FR" sz="2500" dirty="0"/>
              <a:t>Néanmoins, ces nuages s'organisent généralement en une ligne parallèle à la côte: le </a:t>
            </a:r>
            <a:r>
              <a:rPr lang="fr-FR" sz="2500" b="1" dirty="0"/>
              <a:t>front de </a:t>
            </a:r>
            <a:r>
              <a:rPr lang="fr-FR" sz="2500" b="1" dirty="0" smtClean="0"/>
              <a:t>brise</a:t>
            </a:r>
            <a:endParaRPr lang="en-US" sz="2500" b="1"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13</a:t>
            </a:fld>
            <a:endParaRPr lang="nl-BE"/>
          </a:p>
        </p:txBody>
      </p:sp>
      <p:pic>
        <p:nvPicPr>
          <p:cNvPr id="25602" name="Picture 2"/>
          <p:cNvPicPr>
            <a:picLocks noChangeAspect="1" noChangeArrowheads="1"/>
          </p:cNvPicPr>
          <p:nvPr/>
        </p:nvPicPr>
        <p:blipFill>
          <a:blip r:embed="rId2" cstate="print"/>
          <a:srcRect/>
          <a:stretch>
            <a:fillRect/>
          </a:stretch>
        </p:blipFill>
        <p:spPr bwMode="auto">
          <a:xfrm>
            <a:off x="2915816" y="3789040"/>
            <a:ext cx="3451254" cy="2736304"/>
          </a:xfrm>
          <a:prstGeom prst="rect">
            <a:avLst/>
          </a:prstGeom>
          <a:noFill/>
          <a:ln w="9525">
            <a:noFill/>
            <a:miter lim="800000"/>
            <a:headEnd/>
            <a:tailEnd/>
          </a:ln>
        </p:spPr>
      </p:pic>
      <p:sp>
        <p:nvSpPr>
          <p:cNvPr id="7" name="TextBox 6"/>
          <p:cNvSpPr txBox="1"/>
          <p:nvPr/>
        </p:nvSpPr>
        <p:spPr>
          <a:xfrm>
            <a:off x="0" y="6562219"/>
            <a:ext cx="4536504" cy="323165"/>
          </a:xfrm>
          <a:prstGeom prst="rect">
            <a:avLst/>
          </a:prstGeom>
          <a:noFill/>
        </p:spPr>
        <p:txBody>
          <a:bodyPr wrap="square" rtlCol="0">
            <a:spAutoFit/>
          </a:bodyPr>
          <a:lstStyle/>
          <a:p>
            <a:r>
              <a:rPr lang="nl-BE" sz="1500" dirty="0" smtClean="0"/>
              <a:t>(</a:t>
            </a:r>
            <a:r>
              <a:rPr lang="nl-BE" sz="1500" dirty="0" err="1" smtClean="0"/>
              <a:t>Doutreloup</a:t>
            </a:r>
            <a:r>
              <a:rPr lang="nl-BE" sz="1500" dirty="0" smtClean="0"/>
              <a:t>, 2016)</a:t>
            </a:r>
            <a:endParaRPr lang="en-US" sz="15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brise</a:t>
            </a:r>
            <a:r>
              <a:rPr lang="en-US" dirty="0"/>
              <a:t> de </a:t>
            </a:r>
            <a:r>
              <a:rPr lang="en-US" dirty="0" err="1"/>
              <a:t>mer</a:t>
            </a:r>
            <a:endParaRPr lang="en-US" dirty="0"/>
          </a:p>
        </p:txBody>
      </p:sp>
      <p:sp>
        <p:nvSpPr>
          <p:cNvPr id="3" name="Content Placeholder 2"/>
          <p:cNvSpPr>
            <a:spLocks noGrp="1"/>
          </p:cNvSpPr>
          <p:nvPr>
            <p:ph idx="1"/>
          </p:nvPr>
        </p:nvSpPr>
        <p:spPr/>
        <p:txBody>
          <a:bodyPr>
            <a:normAutofit/>
          </a:bodyPr>
          <a:lstStyle/>
          <a:p>
            <a:r>
              <a:rPr lang="fr-FR" sz="2200" dirty="0" smtClean="0"/>
              <a:t>Plus </a:t>
            </a:r>
            <a:r>
              <a:rPr lang="fr-FR" sz="2200" dirty="0"/>
              <a:t>tard dans la journée (généralement l'après-midi), le contraste thermique entre la terre et la mer est suffisamment important pour fermer la cellule de circulation:</a:t>
            </a:r>
          </a:p>
          <a:p>
            <a:pPr lvl="1"/>
            <a:r>
              <a:rPr lang="fr-FR" sz="2000" dirty="0"/>
              <a:t>L'air ascendant au-dessus de la terre</a:t>
            </a:r>
          </a:p>
          <a:p>
            <a:pPr lvl="1"/>
            <a:r>
              <a:rPr lang="fr-FR" sz="2000" dirty="0"/>
              <a:t>L'air circule de la terre vers la mer plus haut dans la troposphère</a:t>
            </a:r>
          </a:p>
          <a:p>
            <a:pPr lvl="1"/>
            <a:r>
              <a:rPr lang="fr-FR" sz="2000" dirty="0" smtClean="0"/>
              <a:t>L’air descend au-dessus </a:t>
            </a:r>
            <a:r>
              <a:rPr lang="fr-FR" sz="2000" dirty="0"/>
              <a:t>de la mer</a:t>
            </a:r>
          </a:p>
          <a:p>
            <a:pPr lvl="1"/>
            <a:r>
              <a:rPr lang="fr-FR" sz="2000" dirty="0"/>
              <a:t>Les vents </a:t>
            </a:r>
            <a:r>
              <a:rPr lang="fr-FR" sz="2000" dirty="0" smtClean="0"/>
              <a:t>(proches </a:t>
            </a:r>
            <a:r>
              <a:rPr lang="fr-FR" sz="2000" dirty="0"/>
              <a:t>de la </a:t>
            </a:r>
            <a:r>
              <a:rPr lang="fr-FR" sz="2000" dirty="0" smtClean="0"/>
              <a:t>surface) </a:t>
            </a:r>
            <a:r>
              <a:rPr lang="fr-FR" sz="2000" dirty="0"/>
              <a:t>de la mer à la terre (c'est-à-dire la brise de mer</a:t>
            </a:r>
            <a:r>
              <a:rPr lang="fr-FR" sz="2100" dirty="0" smtClean="0"/>
              <a:t>)</a:t>
            </a:r>
            <a:endParaRPr lang="nl-BE" sz="21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14</a:t>
            </a:fld>
            <a:endParaRPr lang="nl-BE"/>
          </a:p>
        </p:txBody>
      </p:sp>
      <p:sp>
        <p:nvSpPr>
          <p:cNvPr id="7" name="TextBox 6"/>
          <p:cNvSpPr txBox="1"/>
          <p:nvPr/>
        </p:nvSpPr>
        <p:spPr>
          <a:xfrm>
            <a:off x="0" y="6562219"/>
            <a:ext cx="4536504" cy="323165"/>
          </a:xfrm>
          <a:prstGeom prst="rect">
            <a:avLst/>
          </a:prstGeom>
          <a:noFill/>
        </p:spPr>
        <p:txBody>
          <a:bodyPr wrap="square" rtlCol="0">
            <a:spAutoFit/>
          </a:bodyPr>
          <a:lstStyle/>
          <a:p>
            <a:r>
              <a:rPr lang="nl-BE" sz="1500" dirty="0" smtClean="0"/>
              <a:t>(</a:t>
            </a:r>
            <a:r>
              <a:rPr lang="nl-BE" sz="1500" dirty="0" err="1" smtClean="0"/>
              <a:t>Doutreloup</a:t>
            </a:r>
            <a:r>
              <a:rPr lang="nl-BE" sz="1500" dirty="0" smtClean="0"/>
              <a:t>, 2016)</a:t>
            </a:r>
            <a:endParaRPr lang="en-US" sz="1500" dirty="0"/>
          </a:p>
        </p:txBody>
      </p:sp>
      <p:pic>
        <p:nvPicPr>
          <p:cNvPr id="26626" name="Picture 2"/>
          <p:cNvPicPr>
            <a:picLocks noChangeAspect="1" noChangeArrowheads="1"/>
          </p:cNvPicPr>
          <p:nvPr/>
        </p:nvPicPr>
        <p:blipFill>
          <a:blip r:embed="rId2" cstate="print"/>
          <a:srcRect/>
          <a:stretch>
            <a:fillRect/>
          </a:stretch>
        </p:blipFill>
        <p:spPr bwMode="auto">
          <a:xfrm>
            <a:off x="2915816" y="3933056"/>
            <a:ext cx="3513362" cy="27363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2915816" y="3717032"/>
            <a:ext cx="3513362" cy="2736304"/>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La </a:t>
            </a:r>
            <a:r>
              <a:rPr lang="en-US" dirty="0" err="1"/>
              <a:t>brise</a:t>
            </a:r>
            <a:r>
              <a:rPr lang="en-US" dirty="0"/>
              <a:t> de </a:t>
            </a:r>
            <a:r>
              <a:rPr lang="en-US" dirty="0" err="1"/>
              <a:t>mer</a:t>
            </a:r>
            <a:endParaRPr lang="en-US" dirty="0"/>
          </a:p>
        </p:txBody>
      </p:sp>
      <p:sp>
        <p:nvSpPr>
          <p:cNvPr id="3" name="Content Placeholder 2"/>
          <p:cNvSpPr>
            <a:spLocks noGrp="1"/>
          </p:cNvSpPr>
          <p:nvPr>
            <p:ph idx="1"/>
          </p:nvPr>
        </p:nvSpPr>
        <p:spPr/>
        <p:txBody>
          <a:bodyPr>
            <a:normAutofit/>
          </a:bodyPr>
          <a:lstStyle/>
          <a:p>
            <a:r>
              <a:rPr lang="fr-FR" sz="2200" dirty="0"/>
              <a:t>En outre, le front de la brise migre plus loin dans la direction de la terre</a:t>
            </a:r>
          </a:p>
          <a:p>
            <a:r>
              <a:rPr lang="fr-FR" sz="2200" dirty="0"/>
              <a:t>Ses nuages associés peuvent </a:t>
            </a:r>
            <a:r>
              <a:rPr lang="fr-FR" sz="2200" dirty="0" smtClean="0"/>
              <a:t>continuer de se </a:t>
            </a:r>
            <a:r>
              <a:rPr lang="fr-FR" sz="2200" dirty="0"/>
              <a:t>développer </a:t>
            </a:r>
            <a:r>
              <a:rPr lang="fr-FR" sz="2200" dirty="0" smtClean="0"/>
              <a:t>(</a:t>
            </a:r>
            <a:r>
              <a:rPr lang="fr-FR" sz="2200" dirty="0"/>
              <a:t>jusqu'à une hauteur de 3 km), mais restent souvent trop limités pour provoquer des précipitations</a:t>
            </a:r>
          </a:p>
          <a:p>
            <a:r>
              <a:rPr lang="fr-FR" sz="2200" dirty="0"/>
              <a:t>Notez qu'ils sont aussi typiquement </a:t>
            </a:r>
            <a:r>
              <a:rPr lang="fr-FR" sz="2200" dirty="0" smtClean="0"/>
              <a:t>«repoussés» </a:t>
            </a:r>
            <a:r>
              <a:rPr lang="fr-FR" sz="2200" dirty="0"/>
              <a:t>dans la direction de la </a:t>
            </a:r>
            <a:r>
              <a:rPr lang="fr-FR" sz="2200" dirty="0" smtClean="0"/>
              <a:t>mer</a:t>
            </a:r>
            <a:endParaRPr lang="nl-BE" sz="2100" dirty="0" smtClean="0"/>
          </a:p>
          <a:p>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15</a:t>
            </a:fld>
            <a:endParaRPr lang="nl-BE" dirty="0"/>
          </a:p>
        </p:txBody>
      </p:sp>
      <p:sp>
        <p:nvSpPr>
          <p:cNvPr id="7" name="TextBox 6"/>
          <p:cNvSpPr txBox="1"/>
          <p:nvPr/>
        </p:nvSpPr>
        <p:spPr>
          <a:xfrm>
            <a:off x="0" y="6562219"/>
            <a:ext cx="4536504" cy="323165"/>
          </a:xfrm>
          <a:prstGeom prst="rect">
            <a:avLst/>
          </a:prstGeom>
          <a:noFill/>
        </p:spPr>
        <p:txBody>
          <a:bodyPr wrap="square" rtlCol="0">
            <a:spAutoFit/>
          </a:bodyPr>
          <a:lstStyle/>
          <a:p>
            <a:r>
              <a:rPr lang="nl-BE" sz="1500" dirty="0" smtClean="0"/>
              <a:t>(</a:t>
            </a:r>
            <a:r>
              <a:rPr lang="nl-BE" sz="1500" dirty="0" err="1" smtClean="0"/>
              <a:t>Doutreloup</a:t>
            </a:r>
            <a:r>
              <a:rPr lang="nl-BE" sz="1500" dirty="0" smtClean="0"/>
              <a:t>, 2016)</a:t>
            </a:r>
            <a:endParaRPr lang="en-US" sz="15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brise</a:t>
            </a:r>
            <a:r>
              <a:rPr lang="en-US" dirty="0"/>
              <a:t> de </a:t>
            </a:r>
            <a:r>
              <a:rPr lang="en-US" dirty="0" err="1"/>
              <a:t>mer</a:t>
            </a:r>
            <a:endParaRPr lang="en-US" dirty="0"/>
          </a:p>
        </p:txBody>
      </p:sp>
      <p:sp>
        <p:nvSpPr>
          <p:cNvPr id="3" name="Content Placeholder 2"/>
          <p:cNvSpPr>
            <a:spLocks noGrp="1"/>
          </p:cNvSpPr>
          <p:nvPr>
            <p:ph idx="1"/>
          </p:nvPr>
        </p:nvSpPr>
        <p:spPr/>
        <p:txBody>
          <a:bodyPr>
            <a:normAutofit/>
          </a:bodyPr>
          <a:lstStyle/>
          <a:p>
            <a:r>
              <a:rPr lang="fr-FR" sz="2500" dirty="0"/>
              <a:t>Évidemment, la dynamique est plus complexe dans la </a:t>
            </a:r>
            <a:r>
              <a:rPr lang="fr-FR" sz="2500" dirty="0" smtClean="0"/>
              <a:t>réalité</a:t>
            </a:r>
          </a:p>
          <a:p>
            <a:r>
              <a:rPr lang="fr-FR" sz="2500" dirty="0"/>
              <a:t>Notez également que:</a:t>
            </a:r>
          </a:p>
          <a:p>
            <a:pPr lvl="1"/>
            <a:r>
              <a:rPr lang="fr-FR" sz="2000" dirty="0"/>
              <a:t>Le chauffage et la convection associée au-dessus du sol jouent un rôle important dans le démarrage de la circulation</a:t>
            </a:r>
          </a:p>
          <a:p>
            <a:pPr lvl="1"/>
            <a:r>
              <a:rPr lang="fr-FR" sz="2000" dirty="0"/>
              <a:t>Cependant, les nuages </a:t>
            </a:r>
            <a:r>
              <a:rPr lang="fr-FR" sz="2000" dirty="0" err="1" smtClean="0"/>
              <a:t>cumuloformes</a:t>
            </a:r>
            <a:r>
              <a:rPr lang="fr-FR" sz="2000" dirty="0" smtClean="0"/>
              <a:t> </a:t>
            </a:r>
            <a:r>
              <a:rPr lang="fr-FR" sz="2000" dirty="0"/>
              <a:t>d'un front de brise marine sont en effet principalement le résultat d'un front (c'est-à-dire que l'air marin plus froid est forcé sous un air terrestre plus chaud)</a:t>
            </a:r>
            <a:endParaRPr lang="en-US" sz="20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16</a:t>
            </a:fld>
            <a:endParaRPr lang="nl-BE"/>
          </a:p>
        </p:txBody>
      </p:sp>
      <p:pic>
        <p:nvPicPr>
          <p:cNvPr id="27650" name="Picture 2" descr="Image result for breeze front"/>
          <p:cNvPicPr>
            <a:picLocks noChangeAspect="1" noChangeArrowheads="1"/>
          </p:cNvPicPr>
          <p:nvPr/>
        </p:nvPicPr>
        <p:blipFill>
          <a:blip r:embed="rId2" cstate="print">
            <a:lum bright="5000" contrast="10000"/>
          </a:blip>
          <a:srcRect/>
          <a:stretch>
            <a:fillRect/>
          </a:stretch>
        </p:blipFill>
        <p:spPr bwMode="auto">
          <a:xfrm>
            <a:off x="2033117" y="4218494"/>
            <a:ext cx="5059164" cy="232090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brise</a:t>
            </a:r>
            <a:r>
              <a:rPr lang="en-US" dirty="0"/>
              <a:t> de </a:t>
            </a:r>
            <a:r>
              <a:rPr lang="en-US" dirty="0" err="1"/>
              <a:t>mer</a:t>
            </a:r>
            <a:endParaRPr lang="en-US" dirty="0"/>
          </a:p>
        </p:txBody>
      </p:sp>
      <p:sp>
        <p:nvSpPr>
          <p:cNvPr id="3" name="Content Placeholder 2"/>
          <p:cNvSpPr>
            <a:spLocks noGrp="1"/>
          </p:cNvSpPr>
          <p:nvPr>
            <p:ph idx="1"/>
          </p:nvPr>
        </p:nvSpPr>
        <p:spPr>
          <a:xfrm>
            <a:off x="0" y="1196752"/>
            <a:ext cx="5076056" cy="4929411"/>
          </a:xfrm>
        </p:spPr>
        <p:txBody>
          <a:bodyPr>
            <a:normAutofit/>
          </a:bodyPr>
          <a:lstStyle/>
          <a:p>
            <a:pPr>
              <a:buNone/>
            </a:pPr>
            <a:r>
              <a:rPr lang="en-US" sz="2200" b="1" dirty="0" smtClean="0"/>
              <a:t>	</a:t>
            </a:r>
            <a:r>
              <a:rPr lang="en-US" sz="2200" b="1" dirty="0"/>
              <a:t>Un </a:t>
            </a:r>
            <a:r>
              <a:rPr lang="en-US" sz="2200" b="1" dirty="0" err="1"/>
              <a:t>exemple</a:t>
            </a:r>
            <a:r>
              <a:rPr lang="en-US" sz="2200" b="1" dirty="0"/>
              <a:t> plus </a:t>
            </a:r>
            <a:r>
              <a:rPr lang="en-US" sz="2200" b="1" dirty="0" err="1"/>
              <a:t>détaillé</a:t>
            </a:r>
            <a:r>
              <a:rPr lang="en-US" sz="2200" b="1" dirty="0"/>
              <a:t>:</a:t>
            </a:r>
            <a:r>
              <a:rPr lang="en-US" sz="2200" i="1" dirty="0" smtClean="0"/>
              <a:t>	</a:t>
            </a:r>
          </a:p>
          <a:p>
            <a:pPr>
              <a:buNone/>
            </a:pPr>
            <a:r>
              <a:rPr lang="en-US" sz="1700" i="1" dirty="0" smtClean="0"/>
              <a:t>	“The sea-breeze circulation is driven by daytime heating contrasts between land and water surfaces. During the day, cool marine air is drawn inland as the land surface is heated by the sun. Convergence at the </a:t>
            </a:r>
            <a:r>
              <a:rPr lang="en-US" sz="1700" b="1" i="1" dirty="0" smtClean="0"/>
              <a:t>sea-breeze front (SBF)</a:t>
            </a:r>
            <a:r>
              <a:rPr lang="en-US" sz="1700" i="1" dirty="0" smtClean="0"/>
              <a:t>, the leading edge of the marine air, occurs as the denser marine air </a:t>
            </a:r>
            <a:r>
              <a:rPr lang="en-US" sz="1700" i="1" dirty="0" err="1" smtClean="0"/>
              <a:t>underruns</a:t>
            </a:r>
            <a:r>
              <a:rPr lang="en-US" sz="1700" i="1" dirty="0" smtClean="0"/>
              <a:t> the warm air residing over the land. The warm air is lifted, and this can cause a band of clouds to form along the frontal boundary”</a:t>
            </a:r>
          </a:p>
          <a:p>
            <a:pPr>
              <a:buNone/>
            </a:pPr>
            <a:r>
              <a:rPr lang="nl-BE" sz="1700" i="1" dirty="0" smtClean="0"/>
              <a:t>	</a:t>
            </a:r>
            <a:br>
              <a:rPr lang="nl-BE" sz="1700" i="1" dirty="0" smtClean="0"/>
            </a:br>
            <a:r>
              <a:rPr lang="nl-BE" sz="1700" i="1" dirty="0" smtClean="0"/>
              <a:t>“</a:t>
            </a:r>
            <a:r>
              <a:rPr lang="en-US" sz="1700" i="1" dirty="0" smtClean="0"/>
              <a:t>The model was initialized with environmental conditions typical of Florida in August at sunrise. The coastline is located at x=35, with sea on the left. During the simulation, the land surface is heated by solar radiation.”</a:t>
            </a:r>
            <a:endParaRPr lang="en-US" sz="1700" i="1"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17</a:t>
            </a:fld>
            <a:endParaRPr lang="nl-BE"/>
          </a:p>
        </p:txBody>
      </p:sp>
      <p:sp>
        <p:nvSpPr>
          <p:cNvPr id="5" name="TextBox 4"/>
          <p:cNvSpPr txBox="1"/>
          <p:nvPr/>
        </p:nvSpPr>
        <p:spPr>
          <a:xfrm>
            <a:off x="0" y="6562219"/>
            <a:ext cx="4536504" cy="323165"/>
          </a:xfrm>
          <a:prstGeom prst="rect">
            <a:avLst/>
          </a:prstGeom>
          <a:noFill/>
        </p:spPr>
        <p:txBody>
          <a:bodyPr wrap="square" rtlCol="0">
            <a:spAutoFit/>
          </a:bodyPr>
          <a:lstStyle/>
          <a:p>
            <a:r>
              <a:rPr lang="nl-BE" sz="1500" dirty="0" smtClean="0"/>
              <a:t>(</a:t>
            </a:r>
            <a:r>
              <a:rPr lang="nl-BE" sz="1500" dirty="0" err="1" smtClean="0"/>
              <a:t>Dailey</a:t>
            </a:r>
            <a:r>
              <a:rPr lang="nl-BE" sz="1500" dirty="0" smtClean="0"/>
              <a:t> &amp; </a:t>
            </a:r>
            <a:r>
              <a:rPr lang="nl-BE" sz="1500" dirty="0" err="1" smtClean="0"/>
              <a:t>Fovell</a:t>
            </a:r>
            <a:r>
              <a:rPr lang="nl-BE" sz="1500" dirty="0" smtClean="0"/>
              <a:t>, 1999)</a:t>
            </a:r>
            <a:endParaRPr lang="en-US" sz="1500" dirty="0"/>
          </a:p>
        </p:txBody>
      </p:sp>
      <p:pic>
        <p:nvPicPr>
          <p:cNvPr id="31746" name="Picture 2"/>
          <p:cNvPicPr>
            <a:picLocks noChangeAspect="1" noChangeArrowheads="1"/>
          </p:cNvPicPr>
          <p:nvPr/>
        </p:nvPicPr>
        <p:blipFill>
          <a:blip r:embed="rId2" cstate="print"/>
          <a:srcRect/>
          <a:stretch>
            <a:fillRect/>
          </a:stretch>
        </p:blipFill>
        <p:spPr bwMode="auto">
          <a:xfrm>
            <a:off x="5126898" y="1124743"/>
            <a:ext cx="3765581" cy="53330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brise</a:t>
            </a:r>
            <a:r>
              <a:rPr lang="en-US" dirty="0"/>
              <a:t> de </a:t>
            </a:r>
            <a:r>
              <a:rPr lang="en-US" dirty="0" err="1"/>
              <a:t>mer</a:t>
            </a:r>
            <a:endParaRPr lang="en-US" dirty="0"/>
          </a:p>
        </p:txBody>
      </p:sp>
      <p:sp>
        <p:nvSpPr>
          <p:cNvPr id="3" name="Content Placeholder 2"/>
          <p:cNvSpPr>
            <a:spLocks noGrp="1"/>
          </p:cNvSpPr>
          <p:nvPr>
            <p:ph idx="1"/>
          </p:nvPr>
        </p:nvSpPr>
        <p:spPr>
          <a:xfrm>
            <a:off x="0" y="1196752"/>
            <a:ext cx="5076056" cy="4929411"/>
          </a:xfrm>
        </p:spPr>
        <p:txBody>
          <a:bodyPr>
            <a:noAutofit/>
          </a:bodyPr>
          <a:lstStyle/>
          <a:p>
            <a:pPr>
              <a:buNone/>
            </a:pPr>
            <a:r>
              <a:rPr lang="nl-BE" sz="2200" b="1" dirty="0" smtClean="0"/>
              <a:t>	</a:t>
            </a:r>
            <a:r>
              <a:rPr lang="nl-BE" sz="2200" b="1" dirty="0"/>
              <a:t>Un exemple plus détaillé:</a:t>
            </a:r>
            <a:endParaRPr lang="en-US" sz="2200" b="1" dirty="0" smtClean="0"/>
          </a:p>
          <a:p>
            <a:pPr>
              <a:buNone/>
            </a:pPr>
            <a:r>
              <a:rPr lang="en-US" sz="2200" i="1" dirty="0" smtClean="0"/>
              <a:t>	</a:t>
            </a:r>
            <a:r>
              <a:rPr lang="en-US" sz="1700" i="1" dirty="0" smtClean="0"/>
              <a:t>[The figure] “shows how the sea-breeze developed over the middle to late morning, starting at 9AM. Here is a brief description of that figure's panels :</a:t>
            </a:r>
          </a:p>
          <a:p>
            <a:pPr lvl="1"/>
            <a:r>
              <a:rPr lang="en-US" sz="1700" i="1" dirty="0" smtClean="0"/>
              <a:t>At 9AM (top panel), the wind is directed everywhere offshore (towards the sea at left).</a:t>
            </a:r>
          </a:p>
          <a:p>
            <a:pPr lvl="1"/>
            <a:r>
              <a:rPr lang="en-US" sz="1700" i="1" dirty="0" smtClean="0"/>
              <a:t>By 10AM (second panel), the wind direction over the sea has reversed, though the marine air hasn't yet pushed inland. Convergence at the newly established SBF has created a frontal updraft.</a:t>
            </a:r>
          </a:p>
          <a:p>
            <a:pPr lvl="1"/>
            <a:r>
              <a:rPr lang="en-US" sz="1700" i="1" dirty="0" smtClean="0"/>
              <a:t>By 11AM (third panel), the SBF has pushed 14 kilometers inland, and the frontal lifting is getting stronger.</a:t>
            </a:r>
          </a:p>
          <a:p>
            <a:pPr lvl="1"/>
            <a:r>
              <a:rPr lang="en-US" sz="1700" i="1" dirty="0" smtClean="0"/>
              <a:t>At noon (bottom panel), the SBF is even stronger and farther inland.”</a:t>
            </a:r>
            <a:endParaRPr lang="en-US" sz="1700" i="1"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18</a:t>
            </a:fld>
            <a:endParaRPr lang="nl-BE"/>
          </a:p>
        </p:txBody>
      </p:sp>
      <p:sp>
        <p:nvSpPr>
          <p:cNvPr id="5" name="TextBox 4"/>
          <p:cNvSpPr txBox="1"/>
          <p:nvPr/>
        </p:nvSpPr>
        <p:spPr>
          <a:xfrm>
            <a:off x="0" y="6562219"/>
            <a:ext cx="4536504" cy="323165"/>
          </a:xfrm>
          <a:prstGeom prst="rect">
            <a:avLst/>
          </a:prstGeom>
          <a:noFill/>
        </p:spPr>
        <p:txBody>
          <a:bodyPr wrap="square" rtlCol="0">
            <a:spAutoFit/>
          </a:bodyPr>
          <a:lstStyle/>
          <a:p>
            <a:r>
              <a:rPr lang="nl-BE" sz="1500" dirty="0" smtClean="0"/>
              <a:t>(</a:t>
            </a:r>
            <a:r>
              <a:rPr lang="nl-BE" sz="1500" dirty="0" err="1" smtClean="0"/>
              <a:t>Dailey</a:t>
            </a:r>
            <a:r>
              <a:rPr lang="nl-BE" sz="1500" dirty="0" smtClean="0"/>
              <a:t> &amp; </a:t>
            </a:r>
            <a:r>
              <a:rPr lang="nl-BE" sz="1500" dirty="0" err="1" smtClean="0"/>
              <a:t>Fovell</a:t>
            </a:r>
            <a:r>
              <a:rPr lang="nl-BE" sz="1500" dirty="0" smtClean="0"/>
              <a:t>, 1999)</a:t>
            </a:r>
            <a:endParaRPr lang="en-US" sz="1500" dirty="0"/>
          </a:p>
        </p:txBody>
      </p:sp>
      <p:pic>
        <p:nvPicPr>
          <p:cNvPr id="31746" name="Picture 2"/>
          <p:cNvPicPr>
            <a:picLocks noChangeAspect="1" noChangeArrowheads="1"/>
          </p:cNvPicPr>
          <p:nvPr/>
        </p:nvPicPr>
        <p:blipFill>
          <a:blip r:embed="rId2" cstate="print"/>
          <a:srcRect/>
          <a:stretch>
            <a:fillRect/>
          </a:stretch>
        </p:blipFill>
        <p:spPr bwMode="auto">
          <a:xfrm>
            <a:off x="5126898" y="1124743"/>
            <a:ext cx="3765581" cy="53330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brise</a:t>
            </a:r>
            <a:r>
              <a:rPr lang="en-US" dirty="0"/>
              <a:t> de </a:t>
            </a:r>
            <a:r>
              <a:rPr lang="en-US" dirty="0" err="1"/>
              <a:t>mer</a:t>
            </a:r>
            <a:endParaRPr lang="en-US" dirty="0"/>
          </a:p>
        </p:txBody>
      </p:sp>
      <p:sp>
        <p:nvSpPr>
          <p:cNvPr id="3" name="Content Placeholder 2"/>
          <p:cNvSpPr>
            <a:spLocks noGrp="1"/>
          </p:cNvSpPr>
          <p:nvPr>
            <p:ph idx="1"/>
          </p:nvPr>
        </p:nvSpPr>
        <p:spPr>
          <a:xfrm>
            <a:off x="0" y="1196752"/>
            <a:ext cx="5076056" cy="4929411"/>
          </a:xfrm>
        </p:spPr>
        <p:txBody>
          <a:bodyPr>
            <a:noAutofit/>
          </a:bodyPr>
          <a:lstStyle/>
          <a:p>
            <a:pPr>
              <a:buNone/>
            </a:pPr>
            <a:r>
              <a:rPr lang="nl-BE" sz="2200" b="1" dirty="0" smtClean="0"/>
              <a:t>	</a:t>
            </a:r>
            <a:r>
              <a:rPr lang="nl-BE" sz="2200" b="1" dirty="0"/>
              <a:t>Un exemple plus détaillé:</a:t>
            </a:r>
            <a:endParaRPr lang="en-US" sz="2200" b="1" dirty="0" smtClean="0"/>
          </a:p>
          <a:p>
            <a:pPr>
              <a:buNone/>
            </a:pPr>
            <a:r>
              <a:rPr lang="en-US" sz="1700" i="1" dirty="0" smtClean="0"/>
              <a:t>	“As the SBF propagates inland, it may encounter </a:t>
            </a:r>
            <a:r>
              <a:rPr lang="en-US" sz="1700" b="1" i="1" dirty="0" smtClean="0"/>
              <a:t>horizontal convective rolls (HCRs)</a:t>
            </a:r>
            <a:r>
              <a:rPr lang="en-US" sz="1700" i="1" dirty="0" smtClean="0"/>
              <a:t> that have formed in the lower atmosphere over the land surface. These rolls are tube-like vortex couplets forced by surface heating. They develop in the presence of vertical wind shear and tend to align themselves with the mean wind. The schematic diagram […] describes the structure of the HCRs. Note that clockwise and counterclockwise circulations alternate. Between the rolls, either upward or downward motion is forced, depending on the location. Air lifted by the roll updrafts can saturate, forming a neat arrangement of "cloud streets" aligned along the rolls.”</a:t>
            </a:r>
            <a:endParaRPr lang="en-US" sz="1700" i="1"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19</a:t>
            </a:fld>
            <a:endParaRPr lang="nl-BE"/>
          </a:p>
        </p:txBody>
      </p:sp>
      <p:sp>
        <p:nvSpPr>
          <p:cNvPr id="5" name="TextBox 4"/>
          <p:cNvSpPr txBox="1"/>
          <p:nvPr/>
        </p:nvSpPr>
        <p:spPr>
          <a:xfrm>
            <a:off x="0" y="6562219"/>
            <a:ext cx="4536504" cy="323165"/>
          </a:xfrm>
          <a:prstGeom prst="rect">
            <a:avLst/>
          </a:prstGeom>
          <a:noFill/>
        </p:spPr>
        <p:txBody>
          <a:bodyPr wrap="square" rtlCol="0">
            <a:spAutoFit/>
          </a:bodyPr>
          <a:lstStyle/>
          <a:p>
            <a:r>
              <a:rPr lang="nl-BE" sz="1500" dirty="0" smtClean="0"/>
              <a:t>(</a:t>
            </a:r>
            <a:r>
              <a:rPr lang="nl-BE" sz="1500" dirty="0" err="1" smtClean="0"/>
              <a:t>Dailey</a:t>
            </a:r>
            <a:r>
              <a:rPr lang="nl-BE" sz="1500" dirty="0" smtClean="0"/>
              <a:t> &amp; </a:t>
            </a:r>
            <a:r>
              <a:rPr lang="nl-BE" sz="1500" dirty="0" err="1" smtClean="0"/>
              <a:t>Fovell</a:t>
            </a:r>
            <a:r>
              <a:rPr lang="nl-BE" sz="1500" dirty="0" smtClean="0"/>
              <a:t>, 1999)</a:t>
            </a:r>
            <a:endParaRPr lang="en-US" sz="1500" dirty="0"/>
          </a:p>
        </p:txBody>
      </p:sp>
      <p:pic>
        <p:nvPicPr>
          <p:cNvPr id="32770" name="Picture 2" descr="Roll Schematic"/>
          <p:cNvPicPr>
            <a:picLocks noChangeAspect="1" noChangeArrowheads="1"/>
          </p:cNvPicPr>
          <p:nvPr/>
        </p:nvPicPr>
        <p:blipFill>
          <a:blip r:embed="rId2" cstate="print"/>
          <a:srcRect/>
          <a:stretch>
            <a:fillRect/>
          </a:stretch>
        </p:blipFill>
        <p:spPr bwMode="auto">
          <a:xfrm>
            <a:off x="5508104" y="2575544"/>
            <a:ext cx="3152775" cy="1933576"/>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Picture 3"/>
          <p:cNvPicPr>
            <a:picLocks noChangeAspect="1" noChangeArrowheads="1"/>
          </p:cNvPicPr>
          <p:nvPr/>
        </p:nvPicPr>
        <p:blipFill>
          <a:blip r:embed="rId2" cstate="print"/>
          <a:srcRect/>
          <a:stretch>
            <a:fillRect/>
          </a:stretch>
        </p:blipFill>
        <p:spPr bwMode="auto">
          <a:xfrm>
            <a:off x="0" y="0"/>
            <a:ext cx="9156234" cy="6858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E5ABAE2D-7E9C-4FCE-AF4E-8A971EE13E7B}" type="slidenum">
              <a:rPr lang="nl-BE" smtClean="0"/>
              <a:pPr/>
              <a:t>2</a:t>
            </a:fld>
            <a:endParaRPr lang="nl-BE"/>
          </a:p>
        </p:txBody>
      </p:sp>
      <p:sp>
        <p:nvSpPr>
          <p:cNvPr id="6" name="Title 1"/>
          <p:cNvSpPr txBox="1">
            <a:spLocks/>
          </p:cNvSpPr>
          <p:nvPr/>
        </p:nvSpPr>
        <p:spPr>
          <a:xfrm>
            <a:off x="658382" y="2780928"/>
            <a:ext cx="7772400" cy="1368154"/>
          </a:xfrm>
          <a:prstGeom prst="rect">
            <a:avLst/>
          </a:prstGeom>
          <a:solidFill>
            <a:schemeClr val="bg1">
              <a:alpha val="50000"/>
            </a:schemeClr>
          </a:solidFill>
          <a:ln>
            <a:solidFill>
              <a:schemeClr val="bg1"/>
            </a:solidFill>
          </a:ln>
        </p:spPr>
        <p:txBody>
          <a:bodyPr vert="horz" lIns="91440" tIns="45720" rIns="91440" bIns="45720" rtlCol="0" anchor="ctr">
            <a:normAutofit fontScale="9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fr-FR" dirty="0" smtClean="0"/>
              <a:t>Partie 3: Effets de l’eau sur le climat et les conditions météorologiques</a:t>
            </a:r>
            <a:endParaRPr lang="fr-F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brise</a:t>
            </a:r>
            <a:r>
              <a:rPr lang="en-US" dirty="0"/>
              <a:t> de </a:t>
            </a:r>
            <a:r>
              <a:rPr lang="en-US" dirty="0" err="1"/>
              <a:t>mer</a:t>
            </a:r>
            <a:endParaRPr lang="en-US" dirty="0"/>
          </a:p>
        </p:txBody>
      </p:sp>
      <p:sp>
        <p:nvSpPr>
          <p:cNvPr id="3" name="Content Placeholder 2"/>
          <p:cNvSpPr>
            <a:spLocks noGrp="1"/>
          </p:cNvSpPr>
          <p:nvPr>
            <p:ph idx="1"/>
          </p:nvPr>
        </p:nvSpPr>
        <p:spPr>
          <a:xfrm>
            <a:off x="0" y="1196752"/>
            <a:ext cx="5076056" cy="4929411"/>
          </a:xfrm>
        </p:spPr>
        <p:txBody>
          <a:bodyPr>
            <a:noAutofit/>
          </a:bodyPr>
          <a:lstStyle/>
          <a:p>
            <a:pPr>
              <a:buNone/>
            </a:pPr>
            <a:r>
              <a:rPr lang="nl-BE" sz="2200" b="1" dirty="0" smtClean="0"/>
              <a:t>	</a:t>
            </a:r>
            <a:r>
              <a:rPr lang="nl-BE" sz="2200" b="1" dirty="0"/>
              <a:t>Un exemple plus détaillé:</a:t>
            </a:r>
            <a:endParaRPr lang="en-US" sz="2200" b="1" dirty="0" smtClean="0"/>
          </a:p>
          <a:p>
            <a:pPr>
              <a:buNone/>
            </a:pPr>
            <a:r>
              <a:rPr lang="nl-BE" sz="1700" dirty="0" smtClean="0"/>
              <a:t>	</a:t>
            </a:r>
            <a:r>
              <a:rPr lang="en-US" sz="1700" i="1" dirty="0" smtClean="0"/>
              <a:t>[The figure shows vertical cross-sections across a set of simulated HCRs, representing sunrise conditions in Florida (August). The rolls were excited by superposing small, random perturbations on the model's surface heat flux.] “A brief description of the panels:</a:t>
            </a:r>
          </a:p>
          <a:p>
            <a:pPr lvl="1"/>
            <a:r>
              <a:rPr lang="en-US" sz="1700" i="1" dirty="0" smtClean="0"/>
              <a:t>Top panel: vertical velocity. Five roll updrafts of unequal strength may be seen.</a:t>
            </a:r>
          </a:p>
          <a:p>
            <a:pPr lvl="1"/>
            <a:r>
              <a:rPr lang="en-US" sz="1700" i="1" dirty="0" smtClean="0"/>
              <a:t>Middle panel: perturbation potential temperature (solid contours for positive values). Warm air rises in the roll updraft until it becomes cooler than its surroundings.</a:t>
            </a:r>
          </a:p>
          <a:p>
            <a:pPr lvl="1"/>
            <a:r>
              <a:rPr lang="en-US" sz="1700" i="1" dirty="0" smtClean="0"/>
              <a:t>Bottom panel: perturbation water vapor mixing ratio. The roll updrafts lift moist air from near the surface, while the downdrafts force dry air from aloft to descend.”</a:t>
            </a:r>
            <a:endParaRPr lang="en-US" sz="1700" i="1"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20</a:t>
            </a:fld>
            <a:endParaRPr lang="nl-BE"/>
          </a:p>
        </p:txBody>
      </p:sp>
      <p:sp>
        <p:nvSpPr>
          <p:cNvPr id="5" name="TextBox 4"/>
          <p:cNvSpPr txBox="1"/>
          <p:nvPr/>
        </p:nvSpPr>
        <p:spPr>
          <a:xfrm>
            <a:off x="0" y="6562219"/>
            <a:ext cx="4536504" cy="323165"/>
          </a:xfrm>
          <a:prstGeom prst="rect">
            <a:avLst/>
          </a:prstGeom>
          <a:noFill/>
        </p:spPr>
        <p:txBody>
          <a:bodyPr wrap="square" rtlCol="0">
            <a:spAutoFit/>
          </a:bodyPr>
          <a:lstStyle/>
          <a:p>
            <a:r>
              <a:rPr lang="nl-BE" sz="1500" dirty="0" smtClean="0"/>
              <a:t>(</a:t>
            </a:r>
            <a:r>
              <a:rPr lang="nl-BE" sz="1500" dirty="0" err="1" smtClean="0"/>
              <a:t>Dailey</a:t>
            </a:r>
            <a:r>
              <a:rPr lang="nl-BE" sz="1500" dirty="0" smtClean="0"/>
              <a:t> &amp; </a:t>
            </a:r>
            <a:r>
              <a:rPr lang="nl-BE" sz="1500" dirty="0" err="1" smtClean="0"/>
              <a:t>Fovell</a:t>
            </a:r>
            <a:r>
              <a:rPr lang="nl-BE" sz="1500" dirty="0" smtClean="0"/>
              <a:t>, 1999)</a:t>
            </a:r>
            <a:endParaRPr lang="en-US" sz="1500" dirty="0"/>
          </a:p>
        </p:txBody>
      </p:sp>
      <p:pic>
        <p:nvPicPr>
          <p:cNvPr id="34818" name="Picture 2" descr="http://people.atmos.ucla.edu/fovell/ASres/sbfhcr/rollonly.gif"/>
          <p:cNvPicPr>
            <a:picLocks noChangeAspect="1" noChangeArrowheads="1"/>
          </p:cNvPicPr>
          <p:nvPr/>
        </p:nvPicPr>
        <p:blipFill>
          <a:blip r:embed="rId2" cstate="print"/>
          <a:srcRect/>
          <a:stretch>
            <a:fillRect/>
          </a:stretch>
        </p:blipFill>
        <p:spPr bwMode="auto">
          <a:xfrm>
            <a:off x="5139630" y="1268760"/>
            <a:ext cx="3752850" cy="4619626"/>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brise</a:t>
            </a:r>
            <a:r>
              <a:rPr lang="en-US" dirty="0"/>
              <a:t> de </a:t>
            </a:r>
            <a:r>
              <a:rPr lang="en-US" dirty="0" err="1"/>
              <a:t>mer</a:t>
            </a:r>
            <a:endParaRPr lang="en-US" dirty="0"/>
          </a:p>
        </p:txBody>
      </p:sp>
      <p:sp>
        <p:nvSpPr>
          <p:cNvPr id="3" name="Content Placeholder 2"/>
          <p:cNvSpPr>
            <a:spLocks noGrp="1"/>
          </p:cNvSpPr>
          <p:nvPr>
            <p:ph idx="1"/>
          </p:nvPr>
        </p:nvSpPr>
        <p:spPr>
          <a:xfrm>
            <a:off x="0" y="1196752"/>
            <a:ext cx="5436096" cy="4929411"/>
          </a:xfrm>
        </p:spPr>
        <p:txBody>
          <a:bodyPr>
            <a:noAutofit/>
          </a:bodyPr>
          <a:lstStyle/>
          <a:p>
            <a:pPr>
              <a:buNone/>
            </a:pPr>
            <a:r>
              <a:rPr lang="nl-BE" sz="2200" b="1" dirty="0" smtClean="0"/>
              <a:t>	</a:t>
            </a:r>
            <a:r>
              <a:rPr lang="nl-BE" sz="2200" b="1" dirty="0"/>
              <a:t>Un exemple plus détaillé:</a:t>
            </a:r>
            <a:endParaRPr lang="en-US" sz="2200" b="1" dirty="0" smtClean="0"/>
          </a:p>
          <a:p>
            <a:pPr>
              <a:buNone/>
            </a:pPr>
            <a:r>
              <a:rPr lang="nl-BE" sz="1700" i="1" dirty="0" smtClean="0"/>
              <a:t>	</a:t>
            </a:r>
            <a:r>
              <a:rPr lang="en-US" sz="1700" i="1" dirty="0" smtClean="0"/>
              <a:t>“After 11AM, surface heating causes the atmosphere's convective instability to increase. The figure […] shows a time series of convective available potential energy (CAPE), a statistic that quantifies the degree of instability. The solid curve (black boxes) represent mean CAPE values averaged across the simulation domain.</a:t>
            </a:r>
          </a:p>
          <a:p>
            <a:pPr>
              <a:buNone/>
            </a:pPr>
            <a:r>
              <a:rPr lang="nl-BE" sz="1700" i="1" dirty="0" smtClean="0"/>
              <a:t>	</a:t>
            </a:r>
            <a:r>
              <a:rPr lang="en-US" sz="1700" i="1" dirty="0" smtClean="0"/>
              <a:t>The degree of roll activity is revealed by the dashed sequence (white boxes), which measures the variability in CAPE across the rolls. The rolls appear shortly after 1PM local time (1300 LST), and the variations in moisture and temperature between the roll updraft and downdraft areas combine to cause differences in instability. </a:t>
            </a:r>
          </a:p>
          <a:p>
            <a:pPr>
              <a:buNone/>
            </a:pPr>
            <a:r>
              <a:rPr lang="en-US" sz="1700" i="1" dirty="0" smtClean="0"/>
              <a:t>	Rolls mix the lower atmosphere vertically, and the CAPE starts declining after 2PM (1400 LST) as the roll-induced mixing churns up the lower atmosphere. Eventually, roll activity subsides as the sun gets lower in the sky, decreasing surface heating.”</a:t>
            </a:r>
            <a:endParaRPr lang="en-US" sz="1700" i="1"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21</a:t>
            </a:fld>
            <a:endParaRPr lang="nl-BE"/>
          </a:p>
        </p:txBody>
      </p:sp>
      <p:sp>
        <p:nvSpPr>
          <p:cNvPr id="5" name="TextBox 4"/>
          <p:cNvSpPr txBox="1"/>
          <p:nvPr/>
        </p:nvSpPr>
        <p:spPr>
          <a:xfrm>
            <a:off x="0" y="6562219"/>
            <a:ext cx="4536504" cy="323165"/>
          </a:xfrm>
          <a:prstGeom prst="rect">
            <a:avLst/>
          </a:prstGeom>
          <a:noFill/>
        </p:spPr>
        <p:txBody>
          <a:bodyPr wrap="square" rtlCol="0">
            <a:spAutoFit/>
          </a:bodyPr>
          <a:lstStyle/>
          <a:p>
            <a:r>
              <a:rPr lang="nl-BE" sz="1500" dirty="0" smtClean="0"/>
              <a:t>(</a:t>
            </a:r>
            <a:r>
              <a:rPr lang="nl-BE" sz="1500" dirty="0" err="1" smtClean="0"/>
              <a:t>Dailey</a:t>
            </a:r>
            <a:r>
              <a:rPr lang="nl-BE" sz="1500" dirty="0" smtClean="0"/>
              <a:t> &amp; </a:t>
            </a:r>
            <a:r>
              <a:rPr lang="nl-BE" sz="1500" dirty="0" err="1" smtClean="0"/>
              <a:t>Fovell</a:t>
            </a:r>
            <a:r>
              <a:rPr lang="nl-BE" sz="1500" dirty="0" smtClean="0"/>
              <a:t>, 1999)</a:t>
            </a:r>
            <a:endParaRPr lang="en-US" sz="1500" dirty="0"/>
          </a:p>
        </p:txBody>
      </p:sp>
      <p:pic>
        <p:nvPicPr>
          <p:cNvPr id="39938" name="Picture 2" descr="CAPE time series"/>
          <p:cNvPicPr>
            <a:picLocks noChangeAspect="1" noChangeArrowheads="1"/>
          </p:cNvPicPr>
          <p:nvPr/>
        </p:nvPicPr>
        <p:blipFill>
          <a:blip r:embed="rId2" cstate="print"/>
          <a:srcRect/>
          <a:stretch>
            <a:fillRect/>
          </a:stretch>
        </p:blipFill>
        <p:spPr bwMode="auto">
          <a:xfrm>
            <a:off x="5652120" y="2636912"/>
            <a:ext cx="3333750" cy="222885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brise</a:t>
            </a:r>
            <a:r>
              <a:rPr lang="en-US" dirty="0"/>
              <a:t> de </a:t>
            </a:r>
            <a:r>
              <a:rPr lang="en-US" dirty="0" err="1"/>
              <a:t>mer</a:t>
            </a:r>
            <a:endParaRPr lang="en-US" dirty="0"/>
          </a:p>
        </p:txBody>
      </p:sp>
      <p:sp>
        <p:nvSpPr>
          <p:cNvPr id="3" name="Content Placeholder 2"/>
          <p:cNvSpPr>
            <a:spLocks noGrp="1"/>
          </p:cNvSpPr>
          <p:nvPr>
            <p:ph idx="1"/>
          </p:nvPr>
        </p:nvSpPr>
        <p:spPr>
          <a:xfrm>
            <a:off x="0" y="1196752"/>
            <a:ext cx="8892480" cy="4929411"/>
          </a:xfrm>
        </p:spPr>
        <p:txBody>
          <a:bodyPr>
            <a:noAutofit/>
          </a:bodyPr>
          <a:lstStyle/>
          <a:p>
            <a:pPr>
              <a:buNone/>
            </a:pPr>
            <a:r>
              <a:rPr lang="nl-BE" sz="2200" b="1" dirty="0" smtClean="0"/>
              <a:t>	</a:t>
            </a:r>
            <a:r>
              <a:rPr lang="nl-BE" sz="2200" b="1" dirty="0"/>
              <a:t>Un exemple plus détaillé:</a:t>
            </a:r>
            <a:endParaRPr lang="en-US" sz="2200" b="1" dirty="0" smtClean="0"/>
          </a:p>
          <a:p>
            <a:pPr>
              <a:buNone/>
            </a:pPr>
            <a:r>
              <a:rPr lang="en-US" sz="1800" i="1" dirty="0" smtClean="0"/>
              <a:t>	</a:t>
            </a:r>
            <a:r>
              <a:rPr lang="en-US" sz="1700" i="1" dirty="0" smtClean="0"/>
              <a:t>“Both the SBF and HCRs produce lifting, which can lead to deep convective thunderstorms under the proper conditions. In the two simulations shown above, however, neither the SBF nor the HCRs were strong enough to cause the development of deep clouds.”</a:t>
            </a:r>
          </a:p>
          <a:p>
            <a:pPr>
              <a:buNone/>
            </a:pPr>
            <a:r>
              <a:rPr lang="en-US" sz="1700" i="1" dirty="0" smtClean="0"/>
              <a:t>	[another simulation was made to examine how the SBF and HCRs interact]. “In this case, the mean horizontal wind was directed offshore, perpendicular to the coastline. As a result, the HCRs formed over land oriented perpendicular to the approaching SBF.”</a:t>
            </a:r>
            <a:endParaRPr lang="en-US" sz="1700" i="1"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22</a:t>
            </a:fld>
            <a:endParaRPr lang="nl-BE"/>
          </a:p>
        </p:txBody>
      </p:sp>
      <p:sp>
        <p:nvSpPr>
          <p:cNvPr id="5" name="TextBox 4"/>
          <p:cNvSpPr txBox="1"/>
          <p:nvPr/>
        </p:nvSpPr>
        <p:spPr>
          <a:xfrm>
            <a:off x="0" y="6562219"/>
            <a:ext cx="4536504" cy="323165"/>
          </a:xfrm>
          <a:prstGeom prst="rect">
            <a:avLst/>
          </a:prstGeom>
          <a:noFill/>
        </p:spPr>
        <p:txBody>
          <a:bodyPr wrap="square" rtlCol="0">
            <a:spAutoFit/>
          </a:bodyPr>
          <a:lstStyle/>
          <a:p>
            <a:r>
              <a:rPr lang="nl-BE" sz="1500" dirty="0" smtClean="0"/>
              <a:t>(</a:t>
            </a:r>
            <a:r>
              <a:rPr lang="nl-BE" sz="1500" dirty="0" err="1" smtClean="0"/>
              <a:t>Dailey</a:t>
            </a:r>
            <a:r>
              <a:rPr lang="nl-BE" sz="1500" dirty="0" smtClean="0"/>
              <a:t> &amp; </a:t>
            </a:r>
            <a:r>
              <a:rPr lang="nl-BE" sz="1500" dirty="0" err="1" smtClean="0"/>
              <a:t>Fovell</a:t>
            </a:r>
            <a:r>
              <a:rPr lang="nl-BE" sz="1500" dirty="0" smtClean="0"/>
              <a:t>, 1999)</a:t>
            </a:r>
            <a:endParaRPr lang="en-US" sz="1500" dirty="0"/>
          </a:p>
        </p:txBody>
      </p:sp>
      <p:pic>
        <p:nvPicPr>
          <p:cNvPr id="36866" name="Picture 2" descr="Horizontal plot at 1500 LST"/>
          <p:cNvPicPr>
            <a:picLocks noChangeAspect="1" noChangeArrowheads="1"/>
          </p:cNvPicPr>
          <p:nvPr/>
        </p:nvPicPr>
        <p:blipFill>
          <a:blip r:embed="rId2" cstate="print"/>
          <a:srcRect/>
          <a:stretch>
            <a:fillRect/>
          </a:stretch>
        </p:blipFill>
        <p:spPr bwMode="auto">
          <a:xfrm>
            <a:off x="611560" y="3950222"/>
            <a:ext cx="7523392" cy="2575122"/>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brise</a:t>
            </a:r>
            <a:r>
              <a:rPr lang="en-US" dirty="0"/>
              <a:t> de </a:t>
            </a:r>
            <a:r>
              <a:rPr lang="en-US" dirty="0" err="1"/>
              <a:t>mer</a:t>
            </a:r>
            <a:endParaRPr lang="en-US" dirty="0"/>
          </a:p>
        </p:txBody>
      </p:sp>
      <p:sp>
        <p:nvSpPr>
          <p:cNvPr id="3" name="Content Placeholder 2"/>
          <p:cNvSpPr>
            <a:spLocks noGrp="1"/>
          </p:cNvSpPr>
          <p:nvPr>
            <p:ph idx="1"/>
          </p:nvPr>
        </p:nvSpPr>
        <p:spPr>
          <a:xfrm>
            <a:off x="0" y="1196752"/>
            <a:ext cx="8892480" cy="4929411"/>
          </a:xfrm>
        </p:spPr>
        <p:txBody>
          <a:bodyPr>
            <a:noAutofit/>
          </a:bodyPr>
          <a:lstStyle/>
          <a:p>
            <a:pPr>
              <a:buNone/>
            </a:pPr>
            <a:r>
              <a:rPr lang="nl-BE" sz="2200" b="1" dirty="0" smtClean="0"/>
              <a:t>	</a:t>
            </a:r>
            <a:r>
              <a:rPr lang="nl-BE" sz="2200" b="1" dirty="0"/>
              <a:t>Un exemple plus détaillé:</a:t>
            </a:r>
            <a:endParaRPr lang="en-US" sz="2200" b="1" dirty="0" smtClean="0"/>
          </a:p>
          <a:p>
            <a:pPr>
              <a:buNone/>
            </a:pPr>
            <a:r>
              <a:rPr lang="en-US" sz="1700" i="1" dirty="0" smtClean="0"/>
              <a:t>	“Before the appearance of rolls, and after their disappearance, the SBF is a nearly 2D entity stretched along the coastline. However, during the middle afternoon, when the HCRs are strong, concentrated areas of particularly strong lifting appear along the SBF where the front has intersected with a roll updraft.”</a:t>
            </a:r>
          </a:p>
          <a:p>
            <a:pPr>
              <a:buNone/>
            </a:pPr>
            <a:r>
              <a:rPr lang="nl-BE" sz="1700" i="1" dirty="0" smtClean="0"/>
              <a:t>	</a:t>
            </a:r>
            <a:r>
              <a:rPr lang="en-US" sz="1700" i="1" dirty="0" smtClean="0"/>
              <a:t>[The figure] “shows a horizontal (x-y) cross section at 3PM (1500 LST) of the vertical velocity and horizontal divergence fields taken at 1 km above the ground. The boxed area is expanded on the right side of the figure. There is lifting all along the SBF, but it is especially strong where the five roll updrafts intersect.”</a:t>
            </a:r>
          </a:p>
        </p:txBody>
      </p:sp>
      <p:sp>
        <p:nvSpPr>
          <p:cNvPr id="4" name="Slide Number Placeholder 3"/>
          <p:cNvSpPr>
            <a:spLocks noGrp="1"/>
          </p:cNvSpPr>
          <p:nvPr>
            <p:ph type="sldNum" sz="quarter" idx="12"/>
          </p:nvPr>
        </p:nvSpPr>
        <p:spPr/>
        <p:txBody>
          <a:bodyPr/>
          <a:lstStyle/>
          <a:p>
            <a:fld id="{E5ABAE2D-7E9C-4FCE-AF4E-8A971EE13E7B}" type="slidenum">
              <a:rPr lang="nl-BE" smtClean="0"/>
              <a:pPr/>
              <a:t>23</a:t>
            </a:fld>
            <a:endParaRPr lang="nl-BE"/>
          </a:p>
        </p:txBody>
      </p:sp>
      <p:sp>
        <p:nvSpPr>
          <p:cNvPr id="5" name="TextBox 4"/>
          <p:cNvSpPr txBox="1"/>
          <p:nvPr/>
        </p:nvSpPr>
        <p:spPr>
          <a:xfrm>
            <a:off x="0" y="6562219"/>
            <a:ext cx="4536504" cy="323165"/>
          </a:xfrm>
          <a:prstGeom prst="rect">
            <a:avLst/>
          </a:prstGeom>
          <a:noFill/>
        </p:spPr>
        <p:txBody>
          <a:bodyPr wrap="square" rtlCol="0">
            <a:spAutoFit/>
          </a:bodyPr>
          <a:lstStyle/>
          <a:p>
            <a:r>
              <a:rPr lang="nl-BE" sz="1500" dirty="0" smtClean="0"/>
              <a:t>(</a:t>
            </a:r>
            <a:r>
              <a:rPr lang="nl-BE" sz="1500" dirty="0" err="1" smtClean="0"/>
              <a:t>Dailey</a:t>
            </a:r>
            <a:r>
              <a:rPr lang="nl-BE" sz="1500" dirty="0" smtClean="0"/>
              <a:t> &amp; </a:t>
            </a:r>
            <a:r>
              <a:rPr lang="nl-BE" sz="1500" dirty="0" err="1" smtClean="0"/>
              <a:t>Fovell</a:t>
            </a:r>
            <a:r>
              <a:rPr lang="nl-BE" sz="1500" dirty="0" smtClean="0"/>
              <a:t>, 1999)</a:t>
            </a:r>
            <a:endParaRPr lang="en-US" sz="1500" dirty="0"/>
          </a:p>
        </p:txBody>
      </p:sp>
      <p:pic>
        <p:nvPicPr>
          <p:cNvPr id="7" name="Picture 2" descr="Horizontal plot at 1500 LST"/>
          <p:cNvPicPr>
            <a:picLocks noChangeAspect="1" noChangeArrowheads="1"/>
          </p:cNvPicPr>
          <p:nvPr/>
        </p:nvPicPr>
        <p:blipFill>
          <a:blip r:embed="rId2" cstate="print"/>
          <a:srcRect/>
          <a:stretch>
            <a:fillRect/>
          </a:stretch>
        </p:blipFill>
        <p:spPr bwMode="auto">
          <a:xfrm>
            <a:off x="611560" y="3950222"/>
            <a:ext cx="7523392" cy="2575122"/>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brise</a:t>
            </a:r>
            <a:r>
              <a:rPr lang="en-US" dirty="0"/>
              <a:t> de </a:t>
            </a:r>
            <a:r>
              <a:rPr lang="en-US" dirty="0" err="1"/>
              <a:t>mer</a:t>
            </a:r>
            <a:endParaRPr lang="en-US" dirty="0"/>
          </a:p>
        </p:txBody>
      </p:sp>
      <p:sp>
        <p:nvSpPr>
          <p:cNvPr id="3" name="Content Placeholder 2"/>
          <p:cNvSpPr>
            <a:spLocks noGrp="1"/>
          </p:cNvSpPr>
          <p:nvPr>
            <p:ph idx="1"/>
          </p:nvPr>
        </p:nvSpPr>
        <p:spPr>
          <a:xfrm>
            <a:off x="0" y="1196752"/>
            <a:ext cx="5004048" cy="4929411"/>
          </a:xfrm>
        </p:spPr>
        <p:txBody>
          <a:bodyPr>
            <a:noAutofit/>
          </a:bodyPr>
          <a:lstStyle/>
          <a:p>
            <a:pPr>
              <a:buNone/>
            </a:pPr>
            <a:r>
              <a:rPr lang="nl-BE" sz="2200" b="1" dirty="0" smtClean="0"/>
              <a:t>	</a:t>
            </a:r>
            <a:r>
              <a:rPr lang="nl-BE" sz="2200" b="1" dirty="0"/>
              <a:t>Un exemple plus détaillé:</a:t>
            </a:r>
            <a:endParaRPr lang="nl-BE" sz="2200" b="1" dirty="0" smtClean="0"/>
          </a:p>
          <a:p>
            <a:pPr>
              <a:buNone/>
            </a:pPr>
            <a:r>
              <a:rPr lang="nl-BE" sz="1700" b="1" i="1" dirty="0" smtClean="0"/>
              <a:t>	</a:t>
            </a:r>
            <a:r>
              <a:rPr lang="en-US" sz="1700" i="1" dirty="0" smtClean="0"/>
              <a:t>“The combination of SBF and HCR lifting in this case is sufficient to trigger deep, if short-lived, convection, something neither </a:t>
            </a:r>
            <a:r>
              <a:rPr lang="en-US" sz="1700" i="1" dirty="0" err="1" smtClean="0"/>
              <a:t>phenonemon</a:t>
            </a:r>
            <a:r>
              <a:rPr lang="en-US" sz="1700" i="1" dirty="0" smtClean="0"/>
              <a:t> was capable of doing independently.”  </a:t>
            </a:r>
          </a:p>
          <a:p>
            <a:pPr>
              <a:buNone/>
            </a:pPr>
            <a:r>
              <a:rPr lang="en-US" sz="1700" i="1" dirty="0" smtClean="0"/>
              <a:t>	[The figure] “shows a wire-frame diagram of the cloud field at 2:20PM (1420 LST). Only the two strongest rolls possess shallow roll clouds, but the SBF has discrete shallow frontal cumuli at all five roll updraft intersection points.”</a:t>
            </a:r>
            <a:endParaRPr lang="en-US" sz="1700" b="1" i="1"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24</a:t>
            </a:fld>
            <a:endParaRPr lang="nl-BE"/>
          </a:p>
        </p:txBody>
      </p:sp>
      <p:sp>
        <p:nvSpPr>
          <p:cNvPr id="5" name="TextBox 4"/>
          <p:cNvSpPr txBox="1"/>
          <p:nvPr/>
        </p:nvSpPr>
        <p:spPr>
          <a:xfrm>
            <a:off x="0" y="6562219"/>
            <a:ext cx="4536504" cy="323165"/>
          </a:xfrm>
          <a:prstGeom prst="rect">
            <a:avLst/>
          </a:prstGeom>
          <a:noFill/>
        </p:spPr>
        <p:txBody>
          <a:bodyPr wrap="square" rtlCol="0">
            <a:spAutoFit/>
          </a:bodyPr>
          <a:lstStyle/>
          <a:p>
            <a:r>
              <a:rPr lang="nl-BE" sz="1500" dirty="0" smtClean="0"/>
              <a:t>(</a:t>
            </a:r>
            <a:r>
              <a:rPr lang="nl-BE" sz="1500" dirty="0" err="1" smtClean="0"/>
              <a:t>Dailey</a:t>
            </a:r>
            <a:r>
              <a:rPr lang="nl-BE" sz="1500" dirty="0" smtClean="0"/>
              <a:t> &amp; </a:t>
            </a:r>
            <a:r>
              <a:rPr lang="nl-BE" sz="1500" dirty="0" err="1" smtClean="0"/>
              <a:t>Fovell</a:t>
            </a:r>
            <a:r>
              <a:rPr lang="nl-BE" sz="1500" dirty="0" smtClean="0"/>
              <a:t>, 1999)</a:t>
            </a:r>
            <a:endParaRPr lang="en-US" sz="1500" dirty="0"/>
          </a:p>
        </p:txBody>
      </p:sp>
      <p:pic>
        <p:nvPicPr>
          <p:cNvPr id="37890" name="Picture 2" descr="Wire-frame cloud field"/>
          <p:cNvPicPr>
            <a:picLocks noChangeAspect="1" noChangeArrowheads="1"/>
          </p:cNvPicPr>
          <p:nvPr/>
        </p:nvPicPr>
        <p:blipFill>
          <a:blip r:embed="rId2" cstate="print"/>
          <a:srcRect/>
          <a:stretch>
            <a:fillRect/>
          </a:stretch>
        </p:blipFill>
        <p:spPr bwMode="auto">
          <a:xfrm>
            <a:off x="5220072" y="2276872"/>
            <a:ext cx="3848100" cy="3000376"/>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brise</a:t>
            </a:r>
            <a:r>
              <a:rPr lang="en-US" dirty="0"/>
              <a:t> de </a:t>
            </a:r>
            <a:r>
              <a:rPr lang="en-US" dirty="0" err="1"/>
              <a:t>mer</a:t>
            </a:r>
            <a:endParaRPr lang="en-US" dirty="0"/>
          </a:p>
        </p:txBody>
      </p:sp>
      <p:sp>
        <p:nvSpPr>
          <p:cNvPr id="3" name="Content Placeholder 2"/>
          <p:cNvSpPr>
            <a:spLocks noGrp="1"/>
          </p:cNvSpPr>
          <p:nvPr>
            <p:ph idx="1"/>
          </p:nvPr>
        </p:nvSpPr>
        <p:spPr>
          <a:xfrm>
            <a:off x="0" y="1196752"/>
            <a:ext cx="4788024" cy="4929411"/>
          </a:xfrm>
        </p:spPr>
        <p:txBody>
          <a:bodyPr>
            <a:noAutofit/>
          </a:bodyPr>
          <a:lstStyle/>
          <a:p>
            <a:pPr>
              <a:buNone/>
            </a:pPr>
            <a:r>
              <a:rPr lang="nl-BE" sz="2200" b="1" dirty="0" smtClean="0"/>
              <a:t>	</a:t>
            </a:r>
            <a:r>
              <a:rPr lang="nl-BE" sz="2200" b="1" dirty="0"/>
              <a:t>Un exemple plus détaillé:</a:t>
            </a:r>
            <a:endParaRPr lang="nl-BE" sz="2200" b="1" dirty="0" smtClean="0"/>
          </a:p>
          <a:p>
            <a:pPr>
              <a:buNone/>
            </a:pPr>
            <a:r>
              <a:rPr lang="nl-BE" sz="2200" b="1" dirty="0" smtClean="0"/>
              <a:t>	</a:t>
            </a:r>
            <a:r>
              <a:rPr lang="en-US" sz="1700" i="1" dirty="0" smtClean="0"/>
              <a:t>[So] “it is clear that enhanced SBF cloudiness occurred where the HCR updraft intersected the front. There can be at least two convolved reasons for this: </a:t>
            </a:r>
          </a:p>
          <a:p>
            <a:pPr>
              <a:buNone/>
            </a:pPr>
            <a:r>
              <a:rPr lang="en-US" sz="1700" i="1" dirty="0" smtClean="0"/>
              <a:t>	(1) the extra lifting provided by the HCR updraft itself; and </a:t>
            </a:r>
          </a:p>
          <a:p>
            <a:pPr>
              <a:buNone/>
            </a:pPr>
            <a:r>
              <a:rPr lang="en-US" sz="1700" i="1" dirty="0" smtClean="0"/>
              <a:t>	(2) the enhanced convective instability in the air within the roll updrafts. Recall that the roll circulations caused variations in CAPE across the rolls, principally because the roll updrafts lifted moisture from the lowest-levels. This made the air traveling along the roll updrafts "juicier" and more prone to convective instability, leading to enhanced frontal cumuli at the roll updraft intersection locales.</a:t>
            </a:r>
          </a:p>
        </p:txBody>
      </p:sp>
      <p:sp>
        <p:nvSpPr>
          <p:cNvPr id="4" name="Slide Number Placeholder 3"/>
          <p:cNvSpPr>
            <a:spLocks noGrp="1"/>
          </p:cNvSpPr>
          <p:nvPr>
            <p:ph type="sldNum" sz="quarter" idx="12"/>
          </p:nvPr>
        </p:nvSpPr>
        <p:spPr/>
        <p:txBody>
          <a:bodyPr/>
          <a:lstStyle/>
          <a:p>
            <a:fld id="{E5ABAE2D-7E9C-4FCE-AF4E-8A971EE13E7B}" type="slidenum">
              <a:rPr lang="nl-BE" smtClean="0"/>
              <a:pPr/>
              <a:t>25</a:t>
            </a:fld>
            <a:endParaRPr lang="nl-BE"/>
          </a:p>
        </p:txBody>
      </p:sp>
      <p:sp>
        <p:nvSpPr>
          <p:cNvPr id="5" name="TextBox 4"/>
          <p:cNvSpPr txBox="1"/>
          <p:nvPr/>
        </p:nvSpPr>
        <p:spPr>
          <a:xfrm>
            <a:off x="0" y="6562219"/>
            <a:ext cx="4536504" cy="323165"/>
          </a:xfrm>
          <a:prstGeom prst="rect">
            <a:avLst/>
          </a:prstGeom>
          <a:noFill/>
        </p:spPr>
        <p:txBody>
          <a:bodyPr wrap="square" rtlCol="0">
            <a:spAutoFit/>
          </a:bodyPr>
          <a:lstStyle/>
          <a:p>
            <a:r>
              <a:rPr lang="nl-BE" sz="1500" dirty="0" smtClean="0"/>
              <a:t>(</a:t>
            </a:r>
            <a:r>
              <a:rPr lang="nl-BE" sz="1500" dirty="0" err="1" smtClean="0"/>
              <a:t>Dailey</a:t>
            </a:r>
            <a:r>
              <a:rPr lang="nl-BE" sz="1500" dirty="0" smtClean="0"/>
              <a:t> &amp; </a:t>
            </a:r>
            <a:r>
              <a:rPr lang="nl-BE" sz="1500" dirty="0" err="1" smtClean="0"/>
              <a:t>Fovell</a:t>
            </a:r>
            <a:r>
              <a:rPr lang="nl-BE" sz="1500" dirty="0" smtClean="0"/>
              <a:t>, 1999)</a:t>
            </a:r>
            <a:endParaRPr lang="en-US" sz="1500" dirty="0"/>
          </a:p>
        </p:txBody>
      </p:sp>
      <p:pic>
        <p:nvPicPr>
          <p:cNvPr id="40962" name="Picture 2" descr="Wire-frame cloud field"/>
          <p:cNvPicPr>
            <a:picLocks noChangeAspect="1" noChangeArrowheads="1"/>
          </p:cNvPicPr>
          <p:nvPr/>
        </p:nvPicPr>
        <p:blipFill>
          <a:blip r:embed="rId2" cstate="print"/>
          <a:srcRect/>
          <a:stretch>
            <a:fillRect/>
          </a:stretch>
        </p:blipFill>
        <p:spPr bwMode="auto">
          <a:xfrm>
            <a:off x="4752975" y="1196752"/>
            <a:ext cx="4391025" cy="5200651"/>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brise</a:t>
            </a:r>
            <a:r>
              <a:rPr lang="en-US" dirty="0"/>
              <a:t> de </a:t>
            </a:r>
            <a:r>
              <a:rPr lang="en-US" dirty="0" err="1"/>
              <a:t>mer</a:t>
            </a:r>
            <a:endParaRPr lang="en-US" dirty="0"/>
          </a:p>
        </p:txBody>
      </p:sp>
      <p:sp>
        <p:nvSpPr>
          <p:cNvPr id="3" name="Content Placeholder 2"/>
          <p:cNvSpPr>
            <a:spLocks noGrp="1"/>
          </p:cNvSpPr>
          <p:nvPr>
            <p:ph idx="1"/>
          </p:nvPr>
        </p:nvSpPr>
        <p:spPr>
          <a:xfrm>
            <a:off x="0" y="1196752"/>
            <a:ext cx="4788024" cy="4929411"/>
          </a:xfrm>
        </p:spPr>
        <p:txBody>
          <a:bodyPr>
            <a:noAutofit/>
          </a:bodyPr>
          <a:lstStyle/>
          <a:p>
            <a:pPr>
              <a:buNone/>
            </a:pPr>
            <a:r>
              <a:rPr lang="nl-BE" sz="2200" b="1" dirty="0" smtClean="0"/>
              <a:t>	</a:t>
            </a:r>
            <a:r>
              <a:rPr lang="nl-BE" sz="2200" b="1" dirty="0"/>
              <a:t>Un exemple plus détaillé:</a:t>
            </a:r>
            <a:endParaRPr lang="nl-BE" sz="2200" b="1" dirty="0" smtClean="0"/>
          </a:p>
          <a:p>
            <a:pPr>
              <a:buNone/>
            </a:pPr>
            <a:r>
              <a:rPr lang="en-US" sz="1700" dirty="0" smtClean="0"/>
              <a:t>	[Also note] “the absence of cloudiness at the downdraft intersection points. The spatial variability of lifting and cloudiness along the sea-breeze front appears to be as much due to the influence of roll downdraft suppression as roll updraft enhancement.”</a:t>
            </a:r>
            <a:endParaRPr lang="en-US" sz="17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26</a:t>
            </a:fld>
            <a:endParaRPr lang="nl-BE"/>
          </a:p>
        </p:txBody>
      </p:sp>
      <p:sp>
        <p:nvSpPr>
          <p:cNvPr id="5" name="TextBox 4"/>
          <p:cNvSpPr txBox="1"/>
          <p:nvPr/>
        </p:nvSpPr>
        <p:spPr>
          <a:xfrm>
            <a:off x="0" y="6562219"/>
            <a:ext cx="4536504" cy="323165"/>
          </a:xfrm>
          <a:prstGeom prst="rect">
            <a:avLst/>
          </a:prstGeom>
          <a:noFill/>
        </p:spPr>
        <p:txBody>
          <a:bodyPr wrap="square" rtlCol="0">
            <a:spAutoFit/>
          </a:bodyPr>
          <a:lstStyle/>
          <a:p>
            <a:r>
              <a:rPr lang="nl-BE" sz="1500" dirty="0" smtClean="0"/>
              <a:t>(</a:t>
            </a:r>
            <a:r>
              <a:rPr lang="nl-BE" sz="1500" dirty="0" err="1" smtClean="0"/>
              <a:t>Dailey</a:t>
            </a:r>
            <a:r>
              <a:rPr lang="nl-BE" sz="1500" dirty="0" smtClean="0"/>
              <a:t> &amp; </a:t>
            </a:r>
            <a:r>
              <a:rPr lang="nl-BE" sz="1500" dirty="0" err="1" smtClean="0"/>
              <a:t>Fovell</a:t>
            </a:r>
            <a:r>
              <a:rPr lang="nl-BE" sz="1500" dirty="0" smtClean="0"/>
              <a:t>, 1999)</a:t>
            </a:r>
            <a:endParaRPr lang="en-US" sz="1500" dirty="0"/>
          </a:p>
        </p:txBody>
      </p:sp>
      <p:pic>
        <p:nvPicPr>
          <p:cNvPr id="40962" name="Picture 2" descr="Wire-frame cloud field"/>
          <p:cNvPicPr>
            <a:picLocks noChangeAspect="1" noChangeArrowheads="1"/>
          </p:cNvPicPr>
          <p:nvPr/>
        </p:nvPicPr>
        <p:blipFill>
          <a:blip r:embed="rId2" cstate="print"/>
          <a:srcRect/>
          <a:stretch>
            <a:fillRect/>
          </a:stretch>
        </p:blipFill>
        <p:spPr bwMode="auto">
          <a:xfrm>
            <a:off x="4752975" y="1196752"/>
            <a:ext cx="4391025" cy="5200651"/>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brise</a:t>
            </a:r>
            <a:r>
              <a:rPr lang="en-US" dirty="0"/>
              <a:t> de </a:t>
            </a:r>
            <a:r>
              <a:rPr lang="en-US" dirty="0" err="1"/>
              <a:t>mer</a:t>
            </a:r>
            <a:endParaRPr lang="en-US" dirty="0"/>
          </a:p>
        </p:txBody>
      </p:sp>
      <p:sp>
        <p:nvSpPr>
          <p:cNvPr id="3" name="Content Placeholder 2"/>
          <p:cNvSpPr>
            <a:spLocks noGrp="1"/>
          </p:cNvSpPr>
          <p:nvPr>
            <p:ph idx="1"/>
          </p:nvPr>
        </p:nvSpPr>
        <p:spPr>
          <a:xfrm>
            <a:off x="457200" y="1124744"/>
            <a:ext cx="8229600" cy="4929411"/>
          </a:xfrm>
        </p:spPr>
        <p:txBody>
          <a:bodyPr>
            <a:normAutofit/>
          </a:bodyPr>
          <a:lstStyle/>
          <a:p>
            <a:r>
              <a:rPr lang="fr-FR" sz="2200" dirty="0"/>
              <a:t>En Belgique, la brise marine est généralement associée à l'absence de pluie et de bonnes conditions météorologiques</a:t>
            </a:r>
          </a:p>
          <a:p>
            <a:r>
              <a:rPr lang="fr-FR" sz="2200" dirty="0"/>
              <a:t>Cependant, sur les crêtes de terrain (par exemple en Floride, à Cuba), les fronts de brise marine peuvent entrer en collision</a:t>
            </a:r>
          </a:p>
          <a:p>
            <a:r>
              <a:rPr lang="fr-FR" sz="2200" dirty="0"/>
              <a:t>Cela peut donner lieu à de plus grandes convections et à des orages (violents</a:t>
            </a:r>
            <a:r>
              <a:rPr lang="fr-FR" sz="2200" dirty="0" smtClean="0"/>
              <a:t>)</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27</a:t>
            </a:fld>
            <a:endParaRPr lang="nl-BE" dirty="0"/>
          </a:p>
        </p:txBody>
      </p:sp>
      <p:pic>
        <p:nvPicPr>
          <p:cNvPr id="41986" name="Picture 2"/>
          <p:cNvPicPr>
            <a:picLocks noChangeAspect="1" noChangeArrowheads="1"/>
          </p:cNvPicPr>
          <p:nvPr/>
        </p:nvPicPr>
        <p:blipFill>
          <a:blip r:embed="rId2" cstate="print"/>
          <a:srcRect/>
          <a:stretch>
            <a:fillRect/>
          </a:stretch>
        </p:blipFill>
        <p:spPr bwMode="auto">
          <a:xfrm>
            <a:off x="467544" y="3356992"/>
            <a:ext cx="2160239" cy="2795602"/>
          </a:xfrm>
          <a:prstGeom prst="rect">
            <a:avLst/>
          </a:prstGeom>
          <a:noFill/>
          <a:ln w="9525">
            <a:noFill/>
            <a:miter lim="800000"/>
            <a:headEnd/>
            <a:tailEnd/>
          </a:ln>
        </p:spPr>
      </p:pic>
      <p:pic>
        <p:nvPicPr>
          <p:cNvPr id="41988" name="Picture 4" descr="Image result for cuba satellite"/>
          <p:cNvPicPr>
            <a:picLocks noChangeAspect="1" noChangeArrowheads="1"/>
          </p:cNvPicPr>
          <p:nvPr/>
        </p:nvPicPr>
        <p:blipFill>
          <a:blip r:embed="rId3" cstate="print"/>
          <a:srcRect/>
          <a:stretch>
            <a:fillRect/>
          </a:stretch>
        </p:blipFill>
        <p:spPr bwMode="auto">
          <a:xfrm>
            <a:off x="2765030" y="3356992"/>
            <a:ext cx="5997285" cy="280673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brise</a:t>
            </a:r>
            <a:r>
              <a:rPr lang="en-US" dirty="0"/>
              <a:t> de </a:t>
            </a:r>
            <a:r>
              <a:rPr lang="en-US" dirty="0" err="1"/>
              <a:t>mer</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28</a:t>
            </a:fld>
            <a:endParaRPr lang="nl-BE"/>
          </a:p>
        </p:txBody>
      </p:sp>
      <p:pic>
        <p:nvPicPr>
          <p:cNvPr id="44034" name="Picture 2" descr="https://upload.wikimedia.org/wikipedia/commons/9/99/Cubanseabreezeconvergence.gif"/>
          <p:cNvPicPr>
            <a:picLocks noChangeAspect="1" noChangeArrowheads="1" noCrop="1"/>
          </p:cNvPicPr>
          <p:nvPr/>
        </p:nvPicPr>
        <p:blipFill>
          <a:blip r:embed="rId2" cstate="print"/>
          <a:srcRect/>
          <a:stretch>
            <a:fillRect/>
          </a:stretch>
        </p:blipFill>
        <p:spPr bwMode="auto">
          <a:xfrm>
            <a:off x="1835696" y="1423764"/>
            <a:ext cx="5413471" cy="3733428"/>
          </a:xfrm>
          <a:prstGeom prst="rect">
            <a:avLst/>
          </a:prstGeom>
          <a:noFill/>
        </p:spPr>
      </p:pic>
      <p:sp>
        <p:nvSpPr>
          <p:cNvPr id="6" name="Rectangle 5"/>
          <p:cNvSpPr/>
          <p:nvPr/>
        </p:nvSpPr>
        <p:spPr>
          <a:xfrm>
            <a:off x="0" y="6654552"/>
            <a:ext cx="2222083" cy="230832"/>
          </a:xfrm>
          <a:prstGeom prst="rect">
            <a:avLst/>
          </a:prstGeom>
        </p:spPr>
        <p:txBody>
          <a:bodyPr wrap="none">
            <a:spAutoFit/>
          </a:bodyPr>
          <a:lstStyle/>
          <a:p>
            <a:r>
              <a:rPr lang="en-US" sz="900" dirty="0" smtClean="0">
                <a:solidFill>
                  <a:schemeClr val="bg1">
                    <a:lumMod val="75000"/>
                  </a:schemeClr>
                </a:solidFill>
              </a:rPr>
              <a:t>(https://en.wikipedia.org/wiki/Sea_breeze)</a:t>
            </a:r>
            <a:endParaRPr lang="en-US" sz="900" dirty="0">
              <a:solidFill>
                <a:schemeClr val="bg1">
                  <a:lumMod val="75000"/>
                </a:schemeClr>
              </a:solidFill>
            </a:endParaRPr>
          </a:p>
        </p:txBody>
      </p:sp>
      <p:sp>
        <p:nvSpPr>
          <p:cNvPr id="8" name="Rectangle 7"/>
          <p:cNvSpPr/>
          <p:nvPr/>
        </p:nvSpPr>
        <p:spPr>
          <a:xfrm>
            <a:off x="1763688" y="5380474"/>
            <a:ext cx="5544616" cy="784830"/>
          </a:xfrm>
          <a:prstGeom prst="rect">
            <a:avLst/>
          </a:prstGeom>
        </p:spPr>
        <p:txBody>
          <a:bodyPr wrap="square">
            <a:spAutoFit/>
          </a:bodyPr>
          <a:lstStyle/>
          <a:p>
            <a:r>
              <a:rPr lang="en-US" sz="1500" i="1" dirty="0" smtClean="0"/>
              <a:t>Sea breeze convergence in Cuba is very similar to that in Florida. The northern sea breeze meets the southern sea breeze, creating a sharp convergence line in the cumulus field (National Weather Service)</a:t>
            </a:r>
            <a:endParaRPr lang="en-US" sz="1500" i="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La brise de terre</a:t>
            </a:r>
            <a:endParaRPr lang="en-US" dirty="0"/>
          </a:p>
        </p:txBody>
      </p:sp>
      <p:sp>
        <p:nvSpPr>
          <p:cNvPr id="3" name="Content Placeholder 2"/>
          <p:cNvSpPr>
            <a:spLocks noGrp="1"/>
          </p:cNvSpPr>
          <p:nvPr>
            <p:ph idx="1"/>
          </p:nvPr>
        </p:nvSpPr>
        <p:spPr/>
        <p:txBody>
          <a:bodyPr>
            <a:normAutofit/>
          </a:bodyPr>
          <a:lstStyle/>
          <a:p>
            <a:pPr>
              <a:buNone/>
            </a:pPr>
            <a:r>
              <a:rPr lang="fr-FR" sz="2200" dirty="0"/>
              <a:t>Après le coucher du soleil, </a:t>
            </a:r>
            <a:r>
              <a:rPr lang="fr-FR" sz="2200" dirty="0" smtClean="0"/>
              <a:t>l'inverse </a:t>
            </a:r>
            <a:r>
              <a:rPr lang="fr-FR" sz="2200" dirty="0"/>
              <a:t>se produit essentiellement avec la </a:t>
            </a:r>
            <a:r>
              <a:rPr lang="fr-FR" sz="2200" b="1" dirty="0"/>
              <a:t>brise de terre</a:t>
            </a:r>
            <a:r>
              <a:rPr lang="fr-FR" sz="2200" dirty="0"/>
              <a:t>:</a:t>
            </a:r>
          </a:p>
          <a:p>
            <a:r>
              <a:rPr lang="fr-FR" sz="2200" dirty="0"/>
              <a:t>En raison de sa capacité calorifique supérieure et de </a:t>
            </a:r>
            <a:r>
              <a:rPr lang="fr-FR" sz="2200" dirty="0" smtClean="0"/>
              <a:t>les </a:t>
            </a:r>
            <a:r>
              <a:rPr lang="fr-FR" sz="2200" dirty="0"/>
              <a:t>processus de mélange, la mer se refroidit beaucoup plus lentement que la surface terrestre</a:t>
            </a:r>
          </a:p>
          <a:p>
            <a:r>
              <a:rPr lang="fr-FR" sz="2200" dirty="0"/>
              <a:t>Cela crée des pressions relativement plus faibles au-dessus de la mer qu'au-dessus du sol</a:t>
            </a:r>
          </a:p>
          <a:p>
            <a:r>
              <a:rPr lang="fr-FR" sz="2200" dirty="0" smtClean="0"/>
              <a:t>Et donc </a:t>
            </a:r>
            <a:r>
              <a:rPr lang="fr-FR" sz="2200" dirty="0"/>
              <a:t>un flux d'air plus froid de la terre vers la </a:t>
            </a:r>
            <a:r>
              <a:rPr lang="fr-FR" sz="2200" dirty="0" smtClean="0"/>
              <a:t>mer</a:t>
            </a:r>
          </a:p>
        </p:txBody>
      </p:sp>
      <p:sp>
        <p:nvSpPr>
          <p:cNvPr id="4" name="Slide Number Placeholder 3"/>
          <p:cNvSpPr>
            <a:spLocks noGrp="1"/>
          </p:cNvSpPr>
          <p:nvPr>
            <p:ph type="sldNum" sz="quarter" idx="12"/>
          </p:nvPr>
        </p:nvSpPr>
        <p:spPr/>
        <p:txBody>
          <a:bodyPr/>
          <a:lstStyle/>
          <a:p>
            <a:fld id="{E5ABAE2D-7E9C-4FCE-AF4E-8A971EE13E7B}" type="slidenum">
              <a:rPr lang="nl-BE" smtClean="0"/>
              <a:pPr/>
              <a:t>29</a:t>
            </a:fld>
            <a:endParaRPr lang="nl-BE"/>
          </a:p>
        </p:txBody>
      </p:sp>
      <p:pic>
        <p:nvPicPr>
          <p:cNvPr id="45058" name="Picture 2"/>
          <p:cNvPicPr>
            <a:picLocks noChangeAspect="1" noChangeArrowheads="1"/>
          </p:cNvPicPr>
          <p:nvPr/>
        </p:nvPicPr>
        <p:blipFill>
          <a:blip r:embed="rId2" cstate="print"/>
          <a:srcRect/>
          <a:stretch>
            <a:fillRect/>
          </a:stretch>
        </p:blipFill>
        <p:spPr bwMode="auto">
          <a:xfrm>
            <a:off x="2483768" y="4365104"/>
            <a:ext cx="4236590" cy="2181294"/>
          </a:xfrm>
          <a:prstGeom prst="rect">
            <a:avLst/>
          </a:prstGeom>
          <a:noFill/>
          <a:ln w="9525">
            <a:noFill/>
            <a:miter lim="800000"/>
            <a:headEnd/>
            <a:tailEnd/>
          </a:ln>
        </p:spPr>
      </p:pic>
      <p:sp>
        <p:nvSpPr>
          <p:cNvPr id="6" name="TextBox 5"/>
          <p:cNvSpPr txBox="1"/>
          <p:nvPr/>
        </p:nvSpPr>
        <p:spPr>
          <a:xfrm>
            <a:off x="0" y="6562219"/>
            <a:ext cx="4536504" cy="323165"/>
          </a:xfrm>
          <a:prstGeom prst="rect">
            <a:avLst/>
          </a:prstGeom>
          <a:noFill/>
        </p:spPr>
        <p:txBody>
          <a:bodyPr wrap="square" rtlCol="0">
            <a:spAutoFit/>
          </a:bodyPr>
          <a:lstStyle/>
          <a:p>
            <a:r>
              <a:rPr lang="nl-BE" sz="1500" dirty="0" smtClean="0"/>
              <a:t>(</a:t>
            </a:r>
            <a:r>
              <a:rPr lang="nl-BE" sz="1500" dirty="0" err="1" smtClean="0"/>
              <a:t>Doutreloup</a:t>
            </a:r>
            <a:r>
              <a:rPr lang="nl-BE" sz="1500" dirty="0" smtClean="0"/>
              <a:t>, 2016)</a:t>
            </a:r>
            <a:endParaRPr lang="en-US" sz="15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Introduction</a:t>
            </a:r>
            <a:endParaRPr lang="en-US" dirty="0"/>
          </a:p>
        </p:txBody>
      </p:sp>
      <p:sp>
        <p:nvSpPr>
          <p:cNvPr id="3" name="Content Placeholder 2"/>
          <p:cNvSpPr>
            <a:spLocks noGrp="1"/>
          </p:cNvSpPr>
          <p:nvPr>
            <p:ph idx="1"/>
          </p:nvPr>
        </p:nvSpPr>
        <p:spPr/>
        <p:txBody>
          <a:bodyPr>
            <a:normAutofit/>
          </a:bodyPr>
          <a:lstStyle/>
          <a:p>
            <a:pPr>
              <a:buNone/>
            </a:pPr>
            <a:r>
              <a:rPr lang="fr-FR" sz="2500" dirty="0"/>
              <a:t>L'eau constitue un élément clé du système climatique</a:t>
            </a:r>
          </a:p>
          <a:p>
            <a:pPr>
              <a:buNone/>
            </a:pPr>
            <a:r>
              <a:rPr lang="fr-FR" sz="2500" dirty="0" smtClean="0">
                <a:sym typeface="Wingdings" panose="05000000000000000000" pitchFamily="2" charset="2"/>
              </a:rPr>
              <a:t></a:t>
            </a:r>
            <a:r>
              <a:rPr lang="fr-FR" sz="2500" dirty="0" smtClean="0"/>
              <a:t> </a:t>
            </a:r>
            <a:r>
              <a:rPr lang="fr-FR" sz="2500" dirty="0"/>
              <a:t>par ex. </a:t>
            </a:r>
            <a:r>
              <a:rPr lang="fr-FR" sz="2500" dirty="0" smtClean="0"/>
              <a:t>Le cycle </a:t>
            </a:r>
            <a:r>
              <a:rPr lang="fr-FR" sz="2500" dirty="0"/>
              <a:t>hydrologique</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3</a:t>
            </a:fld>
            <a:endParaRPr lang="nl-BE"/>
          </a:p>
        </p:txBody>
      </p:sp>
      <p:pic>
        <p:nvPicPr>
          <p:cNvPr id="5" name="Picture 4" descr="Diagram_of_the_Water_Cycle_WIKIPEDIA.jpg"/>
          <p:cNvPicPr>
            <a:picLocks noChangeAspect="1"/>
          </p:cNvPicPr>
          <p:nvPr/>
        </p:nvPicPr>
        <p:blipFill>
          <a:blip r:embed="rId2" cstate="print"/>
          <a:stretch>
            <a:fillRect/>
          </a:stretch>
        </p:blipFill>
        <p:spPr>
          <a:xfrm>
            <a:off x="972808" y="2142612"/>
            <a:ext cx="7127584" cy="4454740"/>
          </a:xfrm>
          <a:prstGeom prst="rect">
            <a:avLst/>
          </a:prstGeom>
        </p:spPr>
      </p:pic>
      <p:sp>
        <p:nvSpPr>
          <p:cNvPr id="6" name="TextBox 5"/>
          <p:cNvSpPr txBox="1"/>
          <p:nvPr/>
        </p:nvSpPr>
        <p:spPr>
          <a:xfrm>
            <a:off x="0" y="6581001"/>
            <a:ext cx="1541576" cy="276999"/>
          </a:xfrm>
          <a:prstGeom prst="rect">
            <a:avLst/>
          </a:prstGeom>
          <a:noFill/>
        </p:spPr>
        <p:txBody>
          <a:bodyPr wrap="none" rtlCol="0">
            <a:spAutoFit/>
          </a:bodyPr>
          <a:lstStyle/>
          <a:p>
            <a:r>
              <a:rPr lang="en-GB" sz="1200" dirty="0" smtClean="0"/>
              <a:t>(Ehud Tal - Wikipedia)</a:t>
            </a:r>
            <a:endParaRPr lang="en-GB" sz="12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La brise de terre</a:t>
            </a:r>
            <a:endParaRPr lang="en-US" dirty="0"/>
          </a:p>
        </p:txBody>
      </p:sp>
      <p:sp>
        <p:nvSpPr>
          <p:cNvPr id="3" name="Content Placeholder 2"/>
          <p:cNvSpPr>
            <a:spLocks noGrp="1"/>
          </p:cNvSpPr>
          <p:nvPr>
            <p:ph idx="1"/>
          </p:nvPr>
        </p:nvSpPr>
        <p:spPr/>
        <p:txBody>
          <a:bodyPr>
            <a:normAutofit/>
          </a:bodyPr>
          <a:lstStyle/>
          <a:p>
            <a:r>
              <a:rPr lang="fr-FR" sz="2200" dirty="0"/>
              <a:t>Le réchauffement de ce flux d'air vers le </a:t>
            </a:r>
            <a:r>
              <a:rPr lang="fr-FR" sz="2200" dirty="0" smtClean="0"/>
              <a:t>mer </a:t>
            </a:r>
            <a:r>
              <a:rPr lang="fr-FR" sz="2200" dirty="0"/>
              <a:t>(par la mer plus chaude) fait monter cet air</a:t>
            </a:r>
          </a:p>
          <a:p>
            <a:r>
              <a:rPr lang="fr-FR" sz="2200" dirty="0"/>
              <a:t>Cela peut conduire à la formation de nuages </a:t>
            </a:r>
            <a:r>
              <a:rPr lang="fr-FR" sz="2200" dirty="0" err="1"/>
              <a:t>cumuloform</a:t>
            </a:r>
            <a:r>
              <a:rPr lang="fr-FR" sz="2200" dirty="0"/>
              <a:t> </a:t>
            </a:r>
            <a:r>
              <a:rPr lang="fr-FR" sz="2200" dirty="0" smtClean="0"/>
              <a:t>(pendant la </a:t>
            </a:r>
            <a:r>
              <a:rPr lang="fr-FR" sz="2200" dirty="0"/>
              <a:t>nuit!)</a:t>
            </a:r>
          </a:p>
          <a:p>
            <a:r>
              <a:rPr lang="fr-FR" sz="2200" dirty="0"/>
              <a:t>Et crée une nouvelle cellule de circulation (dans le sens inverse de ce qui se passe pendant la journée</a:t>
            </a:r>
            <a:r>
              <a:rPr lang="fr-FR" sz="2200" dirty="0" smtClean="0"/>
              <a:t>)</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30</a:t>
            </a:fld>
            <a:endParaRPr lang="nl-BE"/>
          </a:p>
        </p:txBody>
      </p:sp>
      <p:pic>
        <p:nvPicPr>
          <p:cNvPr id="46082" name="Picture 2" descr="Image result for land breeze"/>
          <p:cNvPicPr>
            <a:picLocks noChangeAspect="1" noChangeArrowheads="1"/>
          </p:cNvPicPr>
          <p:nvPr/>
        </p:nvPicPr>
        <p:blipFill>
          <a:blip r:embed="rId2" cstate="print"/>
          <a:srcRect/>
          <a:stretch>
            <a:fillRect/>
          </a:stretch>
        </p:blipFill>
        <p:spPr bwMode="auto">
          <a:xfrm>
            <a:off x="1691680" y="3667844"/>
            <a:ext cx="5715000" cy="28575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La brise de terre</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31</a:t>
            </a:fld>
            <a:endParaRPr lang="nl-BE"/>
          </a:p>
        </p:txBody>
      </p:sp>
      <p:pic>
        <p:nvPicPr>
          <p:cNvPr id="47106" name="Picture 2" descr="Related image"/>
          <p:cNvPicPr>
            <a:picLocks noChangeAspect="1" noChangeArrowheads="1"/>
          </p:cNvPicPr>
          <p:nvPr/>
        </p:nvPicPr>
        <p:blipFill>
          <a:blip r:embed="rId2" cstate="print"/>
          <a:srcRect/>
          <a:stretch>
            <a:fillRect/>
          </a:stretch>
        </p:blipFill>
        <p:spPr bwMode="auto">
          <a:xfrm>
            <a:off x="2267744" y="1071614"/>
            <a:ext cx="4660754" cy="5786386"/>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2699792" y="4095354"/>
            <a:ext cx="4019618" cy="2762646"/>
          </a:xfrm>
          <a:prstGeom prst="rect">
            <a:avLst/>
          </a:prstGeom>
          <a:noFill/>
          <a:ln w="9525">
            <a:noFill/>
            <a:miter lim="800000"/>
            <a:headEnd/>
            <a:tailEnd/>
          </a:ln>
        </p:spPr>
      </p:pic>
      <p:sp>
        <p:nvSpPr>
          <p:cNvPr id="2" name="Title 1"/>
          <p:cNvSpPr>
            <a:spLocks noGrp="1"/>
          </p:cNvSpPr>
          <p:nvPr>
            <p:ph type="title"/>
          </p:nvPr>
        </p:nvSpPr>
        <p:spPr/>
        <p:txBody>
          <a:bodyPr/>
          <a:lstStyle/>
          <a:p>
            <a:r>
              <a:rPr lang="nl-BE" dirty="0"/>
              <a:t>Interactions avec la topographie</a:t>
            </a:r>
            <a:endParaRPr lang="en-US" dirty="0"/>
          </a:p>
        </p:txBody>
      </p:sp>
      <p:sp>
        <p:nvSpPr>
          <p:cNvPr id="3" name="Content Placeholder 2"/>
          <p:cNvSpPr>
            <a:spLocks noGrp="1"/>
          </p:cNvSpPr>
          <p:nvPr>
            <p:ph idx="1"/>
          </p:nvPr>
        </p:nvSpPr>
        <p:spPr/>
        <p:txBody>
          <a:bodyPr>
            <a:normAutofit/>
          </a:bodyPr>
          <a:lstStyle/>
          <a:p>
            <a:pPr>
              <a:buNone/>
            </a:pPr>
            <a:r>
              <a:rPr lang="fr-FR" sz="2200" dirty="0"/>
              <a:t>Les mécanismes décrits ci-dessus peuvent également jouer à des échelles de temps saisonnières et en interaction avec des effets topographiques discutés précédemment, par ex. à travers les chaînes de montagnes côtières:</a:t>
            </a:r>
          </a:p>
          <a:p>
            <a:r>
              <a:rPr lang="fr-FR" sz="2200" dirty="0"/>
              <a:t>En hiver, l'air </a:t>
            </a:r>
            <a:r>
              <a:rPr lang="fr-FR" sz="2200" dirty="0" smtClean="0"/>
              <a:t>plus </a:t>
            </a:r>
            <a:r>
              <a:rPr lang="fr-FR" sz="2200" dirty="0"/>
              <a:t>froid et </a:t>
            </a:r>
            <a:r>
              <a:rPr lang="fr-FR" sz="2200" dirty="0" smtClean="0"/>
              <a:t>plus </a:t>
            </a:r>
            <a:r>
              <a:rPr lang="fr-FR" sz="2200" dirty="0"/>
              <a:t>dense se trouve sur l'intérieur élevé du continent, alors que les températures du côté de l'océan sont modérées par l'océan ouvert</a:t>
            </a:r>
            <a:r>
              <a:rPr lang="fr-FR" sz="2200" dirty="0" smtClean="0"/>
              <a:t>.</a:t>
            </a:r>
            <a:endParaRPr lang="nl-BE" sz="22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32</a:t>
            </a:fld>
            <a:endParaRPr lang="nl-BE"/>
          </a:p>
        </p:txBody>
      </p:sp>
      <p:sp>
        <p:nvSpPr>
          <p:cNvPr id="6" name="TextBox 5"/>
          <p:cNvSpPr txBox="1"/>
          <p:nvPr/>
        </p:nvSpPr>
        <p:spPr>
          <a:xfrm>
            <a:off x="0" y="6608385"/>
            <a:ext cx="2592288" cy="276999"/>
          </a:xfrm>
          <a:prstGeom prst="rect">
            <a:avLst/>
          </a:prstGeom>
          <a:noFill/>
        </p:spPr>
        <p:txBody>
          <a:bodyPr wrap="square" rtlCol="0">
            <a:spAutoFit/>
          </a:bodyPr>
          <a:lstStyle/>
          <a:p>
            <a:r>
              <a:rPr lang="en-US" sz="1200" dirty="0" smtClean="0"/>
              <a:t>(Whiteman, 2000)</a:t>
            </a:r>
            <a:endParaRPr lang="en-US" sz="12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Interactions avec la topographie</a:t>
            </a:r>
            <a:endParaRPr lang="en-US" dirty="0"/>
          </a:p>
        </p:txBody>
      </p:sp>
      <p:sp>
        <p:nvSpPr>
          <p:cNvPr id="3" name="Content Placeholder 2"/>
          <p:cNvSpPr>
            <a:spLocks noGrp="1"/>
          </p:cNvSpPr>
          <p:nvPr>
            <p:ph idx="1"/>
          </p:nvPr>
        </p:nvSpPr>
        <p:spPr/>
        <p:txBody>
          <a:bodyPr>
            <a:normAutofit/>
          </a:bodyPr>
          <a:lstStyle/>
          <a:p>
            <a:r>
              <a:rPr lang="fr-FR" sz="2200" dirty="0"/>
              <a:t>Lorsque le réservoir d'air froid à l'intérieur devient suffisamment grand, il déborde sur les écarts d'altitude les plus bas, produisant des vents forts qui descendent vers la côte.</a:t>
            </a:r>
          </a:p>
          <a:p>
            <a:r>
              <a:rPr lang="fr-FR" sz="2200" dirty="0"/>
              <a:t>Un approfondissement plus poussé du réservoir froid augmente le débit à travers </a:t>
            </a:r>
            <a:r>
              <a:rPr lang="fr-FR" sz="2200" dirty="0" smtClean="0"/>
              <a:t>les écarts </a:t>
            </a:r>
            <a:r>
              <a:rPr lang="fr-FR" sz="2200" dirty="0"/>
              <a:t>et permet à l'air de s'écouler sur des crêtes basses et finalement à travers des passages à plus haute altitude.</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33</a:t>
            </a:fld>
            <a:endParaRPr lang="nl-BE"/>
          </a:p>
        </p:txBody>
      </p:sp>
      <p:pic>
        <p:nvPicPr>
          <p:cNvPr id="48130" name="Picture 2"/>
          <p:cNvPicPr>
            <a:picLocks noChangeAspect="1" noChangeArrowheads="1"/>
          </p:cNvPicPr>
          <p:nvPr/>
        </p:nvPicPr>
        <p:blipFill>
          <a:blip r:embed="rId2" cstate="print"/>
          <a:srcRect/>
          <a:stretch>
            <a:fillRect/>
          </a:stretch>
        </p:blipFill>
        <p:spPr bwMode="auto">
          <a:xfrm>
            <a:off x="2699792" y="4095354"/>
            <a:ext cx="4019618" cy="2762646"/>
          </a:xfrm>
          <a:prstGeom prst="rect">
            <a:avLst/>
          </a:prstGeom>
          <a:noFill/>
          <a:ln w="9525">
            <a:noFill/>
            <a:miter lim="800000"/>
            <a:headEnd/>
            <a:tailEnd/>
          </a:ln>
        </p:spPr>
      </p:pic>
      <p:sp>
        <p:nvSpPr>
          <p:cNvPr id="6" name="TextBox 5"/>
          <p:cNvSpPr txBox="1"/>
          <p:nvPr/>
        </p:nvSpPr>
        <p:spPr>
          <a:xfrm>
            <a:off x="0" y="6608385"/>
            <a:ext cx="2592288" cy="276999"/>
          </a:xfrm>
          <a:prstGeom prst="rect">
            <a:avLst/>
          </a:prstGeom>
          <a:noFill/>
        </p:spPr>
        <p:txBody>
          <a:bodyPr wrap="square" rtlCol="0">
            <a:spAutoFit/>
          </a:bodyPr>
          <a:lstStyle/>
          <a:p>
            <a:r>
              <a:rPr lang="en-US" sz="1200" dirty="0" smtClean="0"/>
              <a:t>(Whiteman, 2000)</a:t>
            </a:r>
            <a:endParaRPr lang="en-US" sz="12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Interactions avec la topographie</a:t>
            </a:r>
            <a:endParaRPr lang="en-US" dirty="0"/>
          </a:p>
        </p:txBody>
      </p:sp>
      <p:sp>
        <p:nvSpPr>
          <p:cNvPr id="3" name="Content Placeholder 2"/>
          <p:cNvSpPr>
            <a:spLocks noGrp="1"/>
          </p:cNvSpPr>
          <p:nvPr>
            <p:ph idx="1"/>
          </p:nvPr>
        </p:nvSpPr>
        <p:spPr/>
        <p:txBody>
          <a:bodyPr>
            <a:normAutofit/>
          </a:bodyPr>
          <a:lstStyle/>
          <a:p>
            <a:r>
              <a:rPr lang="fr-FR" sz="2200" dirty="0"/>
              <a:t>Quand il y a des nuages bas, ces nuages remplissent </a:t>
            </a:r>
            <a:r>
              <a:rPr lang="fr-FR" sz="2200" dirty="0" smtClean="0"/>
              <a:t>l’écart </a:t>
            </a:r>
            <a:r>
              <a:rPr lang="fr-FR" sz="2200" dirty="0"/>
              <a:t>et descendent comme une cascade dans la vallée adjacente</a:t>
            </a:r>
            <a:r>
              <a:rPr lang="fr-FR" sz="2200" dirty="0" smtClean="0"/>
              <a:t>.</a:t>
            </a:r>
          </a:p>
          <a:p>
            <a:r>
              <a:rPr lang="fr-FR" sz="2200" dirty="0"/>
              <a:t>Parce que les grands canaux ou </a:t>
            </a:r>
            <a:r>
              <a:rPr lang="fr-FR" sz="2200" dirty="0" smtClean="0"/>
              <a:t>écarts </a:t>
            </a:r>
            <a:r>
              <a:rPr lang="fr-FR" sz="2200" dirty="0"/>
              <a:t>sont généralement plus bas en altitude et plus larges que les passes, ils portent les plus forts </a:t>
            </a:r>
            <a:r>
              <a:rPr lang="fr-FR" sz="2200" dirty="0" smtClean="0"/>
              <a:t>flux de vent et volumes d’air.</a:t>
            </a:r>
            <a:endParaRPr lang="en-GB"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34</a:t>
            </a:fld>
            <a:endParaRPr lang="nl-BE"/>
          </a:p>
        </p:txBody>
      </p:sp>
      <p:sp>
        <p:nvSpPr>
          <p:cNvPr id="6" name="TextBox 5"/>
          <p:cNvSpPr txBox="1"/>
          <p:nvPr/>
        </p:nvSpPr>
        <p:spPr>
          <a:xfrm>
            <a:off x="0" y="6608385"/>
            <a:ext cx="2592288" cy="276999"/>
          </a:xfrm>
          <a:prstGeom prst="rect">
            <a:avLst/>
          </a:prstGeom>
          <a:noFill/>
        </p:spPr>
        <p:txBody>
          <a:bodyPr wrap="square" rtlCol="0">
            <a:spAutoFit/>
          </a:bodyPr>
          <a:lstStyle/>
          <a:p>
            <a:r>
              <a:rPr lang="en-US" sz="1200" dirty="0" smtClean="0"/>
              <a:t>(Whiteman, 2000)</a:t>
            </a:r>
            <a:endParaRPr lang="en-US" sz="1200" dirty="0"/>
          </a:p>
        </p:txBody>
      </p:sp>
      <p:pic>
        <p:nvPicPr>
          <p:cNvPr id="49154" name="Picture 2"/>
          <p:cNvPicPr>
            <a:picLocks noChangeAspect="1" noChangeArrowheads="1"/>
          </p:cNvPicPr>
          <p:nvPr/>
        </p:nvPicPr>
        <p:blipFill>
          <a:blip r:embed="rId2" cstate="print"/>
          <a:srcRect/>
          <a:stretch>
            <a:fillRect/>
          </a:stretch>
        </p:blipFill>
        <p:spPr bwMode="auto">
          <a:xfrm>
            <a:off x="798422" y="3174444"/>
            <a:ext cx="7517994" cy="3389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Interactions avec la topographie</a:t>
            </a:r>
            <a:endParaRPr lang="en-US" dirty="0"/>
          </a:p>
        </p:txBody>
      </p:sp>
      <p:sp>
        <p:nvSpPr>
          <p:cNvPr id="3" name="Content Placeholder 2"/>
          <p:cNvSpPr>
            <a:spLocks noGrp="1"/>
          </p:cNvSpPr>
          <p:nvPr>
            <p:ph idx="1"/>
          </p:nvPr>
        </p:nvSpPr>
        <p:spPr/>
        <p:txBody>
          <a:bodyPr>
            <a:normAutofit/>
          </a:bodyPr>
          <a:lstStyle/>
          <a:p>
            <a:r>
              <a:rPr lang="fr-FR" sz="2200" dirty="0"/>
              <a:t>En été, les intérieurs continentaux sont plus chauds que l'océan adjacent, et des gradients de pression se développent, forçant l'air à traverser </a:t>
            </a:r>
            <a:r>
              <a:rPr lang="fr-FR" sz="2200" dirty="0" smtClean="0"/>
              <a:t>l’écart </a:t>
            </a:r>
            <a:r>
              <a:rPr lang="fr-FR" sz="2200" dirty="0"/>
              <a:t>entre l'océan et l'intérieur.</a:t>
            </a:r>
          </a:p>
          <a:p>
            <a:r>
              <a:rPr lang="fr-FR" sz="2200" dirty="0"/>
              <a:t>Ainsi, il est typique que les gradients de pression régionaux dans les intervalles s'inversent entre l'hiver et l'été, généralement vers l'océan en hiver et vers l'intérieur continental pendant l'été</a:t>
            </a:r>
            <a:r>
              <a:rPr lang="fr-FR" sz="2200" dirty="0" smtClean="0"/>
              <a:t>.</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35</a:t>
            </a:fld>
            <a:endParaRPr lang="nl-BE"/>
          </a:p>
        </p:txBody>
      </p:sp>
      <p:sp>
        <p:nvSpPr>
          <p:cNvPr id="5" name="TextBox 4"/>
          <p:cNvSpPr txBox="1"/>
          <p:nvPr/>
        </p:nvSpPr>
        <p:spPr>
          <a:xfrm>
            <a:off x="0" y="6608385"/>
            <a:ext cx="2592288" cy="276999"/>
          </a:xfrm>
          <a:prstGeom prst="rect">
            <a:avLst/>
          </a:prstGeom>
          <a:noFill/>
        </p:spPr>
        <p:txBody>
          <a:bodyPr wrap="square" rtlCol="0">
            <a:spAutoFit/>
          </a:bodyPr>
          <a:lstStyle/>
          <a:p>
            <a:r>
              <a:rPr lang="en-US" sz="1200" dirty="0" smtClean="0"/>
              <a:t>(Whiteman, 2000)</a:t>
            </a:r>
            <a:endParaRPr lang="en-US" sz="1200" dirty="0"/>
          </a:p>
        </p:txBody>
      </p:sp>
      <p:pic>
        <p:nvPicPr>
          <p:cNvPr id="50179" name="Picture 3"/>
          <p:cNvPicPr>
            <a:picLocks noChangeAspect="1" noChangeArrowheads="1"/>
          </p:cNvPicPr>
          <p:nvPr/>
        </p:nvPicPr>
        <p:blipFill>
          <a:blip r:embed="rId2" cstate="print"/>
          <a:srcRect/>
          <a:stretch>
            <a:fillRect/>
          </a:stretch>
        </p:blipFill>
        <p:spPr bwMode="auto">
          <a:xfrm>
            <a:off x="1174634" y="3501008"/>
            <a:ext cx="6799396" cy="30284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Interactions avec la topographie</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36</a:t>
            </a:fld>
            <a:endParaRPr lang="nl-BE"/>
          </a:p>
        </p:txBody>
      </p:sp>
      <p:sp>
        <p:nvSpPr>
          <p:cNvPr id="5" name="TextBox 4"/>
          <p:cNvSpPr txBox="1"/>
          <p:nvPr/>
        </p:nvSpPr>
        <p:spPr>
          <a:xfrm>
            <a:off x="0" y="6608385"/>
            <a:ext cx="2592288" cy="276999"/>
          </a:xfrm>
          <a:prstGeom prst="rect">
            <a:avLst/>
          </a:prstGeom>
          <a:noFill/>
        </p:spPr>
        <p:txBody>
          <a:bodyPr wrap="square" rtlCol="0">
            <a:spAutoFit/>
          </a:bodyPr>
          <a:lstStyle/>
          <a:p>
            <a:r>
              <a:rPr lang="en-US" sz="1200" dirty="0" smtClean="0"/>
              <a:t>(Whiteman, 2000)</a:t>
            </a:r>
            <a:endParaRPr lang="en-US" sz="1200" dirty="0"/>
          </a:p>
        </p:txBody>
      </p:sp>
      <p:sp>
        <p:nvSpPr>
          <p:cNvPr id="7" name="Rectangle 6"/>
          <p:cNvSpPr/>
          <p:nvPr/>
        </p:nvSpPr>
        <p:spPr>
          <a:xfrm>
            <a:off x="251520" y="1268760"/>
            <a:ext cx="4572000" cy="5170646"/>
          </a:xfrm>
          <a:prstGeom prst="rect">
            <a:avLst/>
          </a:prstGeom>
          <a:solidFill>
            <a:schemeClr val="tx2">
              <a:lumMod val="40000"/>
              <a:lumOff val="60000"/>
            </a:schemeClr>
          </a:solidFill>
          <a:ln>
            <a:solidFill>
              <a:schemeClr val="accent1"/>
            </a:solidFill>
          </a:ln>
        </p:spPr>
        <p:txBody>
          <a:bodyPr wrap="square">
            <a:spAutoFit/>
          </a:bodyPr>
          <a:lstStyle/>
          <a:p>
            <a:pPr>
              <a:buNone/>
            </a:pPr>
            <a:r>
              <a:rPr lang="en-US" sz="1500" i="1" dirty="0" smtClean="0"/>
              <a:t>Perhaps the best known gap wind in the United States develops in the </a:t>
            </a:r>
            <a:r>
              <a:rPr lang="en-US" sz="1500" b="1" i="1" dirty="0" smtClean="0"/>
              <a:t>Columbia River Gorge</a:t>
            </a:r>
            <a:r>
              <a:rPr lang="en-US" sz="1500" i="1" dirty="0" smtClean="0"/>
              <a:t>, the main east-west gap through the Cascade Range that connects the Pacific to the interior Columbia Basin. The pressure difference between stations on the west and east ends of the gorge determines the direction and strength of the winds. </a:t>
            </a:r>
          </a:p>
          <a:p>
            <a:pPr>
              <a:buNone/>
            </a:pPr>
            <a:r>
              <a:rPr lang="en-US" sz="1500" i="1" dirty="0" smtClean="0"/>
              <a:t>In </a:t>
            </a:r>
            <a:r>
              <a:rPr lang="en-US" sz="1500" b="1" i="1" dirty="0" smtClean="0"/>
              <a:t>summertime</a:t>
            </a:r>
            <a:r>
              <a:rPr lang="en-US" sz="1500" i="1" dirty="0" smtClean="0"/>
              <a:t>, the Pacific High is off the coast of Oregon and Washington and a low is located over the Columbia Basin, producing an eastward flow that brings marine air up the gorge. The flow is moderately strong and blows opposite to the direction of the river current, producing the dependable up-gorge winds and river waves that are well known to windsurfers.</a:t>
            </a:r>
          </a:p>
          <a:p>
            <a:pPr>
              <a:buNone/>
            </a:pPr>
            <a:r>
              <a:rPr lang="en-US" sz="1500" i="1" dirty="0" smtClean="0"/>
              <a:t>In </a:t>
            </a:r>
            <a:r>
              <a:rPr lang="en-US" sz="1500" b="1" i="1" dirty="0" smtClean="0"/>
              <a:t>wintertime</a:t>
            </a:r>
            <a:r>
              <a:rPr lang="en-US" sz="1500" i="1" dirty="0" smtClean="0"/>
              <a:t>, when cold air collects in the Columbia Basin, the pressure gradient is reversed and strong, cold, easterly flows, called Columbia Gorge winds, come down the gorge. The easterly flows undercut warm, precipitating air masses that are being lifted up the western slope of the Cascades, enhancing precipitation and setting the stage for severe ice storms in the lower gorge. </a:t>
            </a:r>
            <a:endParaRPr lang="en-US" sz="1500" i="1" dirty="0"/>
          </a:p>
        </p:txBody>
      </p:sp>
      <p:pic>
        <p:nvPicPr>
          <p:cNvPr id="52226" name="Picture 2"/>
          <p:cNvPicPr>
            <a:picLocks noChangeAspect="1" noChangeArrowheads="1"/>
          </p:cNvPicPr>
          <p:nvPr/>
        </p:nvPicPr>
        <p:blipFill>
          <a:blip r:embed="rId2" cstate="print"/>
          <a:srcRect/>
          <a:stretch>
            <a:fillRect/>
          </a:stretch>
        </p:blipFill>
        <p:spPr bwMode="auto">
          <a:xfrm>
            <a:off x="5076056" y="1268760"/>
            <a:ext cx="3853114" cy="40324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 </a:t>
            </a:r>
            <a:r>
              <a:rPr lang="en-US" dirty="0" err="1"/>
              <a:t>rôle</a:t>
            </a:r>
            <a:r>
              <a:rPr lang="en-US" dirty="0"/>
              <a:t> des lacs</a:t>
            </a:r>
          </a:p>
        </p:txBody>
      </p:sp>
      <p:sp>
        <p:nvSpPr>
          <p:cNvPr id="4" name="Slide Number Placeholder 3"/>
          <p:cNvSpPr>
            <a:spLocks noGrp="1"/>
          </p:cNvSpPr>
          <p:nvPr>
            <p:ph type="sldNum" sz="quarter" idx="12"/>
          </p:nvPr>
        </p:nvSpPr>
        <p:spPr/>
        <p:txBody>
          <a:bodyPr/>
          <a:lstStyle/>
          <a:p>
            <a:fld id="{E5ABAE2D-7E9C-4FCE-AF4E-8A971EE13E7B}" type="slidenum">
              <a:rPr lang="nl-BE" smtClean="0"/>
              <a:pPr/>
              <a:t>37</a:t>
            </a:fld>
            <a:endParaRPr lang="nl-BE"/>
          </a:p>
        </p:txBody>
      </p:sp>
      <p:pic>
        <p:nvPicPr>
          <p:cNvPr id="1026" name="Picture 2" descr="Image result for lake"/>
          <p:cNvPicPr>
            <a:picLocks noChangeAspect="1" noChangeArrowheads="1"/>
          </p:cNvPicPr>
          <p:nvPr/>
        </p:nvPicPr>
        <p:blipFill>
          <a:blip r:embed="rId2" cstate="print"/>
          <a:srcRect/>
          <a:stretch>
            <a:fillRect/>
          </a:stretch>
        </p:blipFill>
        <p:spPr bwMode="auto">
          <a:xfrm>
            <a:off x="570977" y="1268760"/>
            <a:ext cx="8033471" cy="5044455"/>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brise</a:t>
            </a:r>
            <a:r>
              <a:rPr lang="en-US" dirty="0"/>
              <a:t> du lac</a:t>
            </a:r>
          </a:p>
        </p:txBody>
      </p:sp>
      <p:sp>
        <p:nvSpPr>
          <p:cNvPr id="3" name="Content Placeholder 2"/>
          <p:cNvSpPr>
            <a:spLocks noGrp="1"/>
          </p:cNvSpPr>
          <p:nvPr>
            <p:ph idx="1"/>
          </p:nvPr>
        </p:nvSpPr>
        <p:spPr>
          <a:xfrm>
            <a:off x="457200" y="1091877"/>
            <a:ext cx="8229600" cy="4929411"/>
          </a:xfrm>
        </p:spPr>
        <p:txBody>
          <a:bodyPr>
            <a:normAutofit/>
          </a:bodyPr>
          <a:lstStyle/>
          <a:p>
            <a:pPr>
              <a:buNone/>
            </a:pPr>
            <a:r>
              <a:rPr lang="fr-FR" sz="2200" dirty="0"/>
              <a:t>Les mécanismes responsables des brises marines peuvent également jouer à des échelles plus petites et provoquer des </a:t>
            </a:r>
            <a:r>
              <a:rPr lang="fr-FR" sz="2200" b="1" dirty="0"/>
              <a:t>brises </a:t>
            </a:r>
            <a:r>
              <a:rPr lang="fr-FR" sz="2200" b="1" dirty="0" smtClean="0"/>
              <a:t>du </a:t>
            </a:r>
            <a:r>
              <a:rPr lang="fr-FR" sz="2200" b="1" dirty="0"/>
              <a:t>lac</a:t>
            </a:r>
            <a:r>
              <a:rPr lang="fr-FR" sz="2200" dirty="0"/>
              <a:t>:</a:t>
            </a:r>
          </a:p>
          <a:p>
            <a:r>
              <a:rPr lang="fr-FR" sz="2200" dirty="0"/>
              <a:t>Le matin, l'air au dessus du sol se réchauffe relativement plus vite qu'au-dessus du lac</a:t>
            </a:r>
          </a:p>
          <a:p>
            <a:r>
              <a:rPr lang="fr-FR" sz="2200" dirty="0"/>
              <a:t>Cela provoque des pressions plus élevées au-dessus du lac et, par conséquent, </a:t>
            </a:r>
            <a:r>
              <a:rPr lang="fr-FR" sz="2200" dirty="0" smtClean="0"/>
              <a:t>un </a:t>
            </a:r>
            <a:r>
              <a:rPr lang="fr-FR" sz="2200" dirty="0"/>
              <a:t>front qui migre </a:t>
            </a:r>
            <a:r>
              <a:rPr lang="fr-FR" sz="2200" dirty="0" smtClean="0"/>
              <a:t>vers l'intérieur</a:t>
            </a:r>
          </a:p>
          <a:p>
            <a:r>
              <a:rPr lang="fr-FR" sz="2200" dirty="0" smtClean="0"/>
              <a:t>Le soir/la nuit, </a:t>
            </a:r>
            <a:r>
              <a:rPr lang="fr-FR" sz="2200" dirty="0"/>
              <a:t>la tendance s'inverse</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38</a:t>
            </a:fld>
            <a:endParaRPr lang="nl-BE"/>
          </a:p>
        </p:txBody>
      </p:sp>
      <p:pic>
        <p:nvPicPr>
          <p:cNvPr id="53250" name="Picture 2" descr="https://blogs.agu.org/wildwildscience/files/2011/07/proc1c.gif"/>
          <p:cNvPicPr>
            <a:picLocks noChangeAspect="1" noChangeArrowheads="1"/>
          </p:cNvPicPr>
          <p:nvPr/>
        </p:nvPicPr>
        <p:blipFill>
          <a:blip r:embed="rId2" cstate="print"/>
          <a:srcRect/>
          <a:stretch>
            <a:fillRect/>
          </a:stretch>
        </p:blipFill>
        <p:spPr bwMode="auto">
          <a:xfrm>
            <a:off x="2577927" y="3744584"/>
            <a:ext cx="3794274" cy="2852768"/>
          </a:xfrm>
          <a:prstGeom prst="rect">
            <a:avLst/>
          </a:prstGeom>
          <a:noFill/>
        </p:spPr>
      </p:pic>
      <p:sp>
        <p:nvSpPr>
          <p:cNvPr id="6" name="Rectangle 5"/>
          <p:cNvSpPr/>
          <p:nvPr/>
        </p:nvSpPr>
        <p:spPr>
          <a:xfrm>
            <a:off x="0" y="6627168"/>
            <a:ext cx="4572000" cy="230832"/>
          </a:xfrm>
          <a:prstGeom prst="rect">
            <a:avLst/>
          </a:prstGeom>
        </p:spPr>
        <p:txBody>
          <a:bodyPr>
            <a:spAutoFit/>
          </a:bodyPr>
          <a:lstStyle/>
          <a:p>
            <a:r>
              <a:rPr lang="en-US" sz="900" dirty="0" smtClean="0">
                <a:solidFill>
                  <a:schemeClr val="bg1">
                    <a:lumMod val="75000"/>
                  </a:schemeClr>
                </a:solidFill>
              </a:rPr>
              <a:t>(https://blogs.agu.org/wildwildscience/2011/07/18/the-lake-breeze-around-lake-erie/)</a:t>
            </a:r>
            <a:endParaRPr lang="en-US" sz="9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brise</a:t>
            </a:r>
            <a:r>
              <a:rPr lang="en-US" dirty="0"/>
              <a:t> du lac</a:t>
            </a:r>
          </a:p>
        </p:txBody>
      </p:sp>
      <p:sp>
        <p:nvSpPr>
          <p:cNvPr id="4" name="Slide Number Placeholder 3"/>
          <p:cNvSpPr>
            <a:spLocks noGrp="1"/>
          </p:cNvSpPr>
          <p:nvPr>
            <p:ph type="sldNum" sz="quarter" idx="12"/>
          </p:nvPr>
        </p:nvSpPr>
        <p:spPr/>
        <p:txBody>
          <a:bodyPr/>
          <a:lstStyle/>
          <a:p>
            <a:fld id="{E5ABAE2D-7E9C-4FCE-AF4E-8A971EE13E7B}" type="slidenum">
              <a:rPr lang="nl-BE" smtClean="0"/>
              <a:pPr/>
              <a:t>39</a:t>
            </a:fld>
            <a:endParaRPr lang="nl-BE"/>
          </a:p>
        </p:txBody>
      </p:sp>
      <p:pic>
        <p:nvPicPr>
          <p:cNvPr id="54274" name="Picture 2"/>
          <p:cNvPicPr>
            <a:picLocks noChangeAspect="1" noChangeArrowheads="1"/>
          </p:cNvPicPr>
          <p:nvPr/>
        </p:nvPicPr>
        <p:blipFill>
          <a:blip r:embed="rId2" cstate="print"/>
          <a:srcRect/>
          <a:stretch>
            <a:fillRect/>
          </a:stretch>
        </p:blipFill>
        <p:spPr bwMode="auto">
          <a:xfrm>
            <a:off x="1403648" y="1268760"/>
            <a:ext cx="6266472" cy="4752528"/>
          </a:xfrm>
          <a:prstGeom prst="rect">
            <a:avLst/>
          </a:prstGeom>
          <a:noFill/>
          <a:ln w="9525">
            <a:noFill/>
            <a:miter lim="800000"/>
            <a:headEnd/>
            <a:tailEnd/>
          </a:ln>
        </p:spPr>
      </p:pic>
      <p:sp>
        <p:nvSpPr>
          <p:cNvPr id="6" name="Rectangle 5"/>
          <p:cNvSpPr/>
          <p:nvPr/>
        </p:nvSpPr>
        <p:spPr>
          <a:xfrm>
            <a:off x="899592" y="6099973"/>
            <a:ext cx="7200800" cy="569387"/>
          </a:xfrm>
          <a:prstGeom prst="rect">
            <a:avLst/>
          </a:prstGeom>
        </p:spPr>
        <p:txBody>
          <a:bodyPr wrap="square">
            <a:spAutoFit/>
          </a:bodyPr>
          <a:lstStyle/>
          <a:p>
            <a:r>
              <a:rPr lang="en-US" sz="1500" i="1" dirty="0" smtClean="0"/>
              <a:t>The cloud line marks the advance of the cool lake breeze around Lake Erie (USA). From NASA (</a:t>
            </a:r>
            <a:r>
              <a:rPr lang="en-US" sz="1500" i="1" dirty="0" err="1" smtClean="0"/>
              <a:t>Modis</a:t>
            </a:r>
            <a:r>
              <a:rPr lang="en-US" sz="1500" i="1" dirty="0" smtClean="0"/>
              <a:t> sensor on the Aqua satellite). </a:t>
            </a:r>
            <a:r>
              <a:rPr lang="en-US" sz="1600" i="1" dirty="0" smtClean="0"/>
              <a:t>Image from 9 July 2011, </a:t>
            </a:r>
            <a:r>
              <a:rPr lang="en-US" sz="1400" i="1" dirty="0" smtClean="0"/>
              <a:t>6:45PM</a:t>
            </a:r>
            <a:endParaRPr lang="en-US" sz="1500" i="1" dirty="0"/>
          </a:p>
        </p:txBody>
      </p:sp>
      <p:sp>
        <p:nvSpPr>
          <p:cNvPr id="7" name="Rectangle 6"/>
          <p:cNvSpPr/>
          <p:nvPr/>
        </p:nvSpPr>
        <p:spPr>
          <a:xfrm>
            <a:off x="0" y="6627168"/>
            <a:ext cx="4572000" cy="230832"/>
          </a:xfrm>
          <a:prstGeom prst="rect">
            <a:avLst/>
          </a:prstGeom>
        </p:spPr>
        <p:txBody>
          <a:bodyPr>
            <a:spAutoFit/>
          </a:bodyPr>
          <a:lstStyle/>
          <a:p>
            <a:r>
              <a:rPr lang="en-US" sz="900" dirty="0" smtClean="0">
                <a:solidFill>
                  <a:schemeClr val="bg1">
                    <a:lumMod val="75000"/>
                  </a:schemeClr>
                </a:solidFill>
              </a:rPr>
              <a:t>(https://blogs.agu.org/wildwildscience/2011/07/18/the-lake-breeze-around-lake-erie/)</a:t>
            </a:r>
            <a:endParaRPr lang="en-US" sz="9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Introduction</a:t>
            </a:r>
            <a:endParaRPr lang="en-US" dirty="0"/>
          </a:p>
        </p:txBody>
      </p:sp>
      <p:sp>
        <p:nvSpPr>
          <p:cNvPr id="3" name="Content Placeholder 2"/>
          <p:cNvSpPr>
            <a:spLocks noGrp="1"/>
          </p:cNvSpPr>
          <p:nvPr>
            <p:ph idx="1"/>
          </p:nvPr>
        </p:nvSpPr>
        <p:spPr>
          <a:xfrm>
            <a:off x="251520" y="1196752"/>
            <a:ext cx="8784976" cy="4929411"/>
          </a:xfrm>
        </p:spPr>
        <p:txBody>
          <a:bodyPr>
            <a:normAutofit/>
          </a:bodyPr>
          <a:lstStyle/>
          <a:p>
            <a:pPr>
              <a:buNone/>
            </a:pPr>
            <a:r>
              <a:rPr lang="fr-FR" sz="2200" dirty="0"/>
              <a:t>Eau / océans sont également essentiels pour atténuer les effets négatifs du changement climatique</a:t>
            </a:r>
            <a:r>
              <a:rPr lang="fr-FR" sz="2200" dirty="0" smtClean="0"/>
              <a:t>.</a:t>
            </a:r>
          </a:p>
          <a:p>
            <a:r>
              <a:rPr lang="fr-FR" sz="2200" dirty="0"/>
              <a:t>Par exemple: 90% de l'énergie ajoutée au système climatique par les gaz à effet de serre anthropiques (GES) est absorbée par l'océan</a:t>
            </a:r>
            <a:r>
              <a:rPr lang="fr-FR" sz="2200" dirty="0" smtClean="0"/>
              <a:t>.</a:t>
            </a:r>
          </a:p>
          <a:p>
            <a:r>
              <a:rPr lang="fr-FR" sz="2200" dirty="0" smtClean="0"/>
              <a:t>En outre, les </a:t>
            </a:r>
            <a:r>
              <a:rPr lang="fr-FR" sz="2200" dirty="0"/>
              <a:t>océans absorbent eux-mêmes les GES et réduisent ainsi l'effet GES!</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4</a:t>
            </a:fld>
            <a:endParaRPr lang="nl-BE"/>
          </a:p>
        </p:txBody>
      </p:sp>
      <p:pic>
        <p:nvPicPr>
          <p:cNvPr id="184322" name="Picture 2"/>
          <p:cNvPicPr>
            <a:picLocks noChangeAspect="1" noChangeArrowheads="1"/>
          </p:cNvPicPr>
          <p:nvPr/>
        </p:nvPicPr>
        <p:blipFill>
          <a:blip r:embed="rId2" cstate="print"/>
          <a:srcRect/>
          <a:stretch>
            <a:fillRect/>
          </a:stretch>
        </p:blipFill>
        <p:spPr bwMode="auto">
          <a:xfrm>
            <a:off x="1026006" y="3495328"/>
            <a:ext cx="7098934" cy="2813992"/>
          </a:xfrm>
          <a:prstGeom prst="rect">
            <a:avLst/>
          </a:prstGeom>
          <a:noFill/>
          <a:ln w="9525">
            <a:noFill/>
            <a:miter lim="800000"/>
            <a:headEnd/>
            <a:tailEnd/>
          </a:ln>
        </p:spPr>
      </p:pic>
      <p:sp>
        <p:nvSpPr>
          <p:cNvPr id="6" name="TextBox 5"/>
          <p:cNvSpPr txBox="1"/>
          <p:nvPr/>
        </p:nvSpPr>
        <p:spPr>
          <a:xfrm>
            <a:off x="0" y="6562219"/>
            <a:ext cx="4536504" cy="323165"/>
          </a:xfrm>
          <a:prstGeom prst="rect">
            <a:avLst/>
          </a:prstGeom>
          <a:noFill/>
        </p:spPr>
        <p:txBody>
          <a:bodyPr wrap="square" rtlCol="0">
            <a:spAutoFit/>
          </a:bodyPr>
          <a:lstStyle/>
          <a:p>
            <a:r>
              <a:rPr lang="nl-BE" sz="1500" dirty="0" smtClean="0"/>
              <a:t>(IPCC, 2013)</a:t>
            </a:r>
            <a:endParaRPr lang="en-US" sz="15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la brise du lac</a:t>
            </a:r>
            <a:endParaRPr lang="en-US" dirty="0"/>
          </a:p>
        </p:txBody>
      </p:sp>
      <p:sp>
        <p:nvSpPr>
          <p:cNvPr id="3" name="Content Placeholder 2"/>
          <p:cNvSpPr>
            <a:spLocks noGrp="1"/>
          </p:cNvSpPr>
          <p:nvPr>
            <p:ph idx="1"/>
          </p:nvPr>
        </p:nvSpPr>
        <p:spPr/>
        <p:txBody>
          <a:bodyPr>
            <a:normAutofit/>
          </a:bodyPr>
          <a:lstStyle/>
          <a:p>
            <a:pPr>
              <a:buNone/>
            </a:pPr>
            <a:r>
              <a:rPr lang="fr-FR" sz="2500" dirty="0"/>
              <a:t>Comme avec les brises de mer, les brises de terre peuvent converger sur les crêtes étroites</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40</a:t>
            </a:fld>
            <a:endParaRPr lang="nl-BE"/>
          </a:p>
        </p:txBody>
      </p:sp>
      <p:pic>
        <p:nvPicPr>
          <p:cNvPr id="56322" name="Picture 2" descr="http://apollo.lsc.vsc.edu/classes/met130/notes/chapter9/graphics/lake_breeze_schem.jpg"/>
          <p:cNvPicPr>
            <a:picLocks noChangeAspect="1" noChangeArrowheads="1"/>
          </p:cNvPicPr>
          <p:nvPr/>
        </p:nvPicPr>
        <p:blipFill>
          <a:blip r:embed="rId2" cstate="print"/>
          <a:srcRect/>
          <a:stretch>
            <a:fillRect/>
          </a:stretch>
        </p:blipFill>
        <p:spPr bwMode="auto">
          <a:xfrm>
            <a:off x="1835696" y="2104382"/>
            <a:ext cx="5517058" cy="4492970"/>
          </a:xfrm>
          <a:prstGeom prst="rect">
            <a:avLst/>
          </a:prstGeom>
          <a:noFill/>
        </p:spPr>
      </p:pic>
      <p:sp>
        <p:nvSpPr>
          <p:cNvPr id="6" name="Rectangle 5"/>
          <p:cNvSpPr/>
          <p:nvPr/>
        </p:nvSpPr>
        <p:spPr>
          <a:xfrm>
            <a:off x="0" y="6627168"/>
            <a:ext cx="4572000" cy="230832"/>
          </a:xfrm>
          <a:prstGeom prst="rect">
            <a:avLst/>
          </a:prstGeom>
        </p:spPr>
        <p:txBody>
          <a:bodyPr>
            <a:spAutoFit/>
          </a:bodyPr>
          <a:lstStyle/>
          <a:p>
            <a:r>
              <a:rPr lang="en-US" sz="900" dirty="0" smtClean="0">
                <a:solidFill>
                  <a:schemeClr val="bg1">
                    <a:lumMod val="75000"/>
                  </a:schemeClr>
                </a:solidFill>
              </a:rPr>
              <a:t>(http://apollo.lsc.vsc.edu/classes/met130/notes/chapter9/lakebreeze.html)</a:t>
            </a:r>
            <a:endParaRPr lang="en-US" sz="9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FR" sz="3400" dirty="0"/>
              <a:t>Les Grands Lacs africains: </a:t>
            </a:r>
            <a:r>
              <a:rPr lang="fr-FR" sz="3400" dirty="0" smtClean="0"/>
              <a:t>une étude </a:t>
            </a:r>
            <a:r>
              <a:rPr lang="fr-FR" sz="3400" dirty="0"/>
              <a:t>de cas</a:t>
            </a:r>
            <a:endParaRPr lang="en-US" sz="3400" dirty="0"/>
          </a:p>
        </p:txBody>
      </p:sp>
      <p:sp>
        <p:nvSpPr>
          <p:cNvPr id="3" name="Content Placeholder 2"/>
          <p:cNvSpPr>
            <a:spLocks noGrp="1"/>
          </p:cNvSpPr>
          <p:nvPr>
            <p:ph idx="1"/>
          </p:nvPr>
        </p:nvSpPr>
        <p:spPr/>
        <p:txBody>
          <a:bodyPr>
            <a:normAutofit/>
          </a:bodyPr>
          <a:lstStyle/>
          <a:p>
            <a:r>
              <a:rPr lang="fr-FR" sz="2000" dirty="0"/>
              <a:t>Quel est le rôle des lacs sur </a:t>
            </a:r>
            <a:r>
              <a:rPr lang="fr-FR" sz="2000" dirty="0" smtClean="0"/>
              <a:t>la météo et les </a:t>
            </a:r>
            <a:r>
              <a:rPr lang="fr-FR" sz="2000" dirty="0"/>
              <a:t>climats locaux et régionaux?</a:t>
            </a:r>
          </a:p>
          <a:p>
            <a:r>
              <a:rPr lang="fr-FR" sz="2000" dirty="0"/>
              <a:t>Comment ce rôle va-t-il changer à l'avenir?</a:t>
            </a:r>
            <a:endParaRPr lang="en-US" sz="20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41</a:t>
            </a:fld>
            <a:endParaRPr lang="nl-BE"/>
          </a:p>
        </p:txBody>
      </p:sp>
      <p:pic>
        <p:nvPicPr>
          <p:cNvPr id="5" name="Picture 4" descr="CIMG0427.JPG"/>
          <p:cNvPicPr>
            <a:picLocks noChangeAspect="1"/>
          </p:cNvPicPr>
          <p:nvPr/>
        </p:nvPicPr>
        <p:blipFill>
          <a:blip r:embed="rId2" cstate="print"/>
          <a:srcRect t="14190" b="9563"/>
          <a:stretch>
            <a:fillRect/>
          </a:stretch>
        </p:blipFill>
        <p:spPr>
          <a:xfrm>
            <a:off x="693018" y="2093878"/>
            <a:ext cx="7623398" cy="4359458"/>
          </a:xfrm>
          <a:prstGeom prst="rect">
            <a:avLst/>
          </a:prstGeom>
        </p:spPr>
      </p:pic>
      <p:sp>
        <p:nvSpPr>
          <p:cNvPr id="6" name="TextBox 5"/>
          <p:cNvSpPr txBox="1"/>
          <p:nvPr/>
        </p:nvSpPr>
        <p:spPr>
          <a:xfrm>
            <a:off x="0" y="6654552"/>
            <a:ext cx="2880320" cy="230832"/>
          </a:xfrm>
          <a:prstGeom prst="rect">
            <a:avLst/>
          </a:prstGeom>
          <a:noFill/>
        </p:spPr>
        <p:txBody>
          <a:bodyPr wrap="square" rtlCol="0">
            <a:spAutoFit/>
          </a:bodyPr>
          <a:lstStyle/>
          <a:p>
            <a:r>
              <a:rPr lang="nl-BE" sz="900" dirty="0" smtClean="0">
                <a:solidFill>
                  <a:schemeClr val="bg1">
                    <a:lumMod val="75000"/>
                  </a:schemeClr>
                </a:solidFill>
              </a:rPr>
              <a:t>(Photo: Wim </a:t>
            </a:r>
            <a:r>
              <a:rPr lang="nl-BE" sz="900" dirty="0" err="1" smtClean="0">
                <a:solidFill>
                  <a:schemeClr val="bg1">
                    <a:lumMod val="75000"/>
                  </a:schemeClr>
                </a:solidFill>
              </a:rPr>
              <a:t>Thiery</a:t>
            </a:r>
            <a:r>
              <a:rPr lang="nl-BE" sz="900" dirty="0" smtClean="0">
                <a:solidFill>
                  <a:schemeClr val="bg1">
                    <a:lumMod val="75000"/>
                  </a:schemeClr>
                </a:solidFill>
              </a:rPr>
              <a:t>)</a:t>
            </a:r>
            <a:endParaRPr lang="en-US" sz="9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3" name="Content Placeholder 2"/>
          <p:cNvSpPr>
            <a:spLocks noGrp="1"/>
          </p:cNvSpPr>
          <p:nvPr>
            <p:ph idx="1"/>
          </p:nvPr>
        </p:nvSpPr>
        <p:spPr/>
        <p:txBody>
          <a:bodyPr>
            <a:normAutofit/>
          </a:bodyPr>
          <a:lstStyle/>
          <a:p>
            <a:pPr>
              <a:buNone/>
            </a:pPr>
            <a:r>
              <a:rPr lang="fr-FR" sz="2200" dirty="0"/>
              <a:t>Les Grands Lacs africains (AGL</a:t>
            </a:r>
            <a:r>
              <a:rPr lang="fr-FR" sz="2200" dirty="0" smtClean="0"/>
              <a:t>) est </a:t>
            </a:r>
            <a:r>
              <a:rPr lang="fr-FR" sz="2200" dirty="0"/>
              <a:t>une collection de grands lacs en Afrique de l'Est, par exemple:</a:t>
            </a:r>
          </a:p>
          <a:p>
            <a:r>
              <a:rPr lang="fr-FR" sz="2200" dirty="0"/>
              <a:t>Lac Victoria: 2 fois la taille de la Belgique et le deuxième plus grand lac du monde.</a:t>
            </a:r>
          </a:p>
          <a:p>
            <a:r>
              <a:rPr lang="fr-FR" sz="2200" dirty="0"/>
              <a:t>Lac Tanganyika: 676 km, profondeur maximale de </a:t>
            </a:r>
            <a:r>
              <a:rPr lang="fr-FR" sz="2200" dirty="0" smtClean="0"/>
              <a:t>1470 m</a:t>
            </a:r>
            <a:endParaRPr lang="en-GB"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42</a:t>
            </a:fld>
            <a:endParaRPr lang="nl-BE"/>
          </a:p>
        </p:txBody>
      </p:sp>
      <p:sp>
        <p:nvSpPr>
          <p:cNvPr id="6" name="TextBox 5"/>
          <p:cNvSpPr txBox="1"/>
          <p:nvPr/>
        </p:nvSpPr>
        <p:spPr>
          <a:xfrm>
            <a:off x="0" y="6534835"/>
            <a:ext cx="2880320" cy="323165"/>
          </a:xfrm>
          <a:prstGeom prst="rect">
            <a:avLst/>
          </a:prstGeom>
          <a:noFill/>
        </p:spPr>
        <p:txBody>
          <a:bodyPr wrap="square" rtlCol="0">
            <a:spAutoFit/>
          </a:bodyPr>
          <a:lstStyle/>
          <a:p>
            <a:r>
              <a:rPr lang="nl-BE" sz="1500" dirty="0" smtClean="0"/>
              <a:t>(Photo: Wim </a:t>
            </a:r>
            <a:r>
              <a:rPr lang="nl-BE" sz="1500" dirty="0" err="1" smtClean="0"/>
              <a:t>Thiery</a:t>
            </a:r>
            <a:r>
              <a:rPr lang="nl-BE" sz="1500" dirty="0" smtClean="0"/>
              <a:t>)</a:t>
            </a:r>
            <a:endParaRPr lang="en-US" sz="1500" dirty="0"/>
          </a:p>
        </p:txBody>
      </p:sp>
      <p:pic>
        <p:nvPicPr>
          <p:cNvPr id="57346" name="Picture 2"/>
          <p:cNvPicPr>
            <a:picLocks noChangeAspect="1" noChangeArrowheads="1"/>
          </p:cNvPicPr>
          <p:nvPr/>
        </p:nvPicPr>
        <p:blipFill>
          <a:blip r:embed="rId2" cstate="print"/>
          <a:srcRect/>
          <a:stretch>
            <a:fillRect/>
          </a:stretch>
        </p:blipFill>
        <p:spPr bwMode="auto">
          <a:xfrm>
            <a:off x="1115616" y="3140968"/>
            <a:ext cx="7070780" cy="32849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3" name="Content Placeholder 2"/>
          <p:cNvSpPr>
            <a:spLocks noGrp="1"/>
          </p:cNvSpPr>
          <p:nvPr>
            <p:ph idx="1"/>
          </p:nvPr>
        </p:nvSpPr>
        <p:spPr/>
        <p:txBody>
          <a:bodyPr>
            <a:normAutofit/>
          </a:bodyPr>
          <a:lstStyle/>
          <a:p>
            <a:pPr>
              <a:buNone/>
            </a:pPr>
            <a:r>
              <a:rPr lang="en-GB" sz="2500" dirty="0" err="1"/>
              <a:t>Origine</a:t>
            </a:r>
            <a:r>
              <a:rPr lang="en-GB" sz="2500" dirty="0"/>
              <a:t> </a:t>
            </a:r>
            <a:r>
              <a:rPr lang="en-GB" sz="2500" dirty="0" err="1"/>
              <a:t>tectonique</a:t>
            </a:r>
            <a:r>
              <a:rPr lang="en-GB" sz="2500" dirty="0"/>
              <a:t>:</a:t>
            </a:r>
            <a:endParaRPr lang="en-GB" sz="25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43</a:t>
            </a:fld>
            <a:endParaRPr lang="nl-BE"/>
          </a:p>
        </p:txBody>
      </p:sp>
      <p:pic>
        <p:nvPicPr>
          <p:cNvPr id="58370" name="Picture 2" descr="https://upload.wikimedia.org/wikipedia/commons/0/0d/EAfrica.png"/>
          <p:cNvPicPr>
            <a:picLocks noChangeAspect="1" noChangeArrowheads="1"/>
          </p:cNvPicPr>
          <p:nvPr/>
        </p:nvPicPr>
        <p:blipFill>
          <a:blip r:embed="rId2" cstate="print"/>
          <a:srcRect/>
          <a:stretch>
            <a:fillRect/>
          </a:stretch>
        </p:blipFill>
        <p:spPr bwMode="auto">
          <a:xfrm>
            <a:off x="2179051" y="1735938"/>
            <a:ext cx="4493996" cy="3781294"/>
          </a:xfrm>
          <a:prstGeom prst="rect">
            <a:avLst/>
          </a:prstGeom>
          <a:noFill/>
        </p:spPr>
      </p:pic>
      <p:sp>
        <p:nvSpPr>
          <p:cNvPr id="9" name="Rectangle 8"/>
          <p:cNvSpPr/>
          <p:nvPr/>
        </p:nvSpPr>
        <p:spPr>
          <a:xfrm>
            <a:off x="179512" y="5622339"/>
            <a:ext cx="8856984" cy="738664"/>
          </a:xfrm>
          <a:prstGeom prst="rect">
            <a:avLst/>
          </a:prstGeom>
        </p:spPr>
        <p:txBody>
          <a:bodyPr wrap="square">
            <a:spAutoFit/>
          </a:bodyPr>
          <a:lstStyle/>
          <a:p>
            <a:r>
              <a:rPr lang="en-US" sz="1400" dirty="0" smtClean="0"/>
              <a:t>A map of East Africa showing some of the historically active volcanoes (as red triangles) and the Afar Triangle (shaded at the center), which is a so-called triple junction (or triple point) where three plates are pulling away from one another: the Arabian Plate and two parts of the African Plate—the Nubian and Somali—splitting along the East African Rift Zone.</a:t>
            </a:r>
            <a:endParaRPr lang="en-US" sz="1400" dirty="0"/>
          </a:p>
        </p:txBody>
      </p:sp>
      <p:sp>
        <p:nvSpPr>
          <p:cNvPr id="10" name="Rectangle 9"/>
          <p:cNvSpPr/>
          <p:nvPr/>
        </p:nvSpPr>
        <p:spPr>
          <a:xfrm>
            <a:off x="0" y="6627168"/>
            <a:ext cx="4572000" cy="230832"/>
          </a:xfrm>
          <a:prstGeom prst="rect">
            <a:avLst/>
          </a:prstGeom>
        </p:spPr>
        <p:txBody>
          <a:bodyPr>
            <a:spAutoFit/>
          </a:bodyPr>
          <a:lstStyle/>
          <a:p>
            <a:r>
              <a:rPr lang="en-US" sz="900" dirty="0" smtClean="0">
                <a:solidFill>
                  <a:schemeClr val="bg1">
                    <a:lumMod val="75000"/>
                  </a:schemeClr>
                </a:solidFill>
              </a:rPr>
              <a:t>(https://en.wikipedia.org/wiki/East_African_Rift)</a:t>
            </a:r>
            <a:endParaRPr lang="en-US" sz="9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Lake_Victoria_Boats on the banks of Lake Victoria - Kenya - °09'S 4°37'E - Yann Arthus-Bertrand.jpg"/>
          <p:cNvPicPr>
            <a:picLocks noChangeAspect="1"/>
          </p:cNvPicPr>
          <p:nvPr/>
        </p:nvPicPr>
        <p:blipFill>
          <a:blip r:embed="rId2" cstate="print"/>
          <a:srcRect b="6656"/>
          <a:stretch>
            <a:fillRect/>
          </a:stretch>
        </p:blipFill>
        <p:spPr>
          <a:xfrm>
            <a:off x="3563888" y="2899821"/>
            <a:ext cx="5332767" cy="3553515"/>
          </a:xfrm>
          <a:prstGeom prst="rect">
            <a:avLst/>
          </a:prstGeom>
        </p:spPr>
      </p:pic>
      <p:sp>
        <p:nvSpPr>
          <p:cNvPr id="2"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3" name="Content Placeholder 2"/>
          <p:cNvSpPr>
            <a:spLocks noGrp="1"/>
          </p:cNvSpPr>
          <p:nvPr>
            <p:ph idx="1"/>
          </p:nvPr>
        </p:nvSpPr>
        <p:spPr>
          <a:xfrm>
            <a:off x="395536" y="1196752"/>
            <a:ext cx="8229600" cy="4968551"/>
          </a:xfrm>
        </p:spPr>
        <p:txBody>
          <a:bodyPr>
            <a:normAutofit fontScale="92500"/>
          </a:bodyPr>
          <a:lstStyle/>
          <a:p>
            <a:pPr>
              <a:buNone/>
            </a:pPr>
            <a:r>
              <a:rPr lang="fr-FR" sz="2200" dirty="0">
                <a:latin typeface="+mj-lt"/>
              </a:rPr>
              <a:t>Les Grands Lacs africains sont d'une importance vitale pour les communautés locales.</a:t>
            </a:r>
          </a:p>
          <a:p>
            <a:r>
              <a:rPr lang="fr-FR" sz="2200" dirty="0">
                <a:latin typeface="+mj-lt"/>
              </a:rPr>
              <a:t>En tant que plus grand réservoir </a:t>
            </a:r>
            <a:r>
              <a:rPr lang="fr-FR" sz="2200" dirty="0" smtClean="0">
                <a:latin typeface="+mj-lt"/>
              </a:rPr>
              <a:t>d'eau </a:t>
            </a:r>
            <a:r>
              <a:rPr lang="fr-FR" sz="2200" dirty="0">
                <a:latin typeface="+mj-lt"/>
              </a:rPr>
              <a:t>douce des tropiques, ils fournissent de nombreux services écosystémiques à la population locale, tels que des </a:t>
            </a:r>
            <a:r>
              <a:rPr lang="fr-FR" sz="2200" dirty="0" smtClean="0">
                <a:latin typeface="+mj-lt"/>
              </a:rPr>
              <a:t/>
            </a:r>
            <a:br>
              <a:rPr lang="fr-FR" sz="2200" dirty="0" smtClean="0">
                <a:latin typeface="+mj-lt"/>
              </a:rPr>
            </a:br>
            <a:r>
              <a:rPr lang="fr-FR" sz="2200" dirty="0" smtClean="0">
                <a:latin typeface="+mj-lt"/>
              </a:rPr>
              <a:t>zones </a:t>
            </a:r>
            <a:r>
              <a:rPr lang="fr-FR" sz="2200" dirty="0">
                <a:latin typeface="+mj-lt"/>
              </a:rPr>
              <a:t>de pêche, de </a:t>
            </a:r>
            <a:r>
              <a:rPr lang="fr-FR" sz="2200" dirty="0" smtClean="0">
                <a:latin typeface="+mj-lt"/>
              </a:rPr>
              <a:t>l'eau </a:t>
            </a:r>
            <a:r>
              <a:rPr lang="fr-FR" sz="2200" dirty="0">
                <a:latin typeface="+mj-lt"/>
              </a:rPr>
              <a:t>potable et de </a:t>
            </a:r>
            <a:r>
              <a:rPr lang="fr-FR" sz="2200" dirty="0" smtClean="0">
                <a:latin typeface="+mj-lt"/>
              </a:rPr>
              <a:t>l'électricité</a:t>
            </a:r>
            <a:r>
              <a:rPr lang="fr-FR" sz="2200" dirty="0">
                <a:latin typeface="+mj-lt"/>
              </a:rPr>
              <a:t>.</a:t>
            </a:r>
          </a:p>
          <a:p>
            <a:r>
              <a:rPr lang="fr-FR" sz="2200" dirty="0">
                <a:latin typeface="+mj-lt"/>
              </a:rPr>
              <a:t>Le lac Victoria, à lui seul, </a:t>
            </a:r>
            <a:r>
              <a:rPr lang="fr-FR" sz="2200" dirty="0" smtClean="0">
                <a:latin typeface="+mj-lt"/>
              </a:rPr>
              <a:t/>
            </a:r>
            <a:br>
              <a:rPr lang="fr-FR" sz="2200" dirty="0" smtClean="0">
                <a:latin typeface="+mj-lt"/>
              </a:rPr>
            </a:br>
            <a:r>
              <a:rPr lang="fr-FR" sz="2200" dirty="0" smtClean="0">
                <a:latin typeface="+mj-lt"/>
              </a:rPr>
              <a:t>soutient </a:t>
            </a:r>
            <a:r>
              <a:rPr lang="fr-FR" sz="2200" dirty="0">
                <a:latin typeface="+mj-lt"/>
              </a:rPr>
              <a:t>directement </a:t>
            </a:r>
            <a:r>
              <a:rPr lang="fr-FR" sz="2200" dirty="0" smtClean="0">
                <a:latin typeface="+mj-lt"/>
              </a:rPr>
              <a:t/>
            </a:r>
            <a:br>
              <a:rPr lang="fr-FR" sz="2200" dirty="0" smtClean="0">
                <a:latin typeface="+mj-lt"/>
              </a:rPr>
            </a:br>
            <a:r>
              <a:rPr lang="fr-FR" sz="2200" dirty="0" smtClean="0">
                <a:latin typeface="+mj-lt"/>
              </a:rPr>
              <a:t>200 </a:t>
            </a:r>
            <a:r>
              <a:rPr lang="fr-FR" sz="2200" dirty="0">
                <a:latin typeface="+mj-lt"/>
              </a:rPr>
              <a:t>000 pêcheurs </a:t>
            </a:r>
            <a:r>
              <a:rPr lang="fr-FR" sz="2200" dirty="0" smtClean="0">
                <a:latin typeface="+mj-lt"/>
              </a:rPr>
              <a:t/>
            </a:r>
            <a:br>
              <a:rPr lang="fr-FR" sz="2200" dirty="0" smtClean="0">
                <a:latin typeface="+mj-lt"/>
              </a:rPr>
            </a:br>
            <a:r>
              <a:rPr lang="fr-FR" sz="2200" dirty="0" smtClean="0">
                <a:latin typeface="+mj-lt"/>
              </a:rPr>
              <a:t>opérant </a:t>
            </a:r>
            <a:r>
              <a:rPr lang="fr-FR" sz="2200" dirty="0">
                <a:latin typeface="+mj-lt"/>
              </a:rPr>
              <a:t>sur ses rives </a:t>
            </a:r>
            <a:r>
              <a:rPr lang="fr-FR" sz="2200" dirty="0" smtClean="0">
                <a:latin typeface="+mj-lt"/>
              </a:rPr>
              <a:t/>
            </a:r>
            <a:br>
              <a:rPr lang="fr-FR" sz="2200" dirty="0" smtClean="0">
                <a:latin typeface="+mj-lt"/>
              </a:rPr>
            </a:br>
            <a:r>
              <a:rPr lang="fr-FR" sz="2200" dirty="0" smtClean="0">
                <a:latin typeface="+mj-lt"/>
              </a:rPr>
              <a:t>et </a:t>
            </a:r>
            <a:r>
              <a:rPr lang="fr-FR" sz="2200" dirty="0">
                <a:latin typeface="+mj-lt"/>
              </a:rPr>
              <a:t>soutient les </a:t>
            </a:r>
            <a:r>
              <a:rPr lang="fr-FR" sz="2200" dirty="0" smtClean="0">
                <a:latin typeface="+mj-lt"/>
              </a:rPr>
              <a:t/>
            </a:r>
            <a:br>
              <a:rPr lang="fr-FR" sz="2200" dirty="0" smtClean="0">
                <a:latin typeface="+mj-lt"/>
              </a:rPr>
            </a:br>
            <a:r>
              <a:rPr lang="fr-FR" sz="2200" dirty="0" smtClean="0">
                <a:latin typeface="+mj-lt"/>
              </a:rPr>
              <a:t>moyens </a:t>
            </a:r>
            <a:r>
              <a:rPr lang="fr-FR" sz="2200" dirty="0">
                <a:latin typeface="+mj-lt"/>
              </a:rPr>
              <a:t>de </a:t>
            </a:r>
            <a:r>
              <a:rPr lang="fr-FR" sz="2200" dirty="0" smtClean="0">
                <a:latin typeface="+mj-lt"/>
              </a:rPr>
              <a:t/>
            </a:r>
            <a:br>
              <a:rPr lang="fr-FR" sz="2200" dirty="0" smtClean="0">
                <a:latin typeface="+mj-lt"/>
              </a:rPr>
            </a:br>
            <a:r>
              <a:rPr lang="fr-FR" sz="2200" dirty="0" smtClean="0">
                <a:latin typeface="+mj-lt"/>
              </a:rPr>
              <a:t>subsistance de </a:t>
            </a:r>
            <a:r>
              <a:rPr lang="fr-FR" sz="2200" dirty="0">
                <a:latin typeface="+mj-lt"/>
              </a:rPr>
              <a:t>plus de </a:t>
            </a:r>
            <a:r>
              <a:rPr lang="fr-FR" sz="2200" dirty="0" smtClean="0">
                <a:latin typeface="+mj-lt"/>
              </a:rPr>
              <a:t/>
            </a:r>
            <a:br>
              <a:rPr lang="fr-FR" sz="2200" dirty="0" smtClean="0">
                <a:latin typeface="+mj-lt"/>
              </a:rPr>
            </a:br>
            <a:r>
              <a:rPr lang="fr-FR" sz="2200" dirty="0" smtClean="0">
                <a:latin typeface="+mj-lt"/>
              </a:rPr>
              <a:t>30 </a:t>
            </a:r>
            <a:r>
              <a:rPr lang="fr-FR" sz="2200" dirty="0">
                <a:latin typeface="+mj-lt"/>
              </a:rPr>
              <a:t>millions de </a:t>
            </a:r>
            <a:r>
              <a:rPr lang="fr-FR" sz="2200" dirty="0" smtClean="0">
                <a:latin typeface="+mj-lt"/>
              </a:rPr>
              <a:t/>
            </a:r>
            <a:br>
              <a:rPr lang="fr-FR" sz="2200" dirty="0" smtClean="0">
                <a:latin typeface="+mj-lt"/>
              </a:rPr>
            </a:br>
            <a:r>
              <a:rPr lang="fr-FR" sz="2200" dirty="0" smtClean="0">
                <a:latin typeface="+mj-lt"/>
              </a:rPr>
              <a:t>personnes </a:t>
            </a:r>
            <a:r>
              <a:rPr lang="fr-FR" sz="2200" dirty="0">
                <a:latin typeface="+mj-lt"/>
              </a:rPr>
              <a:t>vivant sur </a:t>
            </a:r>
            <a:r>
              <a:rPr lang="fr-FR" sz="2200" dirty="0" smtClean="0">
                <a:latin typeface="+mj-lt"/>
              </a:rPr>
              <a:t/>
            </a:r>
            <a:br>
              <a:rPr lang="fr-FR" sz="2200" dirty="0" smtClean="0">
                <a:latin typeface="+mj-lt"/>
              </a:rPr>
            </a:br>
            <a:r>
              <a:rPr lang="fr-FR" sz="2200" dirty="0" smtClean="0">
                <a:latin typeface="+mj-lt"/>
              </a:rPr>
              <a:t>ses </a:t>
            </a:r>
            <a:r>
              <a:rPr lang="fr-FR" sz="2200" dirty="0">
                <a:latin typeface="+mj-lt"/>
              </a:rPr>
              <a:t>côtes</a:t>
            </a:r>
            <a:r>
              <a:rPr lang="fr-FR" sz="2200" dirty="0" smtClean="0">
                <a:latin typeface="+mj-lt"/>
              </a:rPr>
              <a:t>.</a:t>
            </a:r>
            <a:endParaRPr lang="en-US" sz="2200" dirty="0">
              <a:latin typeface="+mj-lt"/>
            </a:endParaRPr>
          </a:p>
        </p:txBody>
      </p:sp>
      <p:sp>
        <p:nvSpPr>
          <p:cNvPr id="4" name="Slide Number Placeholder 3"/>
          <p:cNvSpPr>
            <a:spLocks noGrp="1"/>
          </p:cNvSpPr>
          <p:nvPr>
            <p:ph type="sldNum" sz="quarter" idx="12"/>
          </p:nvPr>
        </p:nvSpPr>
        <p:spPr/>
        <p:txBody>
          <a:bodyPr/>
          <a:lstStyle/>
          <a:p>
            <a:fld id="{E5ABAE2D-7E9C-4FCE-AF4E-8A971EE13E7B}" type="slidenum">
              <a:rPr lang="nl-BE" smtClean="0"/>
              <a:pPr/>
              <a:t>44</a:t>
            </a:fld>
            <a:endParaRPr lang="nl-BE"/>
          </a:p>
        </p:txBody>
      </p:sp>
      <p:sp>
        <p:nvSpPr>
          <p:cNvPr id="6" name="TextBox 5"/>
          <p:cNvSpPr txBox="1"/>
          <p:nvPr/>
        </p:nvSpPr>
        <p:spPr>
          <a:xfrm>
            <a:off x="0" y="6654552"/>
            <a:ext cx="2880320" cy="230832"/>
          </a:xfrm>
          <a:prstGeom prst="rect">
            <a:avLst/>
          </a:prstGeom>
          <a:noFill/>
        </p:spPr>
        <p:txBody>
          <a:bodyPr wrap="square" rtlCol="0">
            <a:spAutoFit/>
          </a:bodyPr>
          <a:lstStyle/>
          <a:p>
            <a:r>
              <a:rPr lang="nl-BE" sz="900" dirty="0" smtClean="0">
                <a:solidFill>
                  <a:schemeClr val="bg1">
                    <a:lumMod val="75000"/>
                  </a:schemeClr>
                </a:solidFill>
              </a:rPr>
              <a:t>(Photo: Lake Victoria, © </a:t>
            </a:r>
            <a:r>
              <a:rPr lang="nl-BE" sz="900" dirty="0" err="1" smtClean="0">
                <a:solidFill>
                  <a:schemeClr val="bg1">
                    <a:lumMod val="75000"/>
                  </a:schemeClr>
                </a:solidFill>
              </a:rPr>
              <a:t>Yann</a:t>
            </a:r>
            <a:r>
              <a:rPr lang="nl-BE" sz="900" dirty="0" smtClean="0">
                <a:solidFill>
                  <a:schemeClr val="bg1">
                    <a:lumMod val="75000"/>
                  </a:schemeClr>
                </a:solidFill>
              </a:rPr>
              <a:t> </a:t>
            </a:r>
            <a:r>
              <a:rPr lang="nl-BE" sz="900" dirty="0" err="1" smtClean="0">
                <a:solidFill>
                  <a:schemeClr val="bg1">
                    <a:lumMod val="75000"/>
                  </a:schemeClr>
                </a:solidFill>
              </a:rPr>
              <a:t>Arthus-Bertrand</a:t>
            </a:r>
            <a:r>
              <a:rPr lang="nl-BE" sz="900" dirty="0" smtClean="0">
                <a:solidFill>
                  <a:schemeClr val="bg1">
                    <a:lumMod val="75000"/>
                  </a:schemeClr>
                </a:solidFill>
              </a:rPr>
              <a:t>)</a:t>
            </a:r>
            <a:endParaRPr lang="en-US" sz="9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3" name="Content Placeholder 2"/>
          <p:cNvSpPr>
            <a:spLocks noGrp="1"/>
          </p:cNvSpPr>
          <p:nvPr>
            <p:ph idx="1"/>
          </p:nvPr>
        </p:nvSpPr>
        <p:spPr>
          <a:xfrm>
            <a:off x="179512" y="1124744"/>
            <a:ext cx="8229600" cy="5184575"/>
          </a:xfrm>
        </p:spPr>
        <p:txBody>
          <a:bodyPr>
            <a:normAutofit/>
          </a:bodyPr>
          <a:lstStyle/>
          <a:p>
            <a:pPr>
              <a:buNone/>
            </a:pPr>
            <a:r>
              <a:rPr lang="fr-FR" sz="2500" b="1" dirty="0"/>
              <a:t>Comment évaluer les impacts climatiques des lacs</a:t>
            </a:r>
            <a:r>
              <a:rPr lang="fr-FR" sz="2500" b="1" dirty="0" smtClean="0"/>
              <a:t>?</a:t>
            </a:r>
          </a:p>
          <a:p>
            <a:r>
              <a:rPr lang="fr-FR" sz="1900" dirty="0"/>
              <a:t>CCLM²: Modèle climatique régional, </a:t>
            </a:r>
            <a:r>
              <a:rPr lang="fr-FR" sz="1900" dirty="0" smtClean="0"/>
              <a:t/>
            </a:r>
            <a:br>
              <a:rPr lang="fr-FR" sz="1900" dirty="0" smtClean="0"/>
            </a:br>
            <a:r>
              <a:rPr lang="fr-FR" sz="1900" dirty="0" smtClean="0"/>
              <a:t>appliqué </a:t>
            </a:r>
            <a:r>
              <a:rPr lang="fr-FR" sz="1900" dirty="0"/>
              <a:t>à la région des Grands Lacs </a:t>
            </a:r>
            <a:r>
              <a:rPr lang="fr-FR" sz="1900" dirty="0" smtClean="0"/>
              <a:t/>
            </a:r>
            <a:br>
              <a:rPr lang="fr-FR" sz="1900" dirty="0" smtClean="0"/>
            </a:br>
            <a:r>
              <a:rPr lang="fr-FR" sz="1900" dirty="0" smtClean="0"/>
              <a:t>africains </a:t>
            </a:r>
            <a:r>
              <a:rPr lang="fr-FR" sz="1900" dirty="0"/>
              <a:t>(résolution de 7km</a:t>
            </a:r>
            <a:r>
              <a:rPr lang="fr-FR" sz="1900" dirty="0" smtClean="0"/>
              <a:t>).</a:t>
            </a:r>
          </a:p>
          <a:p>
            <a:r>
              <a:rPr lang="fr-FR" sz="1900" dirty="0"/>
              <a:t>Mais le modèle climatique régional ne </a:t>
            </a:r>
            <a:r>
              <a:rPr lang="fr-FR" sz="1900" dirty="0" smtClean="0"/>
              <a:t/>
            </a:r>
            <a:br>
              <a:rPr lang="fr-FR" sz="1900" dirty="0" smtClean="0"/>
            </a:br>
            <a:r>
              <a:rPr lang="fr-FR" sz="1900" dirty="0" smtClean="0"/>
              <a:t>couvre </a:t>
            </a:r>
            <a:r>
              <a:rPr lang="fr-FR" sz="1900" dirty="0"/>
              <a:t>pas le monde entier</a:t>
            </a:r>
            <a:r>
              <a:rPr lang="en-GB" sz="1900" dirty="0" smtClean="0"/>
              <a:t/>
            </a:r>
            <a:br>
              <a:rPr lang="en-GB" sz="1900" dirty="0" smtClean="0"/>
            </a:br>
            <a:r>
              <a:rPr lang="en-GB" sz="1900" dirty="0" smtClean="0">
                <a:sym typeface="Wingdings" pitchFamily="2" charset="2"/>
              </a:rPr>
              <a:t> </a:t>
            </a:r>
            <a:r>
              <a:rPr lang="en-GB" sz="1900" dirty="0" err="1" smtClean="0">
                <a:sym typeface="Wingdings" pitchFamily="2" charset="2"/>
              </a:rPr>
              <a:t>i</a:t>
            </a:r>
            <a:r>
              <a:rPr lang="fr-FR" sz="1900" dirty="0" err="1" smtClean="0">
                <a:sym typeface="Wingdings" pitchFamily="2" charset="2"/>
              </a:rPr>
              <a:t>nformations</a:t>
            </a:r>
            <a:r>
              <a:rPr lang="fr-FR" sz="1900" dirty="0" smtClean="0">
                <a:sym typeface="Wingdings" pitchFamily="2" charset="2"/>
              </a:rPr>
              <a:t> </a:t>
            </a:r>
            <a:r>
              <a:rPr lang="fr-FR" sz="1900" dirty="0">
                <a:sym typeface="Wingdings" pitchFamily="2" charset="2"/>
              </a:rPr>
              <a:t>nécessaires sur l'état </a:t>
            </a:r>
            <a:r>
              <a:rPr lang="fr-FR" sz="1900" dirty="0" smtClean="0">
                <a:sym typeface="Wingdings" pitchFamily="2" charset="2"/>
              </a:rPr>
              <a:t>de </a:t>
            </a:r>
            <a:br>
              <a:rPr lang="fr-FR" sz="1900" dirty="0" smtClean="0">
                <a:sym typeface="Wingdings" pitchFamily="2" charset="2"/>
              </a:rPr>
            </a:br>
            <a:r>
              <a:rPr lang="fr-FR" sz="1900" dirty="0" smtClean="0">
                <a:sym typeface="Wingdings" pitchFamily="2" charset="2"/>
              </a:rPr>
              <a:t>l'atmosphère </a:t>
            </a:r>
            <a:r>
              <a:rPr lang="fr-FR" sz="1900" dirty="0">
                <a:sym typeface="Wingdings" pitchFamily="2" charset="2"/>
              </a:rPr>
              <a:t>aux limites de </a:t>
            </a:r>
            <a:r>
              <a:rPr lang="fr-FR" sz="1900" dirty="0" smtClean="0">
                <a:sym typeface="Wingdings" pitchFamily="2" charset="2"/>
              </a:rPr>
              <a:t>notre zone </a:t>
            </a:r>
            <a:br>
              <a:rPr lang="fr-FR" sz="1900" dirty="0" smtClean="0">
                <a:sym typeface="Wingdings" pitchFamily="2" charset="2"/>
              </a:rPr>
            </a:br>
            <a:r>
              <a:rPr lang="fr-FR" sz="1900" dirty="0" smtClean="0">
                <a:sym typeface="Wingdings" pitchFamily="2" charset="2"/>
              </a:rPr>
              <a:t>régionale (c</a:t>
            </a:r>
            <a:r>
              <a:rPr lang="fr-FR" sz="1900" dirty="0">
                <a:sym typeface="Wingdings" pitchFamily="2" charset="2"/>
              </a:rPr>
              <a:t>.-à-d. </a:t>
            </a:r>
            <a:r>
              <a:rPr lang="fr-FR" sz="1900" dirty="0" smtClean="0">
                <a:sym typeface="Wingdings" pitchFamily="2" charset="2"/>
              </a:rPr>
              <a:t>« </a:t>
            </a:r>
            <a:r>
              <a:rPr lang="fr-FR" sz="1900" dirty="0" err="1" smtClean="0">
                <a:sym typeface="Wingdings" pitchFamily="2" charset="2"/>
              </a:rPr>
              <a:t>lateral</a:t>
            </a:r>
            <a:r>
              <a:rPr lang="fr-FR" sz="1900" dirty="0" smtClean="0">
                <a:sym typeface="Wingdings" pitchFamily="2" charset="2"/>
              </a:rPr>
              <a:t> </a:t>
            </a:r>
            <a:r>
              <a:rPr lang="fr-FR" sz="1900" dirty="0" err="1" smtClean="0">
                <a:sym typeface="Wingdings" pitchFamily="2" charset="2"/>
              </a:rPr>
              <a:t>boundary</a:t>
            </a:r>
            <a:r>
              <a:rPr lang="fr-FR" sz="1900" dirty="0" smtClean="0">
                <a:sym typeface="Wingdings" pitchFamily="2" charset="2"/>
              </a:rPr>
              <a:t> </a:t>
            </a:r>
            <a:br>
              <a:rPr lang="fr-FR" sz="1900" dirty="0" smtClean="0">
                <a:sym typeface="Wingdings" pitchFamily="2" charset="2"/>
              </a:rPr>
            </a:br>
            <a:r>
              <a:rPr lang="fr-FR" sz="1900" dirty="0" smtClean="0">
                <a:sym typeface="Wingdings" pitchFamily="2" charset="2"/>
              </a:rPr>
              <a:t>conditions ») </a:t>
            </a:r>
            <a:r>
              <a:rPr lang="fr-FR" sz="1900" dirty="0">
                <a:sym typeface="Wingdings" pitchFamily="2" charset="2"/>
              </a:rPr>
              <a:t>tirées d'un modèle </a:t>
            </a:r>
            <a:r>
              <a:rPr lang="fr-FR" sz="1900" dirty="0" smtClean="0">
                <a:sym typeface="Wingdings" pitchFamily="2" charset="2"/>
              </a:rPr>
              <a:t/>
            </a:r>
            <a:br>
              <a:rPr lang="fr-FR" sz="1900" dirty="0" smtClean="0">
                <a:sym typeface="Wingdings" pitchFamily="2" charset="2"/>
              </a:rPr>
            </a:br>
            <a:r>
              <a:rPr lang="fr-FR" sz="1900" dirty="0" smtClean="0">
                <a:sym typeface="Wingdings" pitchFamily="2" charset="2"/>
              </a:rPr>
              <a:t>climatique </a:t>
            </a:r>
            <a:r>
              <a:rPr lang="fr-FR" sz="1900" dirty="0">
                <a:sym typeface="Wingdings" pitchFamily="2" charset="2"/>
              </a:rPr>
              <a:t>global (</a:t>
            </a:r>
            <a:r>
              <a:rPr lang="fr-FR" sz="1900" dirty="0" smtClean="0">
                <a:sym typeface="Wingdings" pitchFamily="2" charset="2"/>
              </a:rPr>
              <a:t>CCLM)</a:t>
            </a:r>
            <a:endParaRPr lang="en-GB" sz="1900" dirty="0" smtClean="0">
              <a:sym typeface="Wingdings" pitchFamily="2" charset="2"/>
            </a:endParaRPr>
          </a:p>
          <a:p>
            <a:endParaRPr lang="en-GB" sz="1900" dirty="0">
              <a:sym typeface="Wingdings" pitchFamily="2" charset="2"/>
            </a:endParaRPr>
          </a:p>
          <a:p>
            <a:pPr>
              <a:buNone/>
            </a:pPr>
            <a:r>
              <a:rPr lang="en-GB" sz="1900" dirty="0" smtClean="0">
                <a:sym typeface="Wingdings" pitchFamily="2" charset="2"/>
              </a:rPr>
              <a:t> </a:t>
            </a:r>
            <a:r>
              <a:rPr lang="fr-FR" sz="1900" dirty="0">
                <a:sym typeface="Wingdings" pitchFamily="2" charset="2"/>
              </a:rPr>
              <a:t>Exemple de réduction d'échelle de </a:t>
            </a:r>
            <a:r>
              <a:rPr lang="fr-FR" sz="1900" dirty="0" smtClean="0">
                <a:sym typeface="Wingdings" pitchFamily="2" charset="2"/>
              </a:rPr>
              <a:t/>
            </a:r>
            <a:br>
              <a:rPr lang="fr-FR" sz="1900" dirty="0" smtClean="0">
                <a:sym typeface="Wingdings" pitchFamily="2" charset="2"/>
              </a:rPr>
            </a:br>
            <a:r>
              <a:rPr lang="fr-FR" sz="1900" dirty="0" smtClean="0">
                <a:sym typeface="Wingdings" pitchFamily="2" charset="2"/>
              </a:rPr>
              <a:t>modèle (« model </a:t>
            </a:r>
            <a:r>
              <a:rPr lang="fr-FR" sz="1900" dirty="0" err="1" smtClean="0">
                <a:sym typeface="Wingdings" pitchFamily="2" charset="2"/>
              </a:rPr>
              <a:t>downscaling</a:t>
            </a:r>
            <a:r>
              <a:rPr lang="fr-FR" sz="1900" dirty="0" smtClean="0">
                <a:sym typeface="Wingdings" pitchFamily="2" charset="2"/>
              </a:rPr>
              <a:t> »)</a:t>
            </a:r>
            <a:r>
              <a:rPr lang="fr-FR" sz="2000" dirty="0" smtClean="0">
                <a:sym typeface="Wingdings" pitchFamily="2" charset="2"/>
              </a:rPr>
              <a:t/>
            </a:r>
            <a:br>
              <a:rPr lang="fr-FR" sz="2000" dirty="0" smtClean="0">
                <a:sym typeface="Wingdings" pitchFamily="2" charset="2"/>
              </a:rPr>
            </a:br>
            <a:endParaRPr lang="en-GB" sz="2000" dirty="0" smtClean="0"/>
          </a:p>
          <a:p>
            <a:pPr>
              <a:buNone/>
            </a:pPr>
            <a:endParaRPr lang="en-GB" sz="20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45</a:t>
            </a:fld>
            <a:endParaRPr lang="nl-BE"/>
          </a:p>
        </p:txBody>
      </p:sp>
      <p:sp>
        <p:nvSpPr>
          <p:cNvPr id="6" name="TextBox 5"/>
          <p:cNvSpPr txBox="1"/>
          <p:nvPr/>
        </p:nvSpPr>
        <p:spPr>
          <a:xfrm>
            <a:off x="0" y="6534835"/>
            <a:ext cx="2880320" cy="323165"/>
          </a:xfrm>
          <a:prstGeom prst="rect">
            <a:avLst/>
          </a:prstGeom>
          <a:noFill/>
        </p:spPr>
        <p:txBody>
          <a:bodyPr wrap="square" rtlCol="0">
            <a:spAutoFit/>
          </a:bodyPr>
          <a:lstStyle/>
          <a:p>
            <a:r>
              <a:rPr lang="nl-BE" sz="1500" dirty="0" smtClean="0"/>
              <a:t>(</a:t>
            </a:r>
            <a:r>
              <a:rPr lang="nl-BE" sz="1500" dirty="0" err="1" smtClean="0"/>
              <a:t>Thiery</a:t>
            </a:r>
            <a:r>
              <a:rPr lang="nl-BE" sz="1500" dirty="0" smtClean="0"/>
              <a:t> et al., 2015)</a:t>
            </a:r>
            <a:endParaRPr lang="en-US" sz="1500" dirty="0"/>
          </a:p>
        </p:txBody>
      </p:sp>
      <p:grpSp>
        <p:nvGrpSpPr>
          <p:cNvPr id="7" name="Group 31"/>
          <p:cNvGrpSpPr/>
          <p:nvPr/>
        </p:nvGrpSpPr>
        <p:grpSpPr>
          <a:xfrm>
            <a:off x="4499992" y="1628800"/>
            <a:ext cx="4536504" cy="4392488"/>
            <a:chOff x="421771" y="1408383"/>
            <a:chExt cx="5086333" cy="4756921"/>
          </a:xfrm>
        </p:grpSpPr>
        <p:pic>
          <p:nvPicPr>
            <p:cNvPr id="8" name="Picture 7" descr="DEM.png"/>
            <p:cNvPicPr>
              <a:picLocks noChangeAspect="1"/>
            </p:cNvPicPr>
            <p:nvPr/>
          </p:nvPicPr>
          <p:blipFill>
            <a:blip r:embed="rId2" cstate="print"/>
            <a:stretch>
              <a:fillRect/>
            </a:stretch>
          </p:blipFill>
          <p:spPr>
            <a:xfrm>
              <a:off x="421771" y="1408383"/>
              <a:ext cx="5086333" cy="4756921"/>
            </a:xfrm>
            <a:prstGeom prst="rect">
              <a:avLst/>
            </a:prstGeom>
          </p:spPr>
        </p:pic>
        <p:grpSp>
          <p:nvGrpSpPr>
            <p:cNvPr id="9" name="Group 238"/>
            <p:cNvGrpSpPr/>
            <p:nvPr/>
          </p:nvGrpSpPr>
          <p:grpSpPr>
            <a:xfrm>
              <a:off x="850086" y="1424032"/>
              <a:ext cx="4192216" cy="1428909"/>
              <a:chOff x="18901370" y="11705234"/>
              <a:chExt cx="5832648" cy="1988045"/>
            </a:xfrm>
          </p:grpSpPr>
          <p:sp>
            <p:nvSpPr>
              <p:cNvPr id="10" name="TextBox 9"/>
              <p:cNvSpPr txBox="1"/>
              <p:nvPr/>
            </p:nvSpPr>
            <p:spPr>
              <a:xfrm>
                <a:off x="18901370" y="11705234"/>
                <a:ext cx="5832648" cy="727958"/>
              </a:xfrm>
              <a:prstGeom prst="rect">
                <a:avLst/>
              </a:prstGeom>
              <a:noFill/>
            </p:spPr>
            <p:txBody>
              <a:bodyPr wrap="square" rtlCol="0">
                <a:spAutoFit/>
              </a:bodyPr>
              <a:lstStyle/>
              <a:p>
                <a:pPr algn="ctr"/>
                <a:r>
                  <a:rPr lang="en-GB" sz="1400" b="1" dirty="0" smtClean="0">
                    <a:latin typeface="Tahoma" pitchFamily="34" charset="0"/>
                    <a:ea typeface="Tahoma" pitchFamily="34" charset="0"/>
                    <a:cs typeface="Tahoma" pitchFamily="34" charset="0"/>
                  </a:rPr>
                  <a:t>CCLM 0.44°</a:t>
                </a:r>
              </a:p>
              <a:p>
                <a:pPr algn="ctr"/>
                <a:r>
                  <a:rPr lang="en-GB" sz="1400" b="1" dirty="0" smtClean="0">
                    <a:latin typeface="Tahoma" pitchFamily="34" charset="0"/>
                    <a:ea typeface="Tahoma" pitchFamily="34" charset="0"/>
                    <a:cs typeface="Tahoma" pitchFamily="34" charset="0"/>
                  </a:rPr>
                  <a:t>CORDEX Africa</a:t>
                </a:r>
              </a:p>
            </p:txBody>
          </p:sp>
          <p:sp>
            <p:nvSpPr>
              <p:cNvPr id="11" name="TextBox 10"/>
              <p:cNvSpPr txBox="1"/>
              <p:nvPr/>
            </p:nvSpPr>
            <p:spPr>
              <a:xfrm>
                <a:off x="19819532" y="13085780"/>
                <a:ext cx="3989015" cy="607499"/>
              </a:xfrm>
              <a:prstGeom prst="rect">
                <a:avLst/>
              </a:prstGeom>
              <a:noFill/>
            </p:spPr>
            <p:txBody>
              <a:bodyPr wrap="square" rtlCol="0">
                <a:spAutoFit/>
              </a:bodyPr>
              <a:lstStyle/>
              <a:p>
                <a:pPr algn="ctr"/>
                <a:r>
                  <a:rPr lang="en-GB" sz="1600" b="1" dirty="0" smtClean="0">
                    <a:latin typeface="Tahoma" pitchFamily="34" charset="0"/>
                    <a:ea typeface="Tahoma" pitchFamily="34" charset="0"/>
                    <a:cs typeface="Tahoma" pitchFamily="34" charset="0"/>
                  </a:rPr>
                  <a:t>CCLM² 0.0625°</a:t>
                </a:r>
                <a:endParaRPr lang="en-GB" sz="1600" b="1" dirty="0">
                  <a:latin typeface="Tahoma" pitchFamily="34" charset="0"/>
                  <a:ea typeface="Tahoma" pitchFamily="34" charset="0"/>
                  <a:cs typeface="Tahoma" pitchFamily="34" charset="0"/>
                </a:endParaRPr>
              </a:p>
            </p:txBody>
          </p:sp>
        </p:grpSp>
      </p:grpSp>
      <p:sp>
        <p:nvSpPr>
          <p:cNvPr id="12" name="Content Placeholder 2"/>
          <p:cNvSpPr txBox="1">
            <a:spLocks/>
          </p:cNvSpPr>
          <p:nvPr/>
        </p:nvSpPr>
        <p:spPr>
          <a:xfrm>
            <a:off x="7236296" y="1628800"/>
            <a:ext cx="4104456" cy="4392488"/>
          </a:xfrm>
          <a:prstGeom prst="rect">
            <a:avLst/>
          </a:prstGeom>
        </p:spPr>
        <p:txBody>
          <a:bodyPr vert="horz" lIns="91440" tIns="45720" rIns="91440" bIns="45720" rtlCol="0">
            <a:noAutofit/>
          </a:bodyPr>
          <a:lstStyle/>
          <a:p>
            <a:pPr>
              <a:buFont typeface="Arial" pitchFamily="34" charset="0"/>
              <a:buChar char="•"/>
            </a:pPr>
            <a:endParaRPr lang="en-GB" sz="2000"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1"/>
          <p:cNvGrpSpPr/>
          <p:nvPr/>
        </p:nvGrpSpPr>
        <p:grpSpPr>
          <a:xfrm>
            <a:off x="6372200" y="2195572"/>
            <a:ext cx="2645695" cy="1526369"/>
            <a:chOff x="6156176" y="2375660"/>
            <a:chExt cx="2645695" cy="1526369"/>
          </a:xfrm>
        </p:grpSpPr>
        <p:grpSp>
          <p:nvGrpSpPr>
            <p:cNvPr id="14" name="Group 29"/>
            <p:cNvGrpSpPr/>
            <p:nvPr/>
          </p:nvGrpSpPr>
          <p:grpSpPr>
            <a:xfrm>
              <a:off x="6156176" y="2375660"/>
              <a:ext cx="2520280" cy="1296144"/>
              <a:chOff x="6372200" y="3212976"/>
              <a:chExt cx="2520280" cy="1296144"/>
            </a:xfrm>
          </p:grpSpPr>
          <p:grpSp>
            <p:nvGrpSpPr>
              <p:cNvPr id="16" name="Group 25"/>
              <p:cNvGrpSpPr/>
              <p:nvPr/>
            </p:nvGrpSpPr>
            <p:grpSpPr>
              <a:xfrm>
                <a:off x="6372200" y="3212976"/>
                <a:ext cx="2520280" cy="1296144"/>
                <a:chOff x="1475656" y="2515052"/>
                <a:chExt cx="6408712" cy="2642140"/>
              </a:xfrm>
            </p:grpSpPr>
            <p:sp>
              <p:nvSpPr>
                <p:cNvPr id="20" name="Rectangle 19"/>
                <p:cNvSpPr/>
                <p:nvPr/>
              </p:nvSpPr>
              <p:spPr>
                <a:xfrm>
                  <a:off x="1475656" y="2515052"/>
                  <a:ext cx="6408712" cy="2642140"/>
                </a:xfrm>
                <a:prstGeom prst="rect">
                  <a:avLst/>
                </a:prstGeom>
                <a:solidFill>
                  <a:srgbClr val="ACEF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1" name="Rounded Rectangle 20"/>
                <p:cNvSpPr/>
                <p:nvPr/>
              </p:nvSpPr>
              <p:spPr>
                <a:xfrm>
                  <a:off x="1475656" y="4149080"/>
                  <a:ext cx="6408712" cy="1008112"/>
                </a:xfrm>
                <a:prstGeom prst="roundRect">
                  <a:avLst/>
                </a:prstGeom>
                <a:solidFill>
                  <a:srgbClr val="E682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Round Same Side Corner Rectangle 21"/>
                <p:cNvSpPr/>
                <p:nvPr/>
              </p:nvSpPr>
              <p:spPr>
                <a:xfrm rot="10800000">
                  <a:off x="3794315" y="4149081"/>
                  <a:ext cx="2808311" cy="792087"/>
                </a:xfrm>
                <a:prstGeom prst="round2SameRect">
                  <a:avLst>
                    <a:gd name="adj1" fmla="val 50000"/>
                    <a:gd name="adj2" fmla="val 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17" name="TextBox 16"/>
              <p:cNvSpPr txBox="1"/>
              <p:nvPr/>
            </p:nvSpPr>
            <p:spPr>
              <a:xfrm>
                <a:off x="6948264" y="3337828"/>
                <a:ext cx="1416029" cy="307777"/>
              </a:xfrm>
              <a:prstGeom prst="rect">
                <a:avLst/>
              </a:prstGeom>
              <a:noFill/>
            </p:spPr>
            <p:txBody>
              <a:bodyPr wrap="none" rtlCol="0">
                <a:spAutoFit/>
              </a:bodyPr>
              <a:lstStyle/>
              <a:p>
                <a:r>
                  <a:rPr lang="nl-BE" sz="1400" b="1" dirty="0" smtClean="0">
                    <a:latin typeface="Calibri" pitchFamily="34" charset="0"/>
                  </a:rPr>
                  <a:t>COSMO-CLM 4.8</a:t>
                </a:r>
              </a:p>
            </p:txBody>
          </p:sp>
          <p:sp>
            <p:nvSpPr>
              <p:cNvPr id="18" name="TextBox 17"/>
              <p:cNvSpPr txBox="1"/>
              <p:nvPr/>
            </p:nvSpPr>
            <p:spPr>
              <a:xfrm>
                <a:off x="7558946" y="4005064"/>
                <a:ext cx="601318" cy="307777"/>
              </a:xfrm>
              <a:prstGeom prst="rect">
                <a:avLst/>
              </a:prstGeom>
              <a:noFill/>
            </p:spPr>
            <p:txBody>
              <a:bodyPr wrap="none" rtlCol="0">
                <a:spAutoFit/>
              </a:bodyPr>
              <a:lstStyle/>
              <a:p>
                <a:r>
                  <a:rPr lang="nl-BE" sz="1400" b="1" dirty="0" smtClean="0">
                    <a:latin typeface="Calibri" pitchFamily="34" charset="0"/>
                  </a:rPr>
                  <a:t>FLake</a:t>
                </a:r>
                <a:endParaRPr lang="nl-BE" sz="1400" b="1" dirty="0">
                  <a:latin typeface="Calibri" pitchFamily="34" charset="0"/>
                </a:endParaRPr>
              </a:p>
            </p:txBody>
          </p:sp>
          <p:sp>
            <p:nvSpPr>
              <p:cNvPr id="19" name="TextBox 18"/>
              <p:cNvSpPr txBox="1"/>
              <p:nvPr/>
            </p:nvSpPr>
            <p:spPr>
              <a:xfrm>
                <a:off x="6444208" y="4005064"/>
                <a:ext cx="782587" cy="307777"/>
              </a:xfrm>
              <a:prstGeom prst="rect">
                <a:avLst/>
              </a:prstGeom>
              <a:noFill/>
            </p:spPr>
            <p:txBody>
              <a:bodyPr wrap="none" rtlCol="0">
                <a:spAutoFit/>
              </a:bodyPr>
              <a:lstStyle/>
              <a:p>
                <a:r>
                  <a:rPr lang="nl-BE" sz="1400" b="1" dirty="0" smtClean="0">
                    <a:latin typeface="Calibri" pitchFamily="34" charset="0"/>
                  </a:rPr>
                  <a:t>CLM 3.5</a:t>
                </a:r>
                <a:endParaRPr lang="nl-BE" sz="1400" b="1" dirty="0">
                  <a:latin typeface="Calibri" pitchFamily="34" charset="0"/>
                </a:endParaRPr>
              </a:p>
            </p:txBody>
          </p:sp>
        </p:grpSp>
        <p:sp>
          <p:nvSpPr>
            <p:cNvPr id="15" name="TextBox 14"/>
            <p:cNvSpPr txBox="1"/>
            <p:nvPr/>
          </p:nvSpPr>
          <p:spPr>
            <a:xfrm>
              <a:off x="6440327" y="3640419"/>
              <a:ext cx="2361544" cy="261610"/>
            </a:xfrm>
            <a:prstGeom prst="rect">
              <a:avLst/>
            </a:prstGeom>
            <a:noFill/>
          </p:spPr>
          <p:txBody>
            <a:bodyPr wrap="none" rtlCol="0">
              <a:spAutoFit/>
            </a:bodyPr>
            <a:lstStyle/>
            <a:p>
              <a:r>
                <a:rPr lang="nl-BE" sz="1100" b="1" dirty="0" smtClean="0">
                  <a:solidFill>
                    <a:srgbClr val="1F407A"/>
                  </a:solidFill>
                  <a:latin typeface="Tahoma" pitchFamily="34" charset="0"/>
                  <a:ea typeface="Tahoma" pitchFamily="34" charset="0"/>
                  <a:cs typeface="Tahoma" pitchFamily="34" charset="0"/>
                </a:rPr>
                <a:t>(Davin and Seneviratne, 2012)</a:t>
              </a:r>
            </a:p>
          </p:txBody>
        </p:sp>
      </p:grpSp>
      <p:sp>
        <p:nvSpPr>
          <p:cNvPr id="2"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3" name="Content Placeholder 2"/>
          <p:cNvSpPr>
            <a:spLocks noGrp="1"/>
          </p:cNvSpPr>
          <p:nvPr>
            <p:ph idx="1"/>
          </p:nvPr>
        </p:nvSpPr>
        <p:spPr>
          <a:xfrm>
            <a:off x="107504" y="1196752"/>
            <a:ext cx="8784976" cy="4824535"/>
          </a:xfrm>
        </p:spPr>
        <p:txBody>
          <a:bodyPr>
            <a:noAutofit/>
          </a:bodyPr>
          <a:lstStyle/>
          <a:p>
            <a:pPr>
              <a:buNone/>
            </a:pPr>
            <a:r>
              <a:rPr lang="fr-FR" sz="2400" b="1" dirty="0" smtClean="0"/>
              <a:t>Comment évaluer les impacts climatiques des lacs?</a:t>
            </a:r>
          </a:p>
          <a:p>
            <a:pPr>
              <a:buNone/>
            </a:pPr>
            <a:r>
              <a:rPr lang="fr-FR" sz="2200" dirty="0" smtClean="0"/>
              <a:t>COSMO-CLM </a:t>
            </a:r>
            <a:r>
              <a:rPr lang="fr-FR" sz="2200" dirty="0" smtClean="0"/>
              <a:t>(CCLM) </a:t>
            </a:r>
            <a:r>
              <a:rPr lang="fr-FR" sz="2200" dirty="0" smtClean="0"/>
              <a:t>a plusieurs sous-modèles qui représentent tous les processus importants qui se produisent dans </a:t>
            </a:r>
            <a:r>
              <a:rPr lang="fr-FR" sz="2200" dirty="0" smtClean="0"/>
              <a:t/>
            </a:r>
            <a:br>
              <a:rPr lang="fr-FR" sz="2200" dirty="0" smtClean="0"/>
            </a:br>
            <a:r>
              <a:rPr lang="fr-FR" sz="2200" dirty="0" smtClean="0"/>
              <a:t>l'atmosphère, sur </a:t>
            </a:r>
            <a:r>
              <a:rPr lang="fr-FR" sz="2200" dirty="0" smtClean="0"/>
              <a:t>terre et dans les lacs. Sur cette </a:t>
            </a:r>
            <a:r>
              <a:rPr lang="fr-FR" sz="2200" dirty="0" smtClean="0"/>
              <a:t/>
            </a:r>
            <a:br>
              <a:rPr lang="fr-FR" sz="2200" dirty="0" smtClean="0"/>
            </a:br>
            <a:r>
              <a:rPr lang="fr-FR" sz="2200" dirty="0" smtClean="0"/>
              <a:t>base</a:t>
            </a:r>
            <a:r>
              <a:rPr lang="fr-FR" sz="2200" dirty="0" smtClean="0"/>
              <a:t>: différents scénarios </a:t>
            </a:r>
            <a:r>
              <a:rPr lang="fr-FR" sz="2200" dirty="0" smtClean="0"/>
              <a:t>peuvent </a:t>
            </a:r>
            <a:r>
              <a:rPr lang="fr-FR" sz="2200" dirty="0" smtClean="0"/>
              <a:t>être testés:</a:t>
            </a:r>
          </a:p>
          <a:p>
            <a:r>
              <a:rPr lang="fr-FR" sz="2200" dirty="0" smtClean="0"/>
              <a:t>CTL = </a:t>
            </a:r>
            <a:r>
              <a:rPr lang="fr-FR" sz="2200" dirty="0" smtClean="0"/>
              <a:t>« control », </a:t>
            </a:r>
            <a:r>
              <a:rPr lang="fr-FR" sz="2200" dirty="0" smtClean="0"/>
              <a:t>notre meilleure estimation </a:t>
            </a:r>
            <a:r>
              <a:rPr lang="fr-FR" sz="2200" dirty="0" smtClean="0"/>
              <a:t/>
            </a:r>
            <a:br>
              <a:rPr lang="fr-FR" sz="2200" dirty="0" smtClean="0"/>
            </a:br>
            <a:r>
              <a:rPr lang="fr-FR" sz="2200" dirty="0" smtClean="0"/>
              <a:t>du climat actuel </a:t>
            </a:r>
            <a:r>
              <a:rPr lang="fr-FR" sz="2200" dirty="0" smtClean="0"/>
              <a:t>de la région.</a:t>
            </a:r>
          </a:p>
          <a:p>
            <a:r>
              <a:rPr lang="fr-FR" sz="2200" dirty="0" smtClean="0"/>
              <a:t>NOL = </a:t>
            </a:r>
            <a:r>
              <a:rPr lang="fr-FR" sz="2200" dirty="0" smtClean="0"/>
              <a:t>«No </a:t>
            </a:r>
            <a:r>
              <a:rPr lang="fr-FR" sz="2200" dirty="0" err="1" smtClean="0"/>
              <a:t>Lakes</a:t>
            </a:r>
            <a:r>
              <a:rPr lang="fr-FR" sz="2200" dirty="0" smtClean="0"/>
              <a:t> »,  la </a:t>
            </a:r>
            <a:r>
              <a:rPr lang="fr-FR" sz="2200" dirty="0" smtClean="0"/>
              <a:t>comparaison avec CTL permet </a:t>
            </a:r>
            <a:r>
              <a:rPr lang="fr-FR" sz="2200" dirty="0" smtClean="0"/>
              <a:t/>
            </a:r>
            <a:br>
              <a:rPr lang="fr-FR" sz="2200" dirty="0" smtClean="0"/>
            </a:br>
            <a:r>
              <a:rPr lang="fr-FR" sz="2200" dirty="0" smtClean="0"/>
              <a:t>d'évaluer </a:t>
            </a:r>
            <a:r>
              <a:rPr lang="fr-FR" sz="2200" dirty="0" smtClean="0"/>
              <a:t>l'impact des Grands Lacs sur le climat actuel</a:t>
            </a:r>
          </a:p>
          <a:p>
            <a:r>
              <a:rPr lang="fr-FR" sz="2200" dirty="0" smtClean="0"/>
              <a:t>HIST: résultats </a:t>
            </a:r>
            <a:r>
              <a:rPr lang="fr-FR" sz="2200" dirty="0" smtClean="0"/>
              <a:t>pour </a:t>
            </a:r>
            <a:r>
              <a:rPr lang="fr-FR" sz="2200" dirty="0" smtClean="0"/>
              <a:t>une période de 30 ans</a:t>
            </a:r>
          </a:p>
          <a:p>
            <a:r>
              <a:rPr lang="fr-FR" sz="2200" dirty="0" smtClean="0"/>
              <a:t>RCP8.5: simulations dans le cadre d'un scénario de </a:t>
            </a:r>
            <a:r>
              <a:rPr lang="fr-FR" sz="2200" dirty="0" smtClean="0"/>
              <a:t/>
            </a:r>
            <a:br>
              <a:rPr lang="fr-FR" sz="2200" dirty="0" smtClean="0"/>
            </a:br>
            <a:r>
              <a:rPr lang="fr-FR" sz="2200" dirty="0" smtClean="0"/>
              <a:t>"</a:t>
            </a:r>
            <a:r>
              <a:rPr lang="fr-FR" sz="2200" dirty="0" smtClean="0"/>
              <a:t>business-as-</a:t>
            </a:r>
            <a:r>
              <a:rPr lang="fr-FR" sz="2200" dirty="0" err="1" smtClean="0"/>
              <a:t>usual</a:t>
            </a:r>
            <a:r>
              <a:rPr lang="fr-FR" sz="2200" dirty="0" smtClean="0"/>
              <a:t>" d'émissions de gaz à effet de </a:t>
            </a:r>
            <a:r>
              <a:rPr lang="fr-FR" sz="2200" dirty="0" smtClean="0"/>
              <a:t/>
            </a:r>
            <a:br>
              <a:rPr lang="fr-FR" sz="2200" dirty="0" smtClean="0"/>
            </a:br>
            <a:r>
              <a:rPr lang="fr-FR" sz="2200" dirty="0" smtClean="0"/>
              <a:t>serre</a:t>
            </a:r>
            <a:r>
              <a:rPr lang="en-GB" sz="2200" dirty="0" smtClean="0"/>
              <a:t>	</a:t>
            </a:r>
            <a:endParaRPr lang="en-GB" sz="22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46</a:t>
            </a:fld>
            <a:endParaRPr lang="nl-BE"/>
          </a:p>
        </p:txBody>
      </p:sp>
      <p:sp>
        <p:nvSpPr>
          <p:cNvPr id="6" name="TextBox 5"/>
          <p:cNvSpPr txBox="1"/>
          <p:nvPr/>
        </p:nvSpPr>
        <p:spPr>
          <a:xfrm>
            <a:off x="0" y="6534835"/>
            <a:ext cx="2880320" cy="323165"/>
          </a:xfrm>
          <a:prstGeom prst="rect">
            <a:avLst/>
          </a:prstGeom>
          <a:noFill/>
        </p:spPr>
        <p:txBody>
          <a:bodyPr wrap="square" rtlCol="0">
            <a:spAutoFit/>
          </a:bodyPr>
          <a:lstStyle/>
          <a:p>
            <a:r>
              <a:rPr lang="nl-BE" sz="1500" dirty="0" smtClean="0"/>
              <a:t>(</a:t>
            </a:r>
            <a:r>
              <a:rPr lang="nl-BE" sz="1500" dirty="0" err="1" smtClean="0"/>
              <a:t>Thiery</a:t>
            </a:r>
            <a:r>
              <a:rPr lang="nl-BE" sz="1500" dirty="0" smtClean="0"/>
              <a:t> et al., 2015)</a:t>
            </a:r>
            <a:endParaRPr lang="en-US" sz="1500" dirty="0"/>
          </a:p>
        </p:txBody>
      </p:sp>
      <p:sp>
        <p:nvSpPr>
          <p:cNvPr id="23" name="TextBox 22"/>
          <p:cNvSpPr txBox="1"/>
          <p:nvPr/>
        </p:nvSpPr>
        <p:spPr>
          <a:xfrm>
            <a:off x="6392847" y="4418528"/>
            <a:ext cx="2390398" cy="369332"/>
          </a:xfrm>
          <a:prstGeom prst="rect">
            <a:avLst/>
          </a:prstGeom>
          <a:noFill/>
          <a:ln w="0">
            <a:noFill/>
          </a:ln>
        </p:spPr>
        <p:txBody>
          <a:bodyPr wrap="none" rtlCol="0">
            <a:spAutoFit/>
          </a:bodyPr>
          <a:lstStyle/>
          <a:p>
            <a:r>
              <a:rPr lang="en-GB" b="1" dirty="0" smtClean="0">
                <a:solidFill>
                  <a:srgbClr val="1F407A"/>
                </a:solidFill>
                <a:latin typeface="Tahoma" pitchFamily="34" charset="0"/>
                <a:ea typeface="Tahoma" pitchFamily="34" charset="0"/>
                <a:cs typeface="Tahoma" pitchFamily="34" charset="0"/>
              </a:rPr>
              <a:t>“CTL” (1999-2008)</a:t>
            </a:r>
            <a:endParaRPr lang="en-GB" b="1" dirty="0">
              <a:solidFill>
                <a:srgbClr val="1F407A"/>
              </a:solidFill>
              <a:latin typeface="Tahoma" pitchFamily="34" charset="0"/>
              <a:ea typeface="Tahoma" pitchFamily="34" charset="0"/>
              <a:cs typeface="Tahoma" pitchFamily="34" charset="0"/>
            </a:endParaRPr>
          </a:p>
        </p:txBody>
      </p:sp>
      <p:sp>
        <p:nvSpPr>
          <p:cNvPr id="24" name="Down Arrow 23"/>
          <p:cNvSpPr/>
          <p:nvPr/>
        </p:nvSpPr>
        <p:spPr>
          <a:xfrm>
            <a:off x="7470231" y="3851756"/>
            <a:ext cx="360040" cy="432048"/>
          </a:xfrm>
          <a:prstGeom prst="downArrow">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1F407A"/>
              </a:solidFill>
            </a:endParaRPr>
          </a:p>
        </p:txBody>
      </p:sp>
      <p:sp>
        <p:nvSpPr>
          <p:cNvPr id="25" name="TextBox 24"/>
          <p:cNvSpPr txBox="1"/>
          <p:nvPr/>
        </p:nvSpPr>
        <p:spPr>
          <a:xfrm>
            <a:off x="6392847" y="4781665"/>
            <a:ext cx="2451312" cy="369332"/>
          </a:xfrm>
          <a:prstGeom prst="rect">
            <a:avLst/>
          </a:prstGeom>
          <a:noFill/>
          <a:ln w="0">
            <a:noFill/>
          </a:ln>
        </p:spPr>
        <p:txBody>
          <a:bodyPr wrap="none" rtlCol="0">
            <a:spAutoFit/>
          </a:bodyPr>
          <a:lstStyle/>
          <a:p>
            <a:r>
              <a:rPr lang="en-GB" b="1" dirty="0" smtClean="0">
                <a:solidFill>
                  <a:srgbClr val="1F407A"/>
                </a:solidFill>
                <a:latin typeface="Tahoma" pitchFamily="34" charset="0"/>
                <a:ea typeface="Tahoma" pitchFamily="34" charset="0"/>
                <a:cs typeface="Tahoma" pitchFamily="34" charset="0"/>
              </a:rPr>
              <a:t>“NOL” (1999-2008)</a:t>
            </a:r>
            <a:endParaRPr lang="en-GB" b="1" dirty="0">
              <a:solidFill>
                <a:srgbClr val="1F407A"/>
              </a:solidFill>
              <a:latin typeface="Tahoma" pitchFamily="34" charset="0"/>
              <a:ea typeface="Tahoma" pitchFamily="34" charset="0"/>
              <a:cs typeface="Tahoma" pitchFamily="34" charset="0"/>
            </a:endParaRPr>
          </a:p>
        </p:txBody>
      </p:sp>
      <p:sp>
        <p:nvSpPr>
          <p:cNvPr id="26" name="TextBox 25"/>
          <p:cNvSpPr txBox="1"/>
          <p:nvPr/>
        </p:nvSpPr>
        <p:spPr>
          <a:xfrm>
            <a:off x="6392847" y="5144802"/>
            <a:ext cx="2539478" cy="369332"/>
          </a:xfrm>
          <a:prstGeom prst="rect">
            <a:avLst/>
          </a:prstGeom>
          <a:noFill/>
          <a:ln w="0">
            <a:noFill/>
          </a:ln>
        </p:spPr>
        <p:txBody>
          <a:bodyPr wrap="none" rtlCol="0">
            <a:spAutoFit/>
          </a:bodyPr>
          <a:lstStyle/>
          <a:p>
            <a:r>
              <a:rPr lang="en-GB" b="1" dirty="0" smtClean="0">
                <a:solidFill>
                  <a:srgbClr val="1F407A"/>
                </a:solidFill>
                <a:latin typeface="Tahoma" pitchFamily="34" charset="0"/>
                <a:ea typeface="Tahoma" pitchFamily="34" charset="0"/>
                <a:cs typeface="Tahoma" pitchFamily="34" charset="0"/>
              </a:rPr>
              <a:t>“HIST” (1981-2010)</a:t>
            </a:r>
            <a:endParaRPr lang="en-GB" b="1" dirty="0">
              <a:solidFill>
                <a:srgbClr val="1F407A"/>
              </a:solidFill>
              <a:latin typeface="Tahoma" pitchFamily="34" charset="0"/>
              <a:ea typeface="Tahoma" pitchFamily="34" charset="0"/>
              <a:cs typeface="Tahoma" pitchFamily="34" charset="0"/>
            </a:endParaRPr>
          </a:p>
        </p:txBody>
      </p:sp>
      <p:sp>
        <p:nvSpPr>
          <p:cNvPr id="27" name="TextBox 26"/>
          <p:cNvSpPr txBox="1"/>
          <p:nvPr/>
        </p:nvSpPr>
        <p:spPr>
          <a:xfrm>
            <a:off x="6392847" y="5507940"/>
            <a:ext cx="2805576" cy="369332"/>
          </a:xfrm>
          <a:prstGeom prst="rect">
            <a:avLst/>
          </a:prstGeom>
          <a:noFill/>
          <a:ln w="0">
            <a:noFill/>
          </a:ln>
        </p:spPr>
        <p:txBody>
          <a:bodyPr wrap="none" rtlCol="0">
            <a:spAutoFit/>
          </a:bodyPr>
          <a:lstStyle/>
          <a:p>
            <a:r>
              <a:rPr lang="en-GB" b="1" dirty="0" smtClean="0">
                <a:solidFill>
                  <a:srgbClr val="1F407A"/>
                </a:solidFill>
                <a:latin typeface="Tahoma" pitchFamily="34" charset="0"/>
                <a:ea typeface="Tahoma" pitchFamily="34" charset="0"/>
                <a:cs typeface="Tahoma" pitchFamily="34" charset="0"/>
              </a:rPr>
              <a:t>“RCP8.5” (2071-2100)</a:t>
            </a:r>
            <a:endParaRPr lang="en-GB" b="1" dirty="0">
              <a:solidFill>
                <a:srgbClr val="1F407A"/>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fr-FR" sz="2200" b="1" dirty="0" smtClean="0"/>
              <a:t>Dans quelle mesure les simulations </a:t>
            </a:r>
            <a:r>
              <a:rPr lang="fr-FR" sz="2200" b="1" dirty="0" smtClean="0"/>
              <a:t>CTL sont-elles </a:t>
            </a:r>
            <a:r>
              <a:rPr lang="fr-FR" sz="2200" b="1" dirty="0" smtClean="0"/>
              <a:t>correctes?</a:t>
            </a:r>
            <a:endParaRPr lang="en-US" sz="2200" b="1"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47</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6" name="TextBox 5"/>
          <p:cNvSpPr txBox="1"/>
          <p:nvPr/>
        </p:nvSpPr>
        <p:spPr>
          <a:xfrm>
            <a:off x="0" y="6534835"/>
            <a:ext cx="2880320" cy="323165"/>
          </a:xfrm>
          <a:prstGeom prst="rect">
            <a:avLst/>
          </a:prstGeom>
          <a:noFill/>
        </p:spPr>
        <p:txBody>
          <a:bodyPr wrap="square" rtlCol="0">
            <a:spAutoFit/>
          </a:bodyPr>
          <a:lstStyle/>
          <a:p>
            <a:r>
              <a:rPr lang="nl-BE" sz="1500" dirty="0" smtClean="0"/>
              <a:t>(</a:t>
            </a:r>
            <a:r>
              <a:rPr lang="nl-BE" sz="1500" dirty="0" err="1" smtClean="0"/>
              <a:t>Thiery</a:t>
            </a:r>
            <a:r>
              <a:rPr lang="nl-BE" sz="1500" dirty="0" smtClean="0"/>
              <a:t> et al., 2015)</a:t>
            </a:r>
            <a:endParaRPr lang="en-US" sz="1500" dirty="0"/>
          </a:p>
        </p:txBody>
      </p:sp>
      <p:pic>
        <p:nvPicPr>
          <p:cNvPr id="60418" name="Picture 2"/>
          <p:cNvPicPr>
            <a:picLocks noChangeAspect="1" noChangeArrowheads="1"/>
          </p:cNvPicPr>
          <p:nvPr/>
        </p:nvPicPr>
        <p:blipFill>
          <a:blip r:embed="rId2" cstate="print"/>
          <a:srcRect/>
          <a:stretch>
            <a:fillRect/>
          </a:stretch>
        </p:blipFill>
        <p:spPr bwMode="auto">
          <a:xfrm>
            <a:off x="539552" y="1628800"/>
            <a:ext cx="5616624" cy="4858108"/>
          </a:xfrm>
          <a:prstGeom prst="rect">
            <a:avLst/>
          </a:prstGeom>
          <a:noFill/>
          <a:ln w="9525">
            <a:noFill/>
            <a:miter lim="800000"/>
            <a:headEnd/>
            <a:tailEnd/>
          </a:ln>
        </p:spPr>
      </p:pic>
      <p:sp>
        <p:nvSpPr>
          <p:cNvPr id="8" name="TextBox 7"/>
          <p:cNvSpPr txBox="1"/>
          <p:nvPr/>
        </p:nvSpPr>
        <p:spPr>
          <a:xfrm>
            <a:off x="6300192" y="1916832"/>
            <a:ext cx="2232248" cy="1446550"/>
          </a:xfrm>
          <a:prstGeom prst="rect">
            <a:avLst/>
          </a:prstGeom>
          <a:noFill/>
        </p:spPr>
        <p:txBody>
          <a:bodyPr wrap="square" rtlCol="0">
            <a:spAutoFit/>
          </a:bodyPr>
          <a:lstStyle/>
          <a:p>
            <a:r>
              <a:rPr lang="fr-FR" sz="2200" dirty="0" smtClean="0">
                <a:sym typeface="Wingdings" pitchFamily="2" charset="2"/>
              </a:rPr>
              <a:t> Pourquoi </a:t>
            </a:r>
            <a:r>
              <a:rPr lang="fr-FR" sz="2200" dirty="0" smtClean="0">
                <a:sym typeface="Wingdings" pitchFamily="2" charset="2"/>
              </a:rPr>
              <a:t>les précipitations semblent-elles si mal simulées?</a:t>
            </a:r>
            <a:endParaRPr lang="en-US"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fr-FR" sz="2200" b="1" dirty="0" smtClean="0"/>
              <a:t>Dans quelle mesure les simulations CTL sont-elles correctes?</a:t>
            </a:r>
            <a:endParaRPr lang="en-US" sz="2200" b="1"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48</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6" name="TextBox 5"/>
          <p:cNvSpPr txBox="1"/>
          <p:nvPr/>
        </p:nvSpPr>
        <p:spPr>
          <a:xfrm>
            <a:off x="0" y="6534835"/>
            <a:ext cx="2880320" cy="323165"/>
          </a:xfrm>
          <a:prstGeom prst="rect">
            <a:avLst/>
          </a:prstGeom>
          <a:noFill/>
        </p:spPr>
        <p:txBody>
          <a:bodyPr wrap="square" rtlCol="0">
            <a:spAutoFit/>
          </a:bodyPr>
          <a:lstStyle/>
          <a:p>
            <a:r>
              <a:rPr lang="nl-BE" sz="1500" dirty="0" smtClean="0"/>
              <a:t>(</a:t>
            </a:r>
            <a:r>
              <a:rPr lang="nl-BE" sz="1500" dirty="0" err="1" smtClean="0"/>
              <a:t>Thiery</a:t>
            </a:r>
            <a:r>
              <a:rPr lang="nl-BE" sz="1500" dirty="0" smtClean="0"/>
              <a:t> et al., 2015)</a:t>
            </a:r>
            <a:endParaRPr lang="en-US" sz="1500" dirty="0"/>
          </a:p>
        </p:txBody>
      </p:sp>
      <p:pic>
        <p:nvPicPr>
          <p:cNvPr id="61442" name="Picture 2"/>
          <p:cNvPicPr>
            <a:picLocks noChangeAspect="1" noChangeArrowheads="1"/>
          </p:cNvPicPr>
          <p:nvPr/>
        </p:nvPicPr>
        <p:blipFill>
          <a:blip r:embed="rId2" cstate="print"/>
          <a:srcRect/>
          <a:stretch>
            <a:fillRect/>
          </a:stretch>
        </p:blipFill>
        <p:spPr bwMode="auto">
          <a:xfrm>
            <a:off x="1979712" y="1700808"/>
            <a:ext cx="5210175" cy="482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ABAE2D-7E9C-4FCE-AF4E-8A971EE13E7B}" type="slidenum">
              <a:rPr lang="nl-BE" smtClean="0"/>
              <a:pPr/>
              <a:t>49</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6" name="TextBox 5"/>
          <p:cNvSpPr txBox="1"/>
          <p:nvPr/>
        </p:nvSpPr>
        <p:spPr>
          <a:xfrm>
            <a:off x="0" y="6534835"/>
            <a:ext cx="2880320" cy="323165"/>
          </a:xfrm>
          <a:prstGeom prst="rect">
            <a:avLst/>
          </a:prstGeom>
          <a:noFill/>
        </p:spPr>
        <p:txBody>
          <a:bodyPr wrap="square" rtlCol="0">
            <a:spAutoFit/>
          </a:bodyPr>
          <a:lstStyle/>
          <a:p>
            <a:r>
              <a:rPr lang="nl-BE" sz="1500" dirty="0" smtClean="0"/>
              <a:t>(</a:t>
            </a:r>
            <a:r>
              <a:rPr lang="nl-BE" sz="1500" dirty="0" err="1" smtClean="0"/>
              <a:t>Thiery</a:t>
            </a:r>
            <a:r>
              <a:rPr lang="nl-BE" sz="1500" dirty="0" smtClean="0"/>
              <a:t> et al., 2016)</a:t>
            </a:r>
            <a:endParaRPr lang="en-US" sz="1500" dirty="0"/>
          </a:p>
        </p:txBody>
      </p:sp>
      <p:pic>
        <p:nvPicPr>
          <p:cNvPr id="7" name="Picture 6" descr="supp_figure_02.png"/>
          <p:cNvPicPr>
            <a:picLocks noChangeAspect="1"/>
          </p:cNvPicPr>
          <p:nvPr/>
        </p:nvPicPr>
        <p:blipFill>
          <a:blip r:embed="rId2" cstate="print"/>
          <a:stretch>
            <a:fillRect/>
          </a:stretch>
        </p:blipFill>
        <p:spPr>
          <a:xfrm>
            <a:off x="4679504" y="1644123"/>
            <a:ext cx="4464496" cy="5213877"/>
          </a:xfrm>
          <a:prstGeom prst="rect">
            <a:avLst/>
          </a:prstGeom>
        </p:spPr>
      </p:pic>
      <p:pic>
        <p:nvPicPr>
          <p:cNvPr id="8" name="Picture 7" descr="SURV_TRMMonly.png"/>
          <p:cNvPicPr>
            <a:picLocks noChangeAspect="1"/>
          </p:cNvPicPr>
          <p:nvPr/>
        </p:nvPicPr>
        <p:blipFill>
          <a:blip r:embed="rId3" cstate="print"/>
          <a:srcRect r="52271" b="51446"/>
          <a:stretch>
            <a:fillRect/>
          </a:stretch>
        </p:blipFill>
        <p:spPr>
          <a:xfrm>
            <a:off x="4679504" y="1644123"/>
            <a:ext cx="2130429" cy="2531024"/>
          </a:xfrm>
          <a:prstGeom prst="rect">
            <a:avLst/>
          </a:prstGeom>
        </p:spPr>
      </p:pic>
      <p:pic>
        <p:nvPicPr>
          <p:cNvPr id="9" name="Picture 8" descr="SURV_TRMMandERAIonly.png"/>
          <p:cNvPicPr>
            <a:picLocks noChangeAspect="1"/>
          </p:cNvPicPr>
          <p:nvPr/>
        </p:nvPicPr>
        <p:blipFill>
          <a:blip r:embed="rId4" cstate="print"/>
          <a:srcRect r="52271" b="51446"/>
          <a:stretch>
            <a:fillRect/>
          </a:stretch>
        </p:blipFill>
        <p:spPr>
          <a:xfrm>
            <a:off x="4679504" y="1644123"/>
            <a:ext cx="2130632" cy="2531266"/>
          </a:xfrm>
          <a:prstGeom prst="rect">
            <a:avLst/>
          </a:prstGeom>
        </p:spPr>
      </p:pic>
      <p:pic>
        <p:nvPicPr>
          <p:cNvPr id="10" name="Picture 9" descr="supp_figure_02.png"/>
          <p:cNvPicPr>
            <a:picLocks noChangeAspect="1"/>
          </p:cNvPicPr>
          <p:nvPr/>
        </p:nvPicPr>
        <p:blipFill>
          <a:blip r:embed="rId2" cstate="print"/>
          <a:srcRect r="52271" b="51430"/>
          <a:stretch>
            <a:fillRect/>
          </a:stretch>
        </p:blipFill>
        <p:spPr>
          <a:xfrm>
            <a:off x="4679504" y="1644123"/>
            <a:ext cx="2130874" cy="2532367"/>
          </a:xfrm>
          <a:prstGeom prst="rect">
            <a:avLst/>
          </a:prstGeom>
        </p:spPr>
      </p:pic>
      <p:sp>
        <p:nvSpPr>
          <p:cNvPr id="3" name="Content Placeholder 2"/>
          <p:cNvSpPr>
            <a:spLocks noGrp="1"/>
          </p:cNvSpPr>
          <p:nvPr>
            <p:ph idx="1"/>
          </p:nvPr>
        </p:nvSpPr>
        <p:spPr/>
        <p:txBody>
          <a:bodyPr>
            <a:normAutofit/>
          </a:bodyPr>
          <a:lstStyle/>
          <a:p>
            <a:pPr>
              <a:buNone/>
            </a:pPr>
            <a:r>
              <a:rPr lang="fr-FR" sz="2200" b="1" dirty="0" smtClean="0"/>
              <a:t>Dans quelle mesure les simulations CTL sont-elles correctes?</a:t>
            </a:r>
            <a:endParaRPr lang="en-US" sz="2200" b="1" dirty="0" smtClean="0"/>
          </a:p>
          <a:p>
            <a:pPr>
              <a:buNone/>
            </a:pPr>
            <a:r>
              <a:rPr lang="nl-BE" sz="2200" dirty="0" smtClean="0">
                <a:sym typeface="Wingdings" pitchFamily="2" charset="2"/>
              </a:rPr>
              <a:t> </a:t>
            </a:r>
            <a:r>
              <a:rPr lang="fr-FR" sz="2200" dirty="0" smtClean="0"/>
              <a:t>diagrammes </a:t>
            </a:r>
            <a:r>
              <a:rPr lang="fr-FR" sz="2200" dirty="0" smtClean="0"/>
              <a:t>de probabilité de </a:t>
            </a:r>
            <a:r>
              <a:rPr lang="fr-FR" sz="2200" dirty="0" smtClean="0"/>
              <a:t/>
            </a:r>
            <a:br>
              <a:rPr lang="fr-FR" sz="2200" dirty="0" smtClean="0"/>
            </a:br>
            <a:r>
              <a:rPr lang="fr-FR" sz="2200" dirty="0" smtClean="0"/>
              <a:t>dépassement</a:t>
            </a:r>
            <a:r>
              <a:rPr lang="nl-BE" sz="2200" dirty="0" smtClean="0"/>
              <a:t>, </a:t>
            </a:r>
            <a:r>
              <a:rPr lang="fr-FR" sz="2200" dirty="0" smtClean="0"/>
              <a:t>montrant </a:t>
            </a:r>
            <a:r>
              <a:rPr lang="fr-FR" sz="2200" dirty="0" smtClean="0"/>
              <a:t>la </a:t>
            </a:r>
            <a:r>
              <a:rPr lang="fr-FR" sz="2200" dirty="0" smtClean="0"/>
              <a:t/>
            </a:r>
            <a:br>
              <a:rPr lang="fr-FR" sz="2200" dirty="0" smtClean="0"/>
            </a:br>
            <a:r>
              <a:rPr lang="fr-FR" sz="2200" dirty="0" smtClean="0"/>
              <a:t>fréquence </a:t>
            </a:r>
            <a:r>
              <a:rPr lang="fr-FR" sz="2200" dirty="0" smtClean="0"/>
              <a:t>pour laquelle une </a:t>
            </a:r>
            <a:r>
              <a:rPr lang="fr-FR" sz="2200" dirty="0" smtClean="0"/>
              <a:t/>
            </a:r>
            <a:br>
              <a:rPr lang="fr-FR" sz="2200" dirty="0" smtClean="0"/>
            </a:br>
            <a:r>
              <a:rPr lang="fr-FR" sz="2200" dirty="0" smtClean="0"/>
              <a:t>quantité </a:t>
            </a:r>
            <a:r>
              <a:rPr lang="fr-FR" sz="2200" dirty="0" smtClean="0"/>
              <a:t>de précipitation donnée </a:t>
            </a:r>
            <a:r>
              <a:rPr lang="fr-FR" sz="2200" dirty="0" smtClean="0"/>
              <a:t/>
            </a:r>
            <a:br>
              <a:rPr lang="fr-FR" sz="2200" dirty="0" smtClean="0"/>
            </a:br>
            <a:r>
              <a:rPr lang="fr-FR" sz="2200" dirty="0" smtClean="0"/>
              <a:t>est </a:t>
            </a:r>
            <a:r>
              <a:rPr lang="fr-FR" sz="2200" dirty="0" smtClean="0"/>
              <a:t>dépassée.</a:t>
            </a:r>
          </a:p>
          <a:p>
            <a:r>
              <a:rPr lang="fr-FR" sz="2200" dirty="0" err="1" smtClean="0"/>
              <a:t>Obs</a:t>
            </a:r>
            <a:r>
              <a:rPr lang="fr-FR" sz="2200" dirty="0" smtClean="0"/>
              <a:t>: observations de données </a:t>
            </a:r>
            <a:r>
              <a:rPr lang="fr-FR" sz="2200" dirty="0" smtClean="0"/>
              <a:t/>
            </a:r>
            <a:br>
              <a:rPr lang="fr-FR" sz="2200" dirty="0" smtClean="0"/>
            </a:br>
            <a:r>
              <a:rPr lang="fr-FR" sz="2200" dirty="0" smtClean="0"/>
              <a:t>satellitaires </a:t>
            </a:r>
            <a:r>
              <a:rPr lang="fr-FR" sz="2200" dirty="0" smtClean="0"/>
              <a:t>(TRMM)</a:t>
            </a:r>
          </a:p>
          <a:p>
            <a:r>
              <a:rPr lang="fr-FR" sz="2200" dirty="0" smtClean="0"/>
              <a:t>ERA-</a:t>
            </a:r>
            <a:r>
              <a:rPr lang="fr-FR" sz="2200" dirty="0" err="1" smtClean="0"/>
              <a:t>interim</a:t>
            </a:r>
            <a:r>
              <a:rPr lang="fr-FR" sz="2200" dirty="0" smtClean="0"/>
              <a:t>: autre modèle (pas </a:t>
            </a:r>
            <a:r>
              <a:rPr lang="fr-FR" sz="2200" dirty="0" smtClean="0"/>
              <a:t/>
            </a:r>
            <a:br>
              <a:rPr lang="fr-FR" sz="2200" dirty="0" smtClean="0"/>
            </a:br>
            <a:r>
              <a:rPr lang="fr-FR" sz="2200" dirty="0" smtClean="0"/>
              <a:t>important </a:t>
            </a:r>
            <a:r>
              <a:rPr lang="fr-FR" sz="2200" dirty="0" smtClean="0"/>
              <a:t>pour nous ici)</a:t>
            </a:r>
          </a:p>
          <a:p>
            <a:r>
              <a:rPr lang="fr-FR" sz="2200" dirty="0" smtClean="0"/>
              <a:t>COSMO-CLM²: scénario de </a:t>
            </a:r>
            <a:r>
              <a:rPr lang="fr-FR" sz="2200" dirty="0" smtClean="0"/>
              <a:t/>
            </a:r>
            <a:br>
              <a:rPr lang="fr-FR" sz="2200" dirty="0" smtClean="0"/>
            </a:br>
            <a:r>
              <a:rPr lang="fr-FR" sz="2200" dirty="0" smtClean="0"/>
              <a:t>contrôle simulé (CTL)</a:t>
            </a:r>
            <a:endParaRPr lang="fr-FR" sz="2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Introduction</a:t>
            </a:r>
            <a:endParaRPr lang="en-US" dirty="0"/>
          </a:p>
        </p:txBody>
      </p:sp>
      <p:sp>
        <p:nvSpPr>
          <p:cNvPr id="3" name="Content Placeholder 2"/>
          <p:cNvSpPr>
            <a:spLocks noGrp="1"/>
          </p:cNvSpPr>
          <p:nvPr>
            <p:ph idx="1"/>
          </p:nvPr>
        </p:nvSpPr>
        <p:spPr/>
        <p:txBody>
          <a:bodyPr>
            <a:normAutofit/>
          </a:bodyPr>
          <a:lstStyle/>
          <a:p>
            <a:pPr>
              <a:buNone/>
            </a:pPr>
            <a:r>
              <a:rPr lang="fr-FR" sz="2200" dirty="0"/>
              <a:t>Ce grand </a:t>
            </a:r>
            <a:r>
              <a:rPr lang="fr-FR" sz="2200" dirty="0" smtClean="0"/>
              <a:t>effet tampon de </a:t>
            </a:r>
            <a:r>
              <a:rPr lang="fr-FR" sz="2200" dirty="0"/>
              <a:t>l'eau s'explique par la grande capacité de l'eau à stocker la </a:t>
            </a:r>
            <a:r>
              <a:rPr lang="fr-FR" sz="2200" dirty="0" smtClean="0"/>
              <a:t>chaleur, </a:t>
            </a:r>
            <a:r>
              <a:rPr lang="fr-FR" sz="2200" dirty="0"/>
              <a:t>ce qui est attribuable à plusieurs raisons:</a:t>
            </a:r>
          </a:p>
          <a:p>
            <a:r>
              <a:rPr lang="fr-FR" sz="2200" dirty="0" smtClean="0"/>
              <a:t>L’eau est </a:t>
            </a:r>
            <a:r>
              <a:rPr lang="fr-FR" sz="2200" dirty="0"/>
              <a:t>transparent</a:t>
            </a:r>
          </a:p>
          <a:p>
            <a:r>
              <a:rPr lang="fr-FR" sz="2200" dirty="0"/>
              <a:t>L’eau </a:t>
            </a:r>
            <a:r>
              <a:rPr lang="fr-FR" sz="2200" dirty="0" smtClean="0"/>
              <a:t>est </a:t>
            </a:r>
            <a:r>
              <a:rPr lang="fr-FR" sz="2200" dirty="0"/>
              <a:t>un fluide </a:t>
            </a:r>
            <a:r>
              <a:rPr lang="fr-FR" sz="2200" dirty="0" smtClean="0">
                <a:sym typeface="Wingdings" panose="05000000000000000000" pitchFamily="2" charset="2"/>
              </a:rPr>
              <a:t> peut être</a:t>
            </a:r>
            <a:r>
              <a:rPr lang="fr-FR" sz="2200" dirty="0" smtClean="0"/>
              <a:t> </a:t>
            </a:r>
            <a:r>
              <a:rPr lang="fr-FR" sz="2200" dirty="0"/>
              <a:t>Mélange</a:t>
            </a:r>
          </a:p>
          <a:p>
            <a:r>
              <a:rPr lang="fr-FR" sz="2200" dirty="0"/>
              <a:t>Capacité thermique spécifique </a:t>
            </a:r>
            <a:r>
              <a:rPr lang="fr-FR" sz="2200" dirty="0" smtClean="0"/>
              <a:t>élevée </a:t>
            </a:r>
            <a:r>
              <a:rPr lang="fr-FR" sz="2200" dirty="0"/>
              <a:t>(4186 J / kg / K)</a:t>
            </a:r>
          </a:p>
          <a:p>
            <a:r>
              <a:rPr lang="fr-FR" sz="2200" dirty="0"/>
              <a:t>Haute chaleur latente associée à l'évaporation</a:t>
            </a:r>
            <a:endParaRPr lang="nl-BE" sz="2200" dirty="0" smtClean="0"/>
          </a:p>
          <a:p>
            <a:endParaRPr lang="nl-BE" sz="22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5</a:t>
            </a:fld>
            <a:endParaRPr lang="nl-BE"/>
          </a:p>
        </p:txBody>
      </p:sp>
      <p:pic>
        <p:nvPicPr>
          <p:cNvPr id="5" name="Picture 7" descr="tdpptcon"/>
          <p:cNvPicPr>
            <a:picLocks noChangeAspect="1" noChangeArrowheads="1"/>
          </p:cNvPicPr>
          <p:nvPr/>
        </p:nvPicPr>
        <p:blipFill>
          <a:blip r:embed="rId2" cstate="print"/>
          <a:srcRect/>
          <a:stretch>
            <a:fillRect/>
          </a:stretch>
        </p:blipFill>
        <p:spPr bwMode="auto">
          <a:xfrm>
            <a:off x="2072908" y="3645024"/>
            <a:ext cx="4947364" cy="3085674"/>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571395" y="1687731"/>
            <a:ext cx="8073218" cy="462159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E5ABAE2D-7E9C-4FCE-AF4E-8A971EE13E7B}" type="slidenum">
              <a:rPr lang="nl-BE" smtClean="0"/>
              <a:pPr/>
              <a:t>50</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6" name="TextBox 5"/>
          <p:cNvSpPr txBox="1"/>
          <p:nvPr/>
        </p:nvSpPr>
        <p:spPr>
          <a:xfrm>
            <a:off x="0" y="6534835"/>
            <a:ext cx="5076056" cy="323165"/>
          </a:xfrm>
          <a:prstGeom prst="rect">
            <a:avLst/>
          </a:prstGeom>
          <a:noFill/>
        </p:spPr>
        <p:txBody>
          <a:bodyPr wrap="square" rtlCol="0">
            <a:spAutoFit/>
          </a:bodyPr>
          <a:lstStyle/>
          <a:p>
            <a:r>
              <a:rPr lang="nl-BE" sz="1500" dirty="0" smtClean="0"/>
              <a:t>(</a:t>
            </a:r>
            <a:r>
              <a:rPr lang="nl-BE" sz="1500" dirty="0" err="1" smtClean="0"/>
              <a:t>Thiery</a:t>
            </a:r>
            <a:r>
              <a:rPr lang="nl-BE" sz="1500" dirty="0" smtClean="0"/>
              <a:t> et al., 2015; </a:t>
            </a:r>
            <a:r>
              <a:rPr lang="nl-BE" sz="1500" dirty="0" err="1" smtClean="0"/>
              <a:t>Docquier</a:t>
            </a:r>
            <a:r>
              <a:rPr lang="nl-BE" sz="1500" dirty="0" smtClean="0"/>
              <a:t> et al., 2016)</a:t>
            </a:r>
          </a:p>
        </p:txBody>
      </p:sp>
      <p:sp>
        <p:nvSpPr>
          <p:cNvPr id="3" name="Content Placeholder 2"/>
          <p:cNvSpPr>
            <a:spLocks noGrp="1"/>
          </p:cNvSpPr>
          <p:nvPr>
            <p:ph idx="1"/>
          </p:nvPr>
        </p:nvSpPr>
        <p:spPr>
          <a:xfrm>
            <a:off x="457200" y="1196753"/>
            <a:ext cx="8229600" cy="1872208"/>
          </a:xfrm>
        </p:spPr>
        <p:txBody>
          <a:bodyPr>
            <a:normAutofit/>
          </a:bodyPr>
          <a:lstStyle/>
          <a:p>
            <a:pPr>
              <a:buNone/>
            </a:pPr>
            <a:r>
              <a:rPr lang="fr-FR" sz="2200" b="1" dirty="0" smtClean="0"/>
              <a:t>Dans quelle mesure les simulations CTL sont-elles correctes?</a:t>
            </a:r>
            <a:endParaRPr lang="en-US" sz="2200" b="1" dirty="0" smtClean="0"/>
          </a:p>
          <a:p>
            <a:pPr>
              <a:buNone/>
            </a:pPr>
            <a:r>
              <a:rPr lang="fr-FR" sz="2200" dirty="0" smtClean="0">
                <a:sym typeface="Wingdings" pitchFamily="2" charset="2"/>
              </a:rPr>
              <a:t>Températures à la surface du lac:</a:t>
            </a:r>
            <a:endParaRPr lang="nl-BE" sz="2200"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0" y="4797152"/>
            <a:ext cx="9144000" cy="148246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E5ABAE2D-7E9C-4FCE-AF4E-8A971EE13E7B}" type="slidenum">
              <a:rPr lang="nl-BE" smtClean="0"/>
              <a:pPr/>
              <a:t>51</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6" name="TextBox 5"/>
          <p:cNvSpPr txBox="1"/>
          <p:nvPr/>
        </p:nvSpPr>
        <p:spPr>
          <a:xfrm>
            <a:off x="0" y="6534835"/>
            <a:ext cx="5076056" cy="323165"/>
          </a:xfrm>
          <a:prstGeom prst="rect">
            <a:avLst/>
          </a:prstGeom>
          <a:noFill/>
        </p:spPr>
        <p:txBody>
          <a:bodyPr wrap="square" rtlCol="0">
            <a:spAutoFit/>
          </a:bodyPr>
          <a:lstStyle/>
          <a:p>
            <a:r>
              <a:rPr lang="nl-BE" sz="1500" dirty="0" smtClean="0"/>
              <a:t>(</a:t>
            </a:r>
            <a:r>
              <a:rPr lang="nl-BE" sz="1500" dirty="0" err="1" smtClean="0"/>
              <a:t>Thiery</a:t>
            </a:r>
            <a:r>
              <a:rPr lang="nl-BE" sz="1500" dirty="0" smtClean="0"/>
              <a:t> et al., 2015; </a:t>
            </a:r>
            <a:r>
              <a:rPr lang="nl-BE" sz="1500" dirty="0" err="1" smtClean="0"/>
              <a:t>Docquier</a:t>
            </a:r>
            <a:r>
              <a:rPr lang="nl-BE" sz="1500" dirty="0" smtClean="0"/>
              <a:t> et al., 2016)</a:t>
            </a:r>
          </a:p>
        </p:txBody>
      </p:sp>
      <p:sp>
        <p:nvSpPr>
          <p:cNvPr id="3" name="Content Placeholder 2"/>
          <p:cNvSpPr>
            <a:spLocks noGrp="1"/>
          </p:cNvSpPr>
          <p:nvPr>
            <p:ph idx="1"/>
          </p:nvPr>
        </p:nvSpPr>
        <p:spPr>
          <a:xfrm>
            <a:off x="457200" y="1196752"/>
            <a:ext cx="8229600" cy="3384375"/>
          </a:xfrm>
        </p:spPr>
        <p:txBody>
          <a:bodyPr>
            <a:noAutofit/>
          </a:bodyPr>
          <a:lstStyle/>
          <a:p>
            <a:pPr>
              <a:buNone/>
            </a:pPr>
            <a:r>
              <a:rPr lang="fr-FR" sz="2200" b="1" dirty="0" smtClean="0"/>
              <a:t>Dans quelle mesure les simulations CTL sont-elles correctes?</a:t>
            </a:r>
            <a:endParaRPr lang="en-US" sz="2200" b="1" dirty="0" smtClean="0"/>
          </a:p>
          <a:p>
            <a:pPr>
              <a:buNone/>
            </a:pPr>
            <a:r>
              <a:rPr lang="fr-FR" sz="2000" dirty="0" smtClean="0">
                <a:sym typeface="Wingdings" pitchFamily="2" charset="2"/>
              </a:rPr>
              <a:t>Températures à la surface du lac:</a:t>
            </a:r>
            <a:endParaRPr lang="nl-BE" sz="2000" dirty="0" smtClean="0"/>
          </a:p>
          <a:p>
            <a:r>
              <a:rPr lang="fr-FR" sz="2000" dirty="0" smtClean="0">
                <a:sym typeface="Wingdings" pitchFamily="2" charset="2"/>
              </a:rPr>
              <a:t>Le modèle du lac a généralement un léger biais chaud d'environ 1 ° C, mais seulement 0,4 ° C sur le lac Victoria.</a:t>
            </a:r>
          </a:p>
          <a:p>
            <a:r>
              <a:rPr lang="fr-FR" sz="2000" dirty="0" smtClean="0">
                <a:sym typeface="Wingdings" pitchFamily="2" charset="2"/>
              </a:rPr>
              <a:t>Le modèle réussit à reproduire les différences spatiales dans les températures de surface des lacs entre les différents lacs.</a:t>
            </a:r>
          </a:p>
          <a:p>
            <a:r>
              <a:rPr lang="fr-FR" sz="2000" dirty="0" smtClean="0">
                <a:sym typeface="Wingdings" pitchFamily="2" charset="2"/>
              </a:rPr>
              <a:t>Cycle saisonnier: bien représenté, mais l'amplitude est légèrement surestimée (car le modèle du lac sous-estime la profondeur de la couche mixte).</a:t>
            </a:r>
          </a:p>
          <a:p>
            <a:pPr>
              <a:buNone/>
            </a:pPr>
            <a:r>
              <a:rPr lang="fr-FR" sz="2000" dirty="0" smtClean="0">
                <a:sym typeface="Wingdings" pitchFamily="2" charset="2"/>
              </a:rPr>
              <a:t> Dans l'ensemble de bons résultats, en particulier pour le lac Victoria</a:t>
            </a:r>
            <a:endParaRPr lang="en-US" sz="2000" dirty="0" smtClean="0">
              <a:sym typeface="Wingdings" pitchFamily="2" charset="2"/>
            </a:endParaRPr>
          </a:p>
          <a:p>
            <a:pPr>
              <a:buNone/>
            </a:pPr>
            <a:endParaRPr lang="nl-BE" sz="2000"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a:stretch>
            <a:fillRect/>
          </a:stretch>
        </p:blipFill>
        <p:spPr bwMode="auto">
          <a:xfrm>
            <a:off x="1" y="3581962"/>
            <a:ext cx="9143999" cy="301539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E5ABAE2D-7E9C-4FCE-AF4E-8A971EE13E7B}" type="slidenum">
              <a:rPr lang="nl-BE" smtClean="0"/>
              <a:pPr/>
              <a:t>52</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6" name="TextBox 5"/>
          <p:cNvSpPr txBox="1"/>
          <p:nvPr/>
        </p:nvSpPr>
        <p:spPr>
          <a:xfrm>
            <a:off x="0" y="6534835"/>
            <a:ext cx="5076056" cy="323165"/>
          </a:xfrm>
          <a:prstGeom prst="rect">
            <a:avLst/>
          </a:prstGeom>
          <a:noFill/>
        </p:spPr>
        <p:txBody>
          <a:bodyPr wrap="square" rtlCol="0">
            <a:spAutoFit/>
          </a:bodyPr>
          <a:lstStyle/>
          <a:p>
            <a:r>
              <a:rPr lang="nl-BE" sz="1500" dirty="0" smtClean="0"/>
              <a:t>(</a:t>
            </a:r>
            <a:r>
              <a:rPr lang="nl-BE" sz="1500" dirty="0" err="1" smtClean="0"/>
              <a:t>Thiery</a:t>
            </a:r>
            <a:r>
              <a:rPr lang="nl-BE" sz="1500" dirty="0" smtClean="0"/>
              <a:t> et al., 2015)</a:t>
            </a:r>
          </a:p>
        </p:txBody>
      </p:sp>
      <p:sp>
        <p:nvSpPr>
          <p:cNvPr id="3" name="Content Placeholder 2"/>
          <p:cNvSpPr>
            <a:spLocks noGrp="1"/>
          </p:cNvSpPr>
          <p:nvPr>
            <p:ph idx="1"/>
          </p:nvPr>
        </p:nvSpPr>
        <p:spPr>
          <a:xfrm>
            <a:off x="457200" y="1196752"/>
            <a:ext cx="8229600" cy="3384375"/>
          </a:xfrm>
        </p:spPr>
        <p:txBody>
          <a:bodyPr>
            <a:normAutofit/>
          </a:bodyPr>
          <a:lstStyle/>
          <a:p>
            <a:pPr>
              <a:buNone/>
            </a:pPr>
            <a:r>
              <a:rPr lang="fr-FR" sz="2500" b="1" dirty="0" smtClean="0">
                <a:sym typeface="Wingdings" pitchFamily="2" charset="2"/>
              </a:rPr>
              <a:t>Impact de l'AGL sur le climat régional actuel</a:t>
            </a:r>
            <a:endParaRPr lang="nl-BE" sz="2500" b="1" dirty="0" smtClean="0">
              <a:sym typeface="Wingdings" pitchFamily="2" charset="2"/>
            </a:endParaRPr>
          </a:p>
          <a:p>
            <a:pPr>
              <a:buFont typeface="Wingdings"/>
              <a:buChar char="è"/>
            </a:pPr>
            <a:r>
              <a:rPr lang="fr-FR" sz="2000" dirty="0" smtClean="0">
                <a:sym typeface="Wingdings" pitchFamily="2" charset="2"/>
              </a:rPr>
              <a:t>Température près de la surface à 2m </a:t>
            </a:r>
            <a:r>
              <a:rPr lang="nl-BE" sz="2000" dirty="0" smtClean="0">
                <a:sym typeface="Wingdings" pitchFamily="2" charset="2"/>
              </a:rPr>
              <a:t>(T</a:t>
            </a:r>
            <a:r>
              <a:rPr lang="nl-BE" sz="2000" baseline="-25000" dirty="0" smtClean="0">
                <a:sym typeface="Wingdings" pitchFamily="2" charset="2"/>
              </a:rPr>
              <a:t>2m</a:t>
            </a:r>
            <a:r>
              <a:rPr lang="nl-BE" sz="2000" dirty="0" smtClean="0">
                <a:sym typeface="Wingdings" pitchFamily="2" charset="2"/>
              </a:rPr>
              <a:t>):</a:t>
            </a:r>
          </a:p>
          <a:p>
            <a:r>
              <a:rPr lang="fr-FR" sz="2000" dirty="0" smtClean="0"/>
              <a:t>Les AGL refroidissent </a:t>
            </a:r>
            <a:r>
              <a:rPr lang="fr-FR" sz="2000" dirty="0" smtClean="0"/>
              <a:t>généralement l'air près ou au-dessus du lac de près de 1 ° C</a:t>
            </a:r>
          </a:p>
          <a:p>
            <a:r>
              <a:rPr lang="fr-FR" sz="2000" dirty="0" smtClean="0"/>
              <a:t>Influence du vent prononcé: La brise du lac pendant la journée favorise des températures plus froides dans les terres environnantes, bien que l'orographie et la circulation atmosphérique limitent cet effet localement</a:t>
            </a:r>
            <a:endParaRPr lang="nl-BE" sz="2000" dirty="0" smtClean="0">
              <a:sym typeface="Wingdings" pitchFamily="2" charset="2"/>
            </a:endParaRPr>
          </a:p>
          <a:p>
            <a:endParaRPr lang="en-US" sz="2200" dirty="0" smtClean="0">
              <a:sym typeface="Wingdings" pitchFamily="2" charset="2"/>
            </a:endParaRPr>
          </a:p>
          <a:p>
            <a:endParaRPr lang="en-US" sz="2200" dirty="0" smtClean="0">
              <a:sym typeface="Wingdings" pitchFamily="2" charset="2"/>
            </a:endParaRPr>
          </a:p>
          <a:p>
            <a:endParaRPr lang="nl-BE" sz="2200" dirty="0" smtClean="0">
              <a:sym typeface="Wingdings" pitchFamily="2" charset="2"/>
            </a:endParaRPr>
          </a:p>
          <a:p>
            <a:pPr>
              <a:buNone/>
            </a:pPr>
            <a:endParaRPr lang="nl-BE" sz="2200"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ABAE2D-7E9C-4FCE-AF4E-8A971EE13E7B}" type="slidenum">
              <a:rPr lang="nl-BE" smtClean="0"/>
              <a:pPr/>
              <a:t>53</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6" name="TextBox 5"/>
          <p:cNvSpPr txBox="1"/>
          <p:nvPr/>
        </p:nvSpPr>
        <p:spPr>
          <a:xfrm>
            <a:off x="0" y="6534835"/>
            <a:ext cx="5076056" cy="323165"/>
          </a:xfrm>
          <a:prstGeom prst="rect">
            <a:avLst/>
          </a:prstGeom>
          <a:noFill/>
        </p:spPr>
        <p:txBody>
          <a:bodyPr wrap="square" rtlCol="0">
            <a:spAutoFit/>
          </a:bodyPr>
          <a:lstStyle/>
          <a:p>
            <a:r>
              <a:rPr lang="nl-BE" sz="1500" dirty="0" smtClean="0"/>
              <a:t>(</a:t>
            </a:r>
            <a:r>
              <a:rPr lang="nl-BE" sz="1500" dirty="0" err="1" smtClean="0"/>
              <a:t>Thiery</a:t>
            </a:r>
            <a:r>
              <a:rPr lang="nl-BE" sz="1500" dirty="0" smtClean="0"/>
              <a:t> et al., 2015)</a:t>
            </a:r>
          </a:p>
        </p:txBody>
      </p:sp>
      <p:sp>
        <p:nvSpPr>
          <p:cNvPr id="3" name="Content Placeholder 2"/>
          <p:cNvSpPr>
            <a:spLocks noGrp="1"/>
          </p:cNvSpPr>
          <p:nvPr>
            <p:ph idx="1"/>
          </p:nvPr>
        </p:nvSpPr>
        <p:spPr>
          <a:xfrm>
            <a:off x="457200" y="1196752"/>
            <a:ext cx="8229600" cy="3384375"/>
          </a:xfrm>
        </p:spPr>
        <p:txBody>
          <a:bodyPr>
            <a:normAutofit/>
          </a:bodyPr>
          <a:lstStyle/>
          <a:p>
            <a:pPr>
              <a:buNone/>
            </a:pPr>
            <a:r>
              <a:rPr lang="fr-FR" sz="2500" b="1" dirty="0" smtClean="0">
                <a:sym typeface="Wingdings" pitchFamily="2" charset="2"/>
              </a:rPr>
              <a:t>Impact de l'AGL sur le climat régional actuel</a:t>
            </a:r>
            <a:endParaRPr lang="nl-BE" sz="2500" b="1" dirty="0" smtClean="0">
              <a:sym typeface="Wingdings" pitchFamily="2" charset="2"/>
            </a:endParaRPr>
          </a:p>
          <a:p>
            <a:pPr>
              <a:buFont typeface="Wingdings"/>
              <a:buChar char="è"/>
            </a:pPr>
            <a:r>
              <a:rPr lang="fr-FR" sz="2200" dirty="0" smtClean="0">
                <a:sym typeface="Wingdings" pitchFamily="2" charset="2"/>
              </a:rPr>
              <a:t>Température près de la surface à 2m </a:t>
            </a:r>
            <a:r>
              <a:rPr lang="nl-BE" sz="2200" dirty="0" smtClean="0">
                <a:sym typeface="Wingdings" pitchFamily="2" charset="2"/>
              </a:rPr>
              <a:t>(T</a:t>
            </a:r>
            <a:r>
              <a:rPr lang="nl-BE" sz="2200" baseline="-25000" dirty="0" smtClean="0">
                <a:sym typeface="Wingdings" pitchFamily="2" charset="2"/>
              </a:rPr>
              <a:t>2m</a:t>
            </a:r>
            <a:r>
              <a:rPr lang="nl-BE" sz="2200" dirty="0" smtClean="0">
                <a:sym typeface="Wingdings" pitchFamily="2" charset="2"/>
              </a:rPr>
              <a:t>):</a:t>
            </a:r>
          </a:p>
          <a:p>
            <a:r>
              <a:rPr lang="fr-FR" sz="2200" dirty="0" smtClean="0"/>
              <a:t>Pas d'effet saisonnier clair sur toute la région étudiée (tous les pixels)</a:t>
            </a:r>
          </a:p>
          <a:p>
            <a:r>
              <a:rPr lang="fr-FR" sz="2200" dirty="0" smtClean="0"/>
              <a:t>Léger impact saisonnier sur le lac (plus frais en J, A, S)</a:t>
            </a:r>
            <a:endParaRPr lang="en-US" sz="2200" dirty="0" smtClean="0">
              <a:sym typeface="Wingdings" pitchFamily="2" charset="2"/>
            </a:endParaRPr>
          </a:p>
          <a:p>
            <a:endParaRPr lang="en-US" sz="2200" dirty="0" smtClean="0">
              <a:sym typeface="Wingdings" pitchFamily="2" charset="2"/>
            </a:endParaRPr>
          </a:p>
          <a:p>
            <a:endParaRPr lang="nl-BE" sz="2200" dirty="0" smtClean="0">
              <a:sym typeface="Wingdings" pitchFamily="2" charset="2"/>
            </a:endParaRPr>
          </a:p>
          <a:p>
            <a:pPr>
              <a:buNone/>
            </a:pPr>
            <a:endParaRPr lang="nl-BE" sz="2200" dirty="0" smtClean="0"/>
          </a:p>
        </p:txBody>
      </p:sp>
      <p:pic>
        <p:nvPicPr>
          <p:cNvPr id="64515" name="Picture 3"/>
          <p:cNvPicPr>
            <a:picLocks noChangeAspect="1" noChangeArrowheads="1"/>
          </p:cNvPicPr>
          <p:nvPr/>
        </p:nvPicPr>
        <p:blipFill>
          <a:blip r:embed="rId2" cstate="print"/>
          <a:srcRect/>
          <a:stretch>
            <a:fillRect/>
          </a:stretch>
        </p:blipFill>
        <p:spPr bwMode="auto">
          <a:xfrm>
            <a:off x="755576" y="3645024"/>
            <a:ext cx="3495675" cy="1990725"/>
          </a:xfrm>
          <a:prstGeom prst="rect">
            <a:avLst/>
          </a:prstGeom>
          <a:noFill/>
          <a:ln w="9525">
            <a:noFill/>
            <a:miter lim="800000"/>
            <a:headEnd/>
            <a:tailEnd/>
          </a:ln>
        </p:spPr>
      </p:pic>
      <p:pic>
        <p:nvPicPr>
          <p:cNvPr id="64516" name="Picture 4"/>
          <p:cNvPicPr>
            <a:picLocks noChangeAspect="1" noChangeArrowheads="1"/>
          </p:cNvPicPr>
          <p:nvPr/>
        </p:nvPicPr>
        <p:blipFill>
          <a:blip r:embed="rId3" cstate="print"/>
          <a:srcRect/>
          <a:stretch>
            <a:fillRect/>
          </a:stretch>
        </p:blipFill>
        <p:spPr bwMode="auto">
          <a:xfrm>
            <a:off x="4427984" y="3690714"/>
            <a:ext cx="3648075" cy="211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ABAE2D-7E9C-4FCE-AF4E-8A971EE13E7B}" type="slidenum">
              <a:rPr lang="nl-BE" smtClean="0"/>
              <a:pPr/>
              <a:t>54</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6" name="TextBox 5"/>
          <p:cNvSpPr txBox="1"/>
          <p:nvPr/>
        </p:nvSpPr>
        <p:spPr>
          <a:xfrm>
            <a:off x="0" y="6534835"/>
            <a:ext cx="5076056" cy="323165"/>
          </a:xfrm>
          <a:prstGeom prst="rect">
            <a:avLst/>
          </a:prstGeom>
          <a:noFill/>
        </p:spPr>
        <p:txBody>
          <a:bodyPr wrap="square" rtlCol="0">
            <a:spAutoFit/>
          </a:bodyPr>
          <a:lstStyle/>
          <a:p>
            <a:r>
              <a:rPr lang="nl-BE" sz="1500" dirty="0" smtClean="0"/>
              <a:t>(</a:t>
            </a:r>
            <a:r>
              <a:rPr lang="nl-BE" sz="1500" dirty="0" err="1" smtClean="0"/>
              <a:t>Thiery</a:t>
            </a:r>
            <a:r>
              <a:rPr lang="nl-BE" sz="1500" dirty="0" smtClean="0"/>
              <a:t> et al., 2015)</a:t>
            </a:r>
          </a:p>
        </p:txBody>
      </p:sp>
      <p:sp>
        <p:nvSpPr>
          <p:cNvPr id="3" name="Content Placeholder 2"/>
          <p:cNvSpPr>
            <a:spLocks noGrp="1"/>
          </p:cNvSpPr>
          <p:nvPr>
            <p:ph idx="1"/>
          </p:nvPr>
        </p:nvSpPr>
        <p:spPr>
          <a:xfrm>
            <a:off x="457200" y="1196752"/>
            <a:ext cx="8229600" cy="3384375"/>
          </a:xfrm>
        </p:spPr>
        <p:txBody>
          <a:bodyPr>
            <a:normAutofit/>
          </a:bodyPr>
          <a:lstStyle/>
          <a:p>
            <a:pPr>
              <a:buNone/>
            </a:pPr>
            <a:r>
              <a:rPr lang="fr-FR" sz="2500" b="1" dirty="0" smtClean="0">
                <a:sym typeface="Wingdings" pitchFamily="2" charset="2"/>
              </a:rPr>
              <a:t>Impact de l'AGL sur le climat régional actuel</a:t>
            </a:r>
            <a:endParaRPr lang="nl-BE" sz="2500" b="1" dirty="0" smtClean="0">
              <a:sym typeface="Wingdings" pitchFamily="2" charset="2"/>
            </a:endParaRPr>
          </a:p>
          <a:p>
            <a:pPr>
              <a:buFont typeface="Wingdings"/>
              <a:buChar char="è"/>
            </a:pPr>
            <a:r>
              <a:rPr lang="fr-FR" sz="2200" dirty="0" smtClean="0">
                <a:sym typeface="Wingdings" pitchFamily="2" charset="2"/>
              </a:rPr>
              <a:t>Température près de la surface à 2m </a:t>
            </a:r>
            <a:r>
              <a:rPr lang="nl-BE" sz="2200" dirty="0" smtClean="0">
                <a:sym typeface="Wingdings" pitchFamily="2" charset="2"/>
              </a:rPr>
              <a:t>(T</a:t>
            </a:r>
            <a:r>
              <a:rPr lang="nl-BE" sz="2200" baseline="-25000" dirty="0" smtClean="0">
                <a:sym typeface="Wingdings" pitchFamily="2" charset="2"/>
              </a:rPr>
              <a:t>2m</a:t>
            </a:r>
            <a:r>
              <a:rPr lang="nl-BE" sz="2200" dirty="0" smtClean="0">
                <a:sym typeface="Wingdings" pitchFamily="2" charset="2"/>
              </a:rPr>
              <a:t>):</a:t>
            </a:r>
          </a:p>
          <a:p>
            <a:r>
              <a:rPr lang="fr-FR" sz="2200" dirty="0" smtClean="0">
                <a:sym typeface="Wingdings" pitchFamily="2" charset="2"/>
              </a:rPr>
              <a:t>Effet beaucoup plus important sur le cycle diurne: les lacs refroidissent la surface pendant la journée et sont plus chauds que leur environnement la nuit</a:t>
            </a:r>
          </a:p>
          <a:p>
            <a:r>
              <a:rPr lang="fr-FR" sz="2200" dirty="0" smtClean="0">
                <a:sym typeface="Wingdings" pitchFamily="2" charset="2"/>
              </a:rPr>
              <a:t>Balance négative (c'est-à-dire refroidissement) sur 24h.</a:t>
            </a:r>
            <a:endParaRPr lang="en-US" sz="2200" dirty="0" smtClean="0">
              <a:sym typeface="Wingdings" pitchFamily="2" charset="2"/>
            </a:endParaRPr>
          </a:p>
          <a:p>
            <a:endParaRPr lang="en-US" sz="2200" dirty="0" smtClean="0">
              <a:sym typeface="Wingdings" pitchFamily="2" charset="2"/>
            </a:endParaRPr>
          </a:p>
          <a:p>
            <a:endParaRPr lang="nl-BE" sz="2200" dirty="0" smtClean="0">
              <a:sym typeface="Wingdings" pitchFamily="2" charset="2"/>
            </a:endParaRPr>
          </a:p>
          <a:p>
            <a:pPr>
              <a:buNone/>
            </a:pPr>
            <a:endParaRPr lang="nl-BE" sz="2200" dirty="0" smtClean="0"/>
          </a:p>
        </p:txBody>
      </p:sp>
      <p:pic>
        <p:nvPicPr>
          <p:cNvPr id="65538" name="Picture 2"/>
          <p:cNvPicPr>
            <a:picLocks noChangeAspect="1" noChangeArrowheads="1"/>
          </p:cNvPicPr>
          <p:nvPr/>
        </p:nvPicPr>
        <p:blipFill>
          <a:blip r:embed="rId2" cstate="print"/>
          <a:srcRect/>
          <a:stretch>
            <a:fillRect/>
          </a:stretch>
        </p:blipFill>
        <p:spPr bwMode="auto">
          <a:xfrm>
            <a:off x="827584" y="3789040"/>
            <a:ext cx="3629025" cy="1933575"/>
          </a:xfrm>
          <a:prstGeom prst="rect">
            <a:avLst/>
          </a:prstGeom>
          <a:noFill/>
          <a:ln w="9525">
            <a:noFill/>
            <a:miter lim="800000"/>
            <a:headEnd/>
            <a:tailEnd/>
          </a:ln>
        </p:spPr>
      </p:pic>
      <p:pic>
        <p:nvPicPr>
          <p:cNvPr id="65539" name="Picture 3"/>
          <p:cNvPicPr>
            <a:picLocks noChangeAspect="1" noChangeArrowheads="1"/>
          </p:cNvPicPr>
          <p:nvPr/>
        </p:nvPicPr>
        <p:blipFill>
          <a:blip r:embed="rId3" cstate="print"/>
          <a:srcRect/>
          <a:stretch>
            <a:fillRect/>
          </a:stretch>
        </p:blipFill>
        <p:spPr bwMode="auto">
          <a:xfrm>
            <a:off x="4572000" y="3781772"/>
            <a:ext cx="3571875" cy="209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0" y="3569533"/>
            <a:ext cx="9144000" cy="2955811"/>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E5ABAE2D-7E9C-4FCE-AF4E-8A971EE13E7B}" type="slidenum">
              <a:rPr lang="nl-BE" smtClean="0"/>
              <a:pPr/>
              <a:t>55</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6" name="TextBox 5"/>
          <p:cNvSpPr txBox="1"/>
          <p:nvPr/>
        </p:nvSpPr>
        <p:spPr>
          <a:xfrm>
            <a:off x="0" y="6534835"/>
            <a:ext cx="5076056" cy="323165"/>
          </a:xfrm>
          <a:prstGeom prst="rect">
            <a:avLst/>
          </a:prstGeom>
          <a:noFill/>
        </p:spPr>
        <p:txBody>
          <a:bodyPr wrap="square" rtlCol="0">
            <a:spAutoFit/>
          </a:bodyPr>
          <a:lstStyle/>
          <a:p>
            <a:r>
              <a:rPr lang="nl-BE" sz="1500" dirty="0" smtClean="0"/>
              <a:t>(</a:t>
            </a:r>
            <a:r>
              <a:rPr lang="nl-BE" sz="1500" dirty="0" err="1" smtClean="0"/>
              <a:t>Thiery</a:t>
            </a:r>
            <a:r>
              <a:rPr lang="nl-BE" sz="1500" dirty="0" smtClean="0"/>
              <a:t> et al., 2015)</a:t>
            </a:r>
          </a:p>
        </p:txBody>
      </p:sp>
      <p:sp>
        <p:nvSpPr>
          <p:cNvPr id="3" name="Content Placeholder 2"/>
          <p:cNvSpPr>
            <a:spLocks noGrp="1"/>
          </p:cNvSpPr>
          <p:nvPr>
            <p:ph idx="1"/>
          </p:nvPr>
        </p:nvSpPr>
        <p:spPr>
          <a:xfrm>
            <a:off x="457200" y="1196752"/>
            <a:ext cx="8229600" cy="3384375"/>
          </a:xfrm>
        </p:spPr>
        <p:txBody>
          <a:bodyPr>
            <a:normAutofit/>
          </a:bodyPr>
          <a:lstStyle/>
          <a:p>
            <a:pPr>
              <a:buNone/>
            </a:pPr>
            <a:r>
              <a:rPr lang="fr-FR" sz="2500" b="1" dirty="0" smtClean="0">
                <a:sym typeface="Wingdings" pitchFamily="2" charset="2"/>
              </a:rPr>
              <a:t>Impact de l'AGL sur le climat régional actuel</a:t>
            </a:r>
            <a:endParaRPr lang="nl-BE" sz="2500" b="1" dirty="0" smtClean="0">
              <a:sym typeface="Wingdings" pitchFamily="2" charset="2"/>
            </a:endParaRPr>
          </a:p>
          <a:p>
            <a:pPr>
              <a:buFont typeface="Wingdings"/>
              <a:buChar char="è"/>
            </a:pPr>
            <a:r>
              <a:rPr lang="nl-BE" sz="2200" dirty="0" err="1" smtClean="0">
                <a:sym typeface="Wingdings" pitchFamily="2" charset="2"/>
              </a:rPr>
              <a:t>Précipitation</a:t>
            </a:r>
            <a:r>
              <a:rPr lang="nl-BE" sz="2200" dirty="0" smtClean="0">
                <a:sym typeface="Wingdings" pitchFamily="2" charset="2"/>
              </a:rPr>
              <a:t>:</a:t>
            </a:r>
          </a:p>
          <a:p>
            <a:r>
              <a:rPr lang="fr-FR" sz="2200" dirty="0" smtClean="0"/>
              <a:t>Les lacs ont presque doublé les quantités de précipitations </a:t>
            </a:r>
            <a:r>
              <a:rPr lang="fr-FR" sz="2200" dirty="0" smtClean="0"/>
              <a:t>au dessus leur </a:t>
            </a:r>
            <a:r>
              <a:rPr lang="fr-FR" sz="2200" dirty="0" smtClean="0"/>
              <a:t>surface par rapport à </a:t>
            </a:r>
            <a:r>
              <a:rPr lang="fr-FR" sz="2200" dirty="0" smtClean="0"/>
              <a:t>une simulation sans lacs.</a:t>
            </a:r>
            <a:endParaRPr lang="fr-FR" sz="2200" dirty="0" smtClean="0"/>
          </a:p>
          <a:p>
            <a:r>
              <a:rPr lang="fr-FR" sz="2200" dirty="0" smtClean="0"/>
              <a:t>Cependant, l'impact des précipitations est très localisé et principalement limité au lac lui-même.</a:t>
            </a:r>
            <a:endParaRPr lang="en-US" sz="2200" dirty="0" smtClean="0">
              <a:sym typeface="Wingdings" pitchFamily="2" charset="2"/>
            </a:endParaRPr>
          </a:p>
          <a:p>
            <a:endParaRPr lang="en-US" sz="2200" dirty="0" smtClean="0">
              <a:sym typeface="Wingdings" pitchFamily="2" charset="2"/>
            </a:endParaRPr>
          </a:p>
          <a:p>
            <a:endParaRPr lang="nl-BE" sz="2200" dirty="0" smtClean="0">
              <a:sym typeface="Wingdings" pitchFamily="2" charset="2"/>
            </a:endParaRPr>
          </a:p>
          <a:p>
            <a:pPr>
              <a:buNone/>
            </a:pPr>
            <a:endParaRPr lang="nl-BE" sz="2200"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ABAE2D-7E9C-4FCE-AF4E-8A971EE13E7B}" type="slidenum">
              <a:rPr lang="nl-BE" smtClean="0"/>
              <a:pPr/>
              <a:t>56</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6" name="TextBox 5"/>
          <p:cNvSpPr txBox="1"/>
          <p:nvPr/>
        </p:nvSpPr>
        <p:spPr>
          <a:xfrm>
            <a:off x="0" y="6534835"/>
            <a:ext cx="5076056" cy="323165"/>
          </a:xfrm>
          <a:prstGeom prst="rect">
            <a:avLst/>
          </a:prstGeom>
          <a:noFill/>
        </p:spPr>
        <p:txBody>
          <a:bodyPr wrap="square" rtlCol="0">
            <a:spAutoFit/>
          </a:bodyPr>
          <a:lstStyle/>
          <a:p>
            <a:r>
              <a:rPr lang="nl-BE" sz="1500" dirty="0" smtClean="0"/>
              <a:t>(</a:t>
            </a:r>
            <a:r>
              <a:rPr lang="nl-BE" sz="1500" dirty="0" err="1" smtClean="0"/>
              <a:t>Thiery</a:t>
            </a:r>
            <a:r>
              <a:rPr lang="nl-BE" sz="1500" dirty="0" smtClean="0"/>
              <a:t> et al., 2015)</a:t>
            </a:r>
          </a:p>
        </p:txBody>
      </p:sp>
      <p:sp>
        <p:nvSpPr>
          <p:cNvPr id="3" name="Content Placeholder 2"/>
          <p:cNvSpPr>
            <a:spLocks noGrp="1"/>
          </p:cNvSpPr>
          <p:nvPr>
            <p:ph idx="1"/>
          </p:nvPr>
        </p:nvSpPr>
        <p:spPr>
          <a:xfrm>
            <a:off x="457200" y="1196752"/>
            <a:ext cx="8229600" cy="3384375"/>
          </a:xfrm>
        </p:spPr>
        <p:txBody>
          <a:bodyPr>
            <a:normAutofit/>
          </a:bodyPr>
          <a:lstStyle/>
          <a:p>
            <a:pPr>
              <a:buNone/>
            </a:pPr>
            <a:r>
              <a:rPr lang="fr-FR" sz="2500" b="1" dirty="0" smtClean="0">
                <a:sym typeface="Wingdings" pitchFamily="2" charset="2"/>
              </a:rPr>
              <a:t>Impact de l'AGL sur le climat régional actuel</a:t>
            </a:r>
            <a:endParaRPr lang="nl-BE" sz="2500" b="1" dirty="0" smtClean="0">
              <a:sym typeface="Wingdings" pitchFamily="2" charset="2"/>
            </a:endParaRPr>
          </a:p>
          <a:p>
            <a:pPr>
              <a:buFont typeface="Wingdings"/>
              <a:buChar char="è"/>
            </a:pPr>
            <a:r>
              <a:rPr lang="nl-BE" sz="2500" dirty="0" err="1" smtClean="0">
                <a:sym typeface="Wingdings" pitchFamily="2" charset="2"/>
              </a:rPr>
              <a:t>Précipitation</a:t>
            </a:r>
            <a:r>
              <a:rPr lang="nl-BE" sz="2500" dirty="0" smtClean="0">
                <a:sym typeface="Wingdings" pitchFamily="2" charset="2"/>
              </a:rPr>
              <a:t>:</a:t>
            </a:r>
          </a:p>
          <a:p>
            <a:r>
              <a:rPr lang="fr-FR" sz="2200" dirty="0" smtClean="0"/>
              <a:t>(Presque) aucun effet sur toute la région d'étude, à la fois à l'échelle saisonnière et diurne</a:t>
            </a:r>
            <a:endParaRPr lang="en-US" sz="2200" dirty="0" smtClean="0">
              <a:sym typeface="Wingdings" pitchFamily="2" charset="2"/>
            </a:endParaRPr>
          </a:p>
          <a:p>
            <a:endParaRPr lang="en-US" sz="2200" dirty="0" smtClean="0">
              <a:sym typeface="Wingdings" pitchFamily="2" charset="2"/>
            </a:endParaRPr>
          </a:p>
          <a:p>
            <a:endParaRPr lang="nl-BE" sz="2200" dirty="0" smtClean="0">
              <a:sym typeface="Wingdings" pitchFamily="2" charset="2"/>
            </a:endParaRPr>
          </a:p>
          <a:p>
            <a:pPr>
              <a:buNone/>
            </a:pPr>
            <a:endParaRPr lang="nl-BE" sz="2200" dirty="0" smtClean="0"/>
          </a:p>
        </p:txBody>
      </p:sp>
      <p:pic>
        <p:nvPicPr>
          <p:cNvPr id="67586" name="Picture 2"/>
          <p:cNvPicPr>
            <a:picLocks noChangeAspect="1" noChangeArrowheads="1"/>
          </p:cNvPicPr>
          <p:nvPr/>
        </p:nvPicPr>
        <p:blipFill>
          <a:blip r:embed="rId2" cstate="print"/>
          <a:srcRect/>
          <a:stretch>
            <a:fillRect/>
          </a:stretch>
        </p:blipFill>
        <p:spPr bwMode="auto">
          <a:xfrm>
            <a:off x="683568" y="4077072"/>
            <a:ext cx="3343275" cy="1866900"/>
          </a:xfrm>
          <a:prstGeom prst="rect">
            <a:avLst/>
          </a:prstGeom>
          <a:noFill/>
          <a:ln w="9525">
            <a:noFill/>
            <a:miter lim="800000"/>
            <a:headEnd/>
            <a:tailEnd/>
          </a:ln>
        </p:spPr>
      </p:pic>
      <p:pic>
        <p:nvPicPr>
          <p:cNvPr id="67587" name="Picture 3"/>
          <p:cNvPicPr>
            <a:picLocks noChangeAspect="1" noChangeArrowheads="1"/>
          </p:cNvPicPr>
          <p:nvPr/>
        </p:nvPicPr>
        <p:blipFill>
          <a:blip r:embed="rId3" cstate="print"/>
          <a:srcRect/>
          <a:stretch>
            <a:fillRect/>
          </a:stretch>
        </p:blipFill>
        <p:spPr bwMode="auto">
          <a:xfrm>
            <a:off x="4788024" y="4120480"/>
            <a:ext cx="333375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ABAE2D-7E9C-4FCE-AF4E-8A971EE13E7B}" type="slidenum">
              <a:rPr lang="nl-BE" smtClean="0"/>
              <a:pPr/>
              <a:t>57</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6" name="TextBox 5"/>
          <p:cNvSpPr txBox="1"/>
          <p:nvPr/>
        </p:nvSpPr>
        <p:spPr>
          <a:xfrm>
            <a:off x="0" y="6534835"/>
            <a:ext cx="5076056" cy="323165"/>
          </a:xfrm>
          <a:prstGeom prst="rect">
            <a:avLst/>
          </a:prstGeom>
          <a:noFill/>
        </p:spPr>
        <p:txBody>
          <a:bodyPr wrap="square" rtlCol="0">
            <a:spAutoFit/>
          </a:bodyPr>
          <a:lstStyle/>
          <a:p>
            <a:r>
              <a:rPr lang="nl-BE" sz="1500" dirty="0" smtClean="0"/>
              <a:t>(</a:t>
            </a:r>
            <a:r>
              <a:rPr lang="nl-BE" sz="1500" dirty="0" err="1" smtClean="0"/>
              <a:t>Thiery</a:t>
            </a:r>
            <a:r>
              <a:rPr lang="nl-BE" sz="1500" dirty="0" smtClean="0"/>
              <a:t> et al., 2015)</a:t>
            </a:r>
          </a:p>
        </p:txBody>
      </p:sp>
      <p:sp>
        <p:nvSpPr>
          <p:cNvPr id="3" name="Content Placeholder 2"/>
          <p:cNvSpPr>
            <a:spLocks noGrp="1"/>
          </p:cNvSpPr>
          <p:nvPr>
            <p:ph idx="1"/>
          </p:nvPr>
        </p:nvSpPr>
        <p:spPr>
          <a:xfrm>
            <a:off x="457200" y="1196752"/>
            <a:ext cx="8229600" cy="3384375"/>
          </a:xfrm>
        </p:spPr>
        <p:txBody>
          <a:bodyPr>
            <a:normAutofit/>
          </a:bodyPr>
          <a:lstStyle/>
          <a:p>
            <a:pPr>
              <a:buNone/>
            </a:pPr>
            <a:r>
              <a:rPr lang="fr-FR" sz="2500" b="1" dirty="0" smtClean="0">
                <a:sym typeface="Wingdings" pitchFamily="2" charset="2"/>
              </a:rPr>
              <a:t>Impact de l'AGL sur le climat régional actuel</a:t>
            </a:r>
            <a:endParaRPr lang="nl-BE" sz="2500" b="1" dirty="0" smtClean="0">
              <a:sym typeface="Wingdings" pitchFamily="2" charset="2"/>
            </a:endParaRPr>
          </a:p>
          <a:p>
            <a:pPr>
              <a:buFont typeface="Wingdings"/>
              <a:buChar char="è"/>
            </a:pPr>
            <a:r>
              <a:rPr lang="nl-BE" sz="2200" dirty="0" err="1" smtClean="0">
                <a:sym typeface="Wingdings" pitchFamily="2" charset="2"/>
              </a:rPr>
              <a:t>Précipitation</a:t>
            </a:r>
            <a:r>
              <a:rPr lang="nl-BE" sz="2200" dirty="0" smtClean="0">
                <a:sym typeface="Wingdings" pitchFamily="2" charset="2"/>
              </a:rPr>
              <a:t>:</a:t>
            </a:r>
          </a:p>
          <a:p>
            <a:r>
              <a:rPr lang="fr-FR" sz="2200" dirty="0" smtClean="0"/>
              <a:t>Cependant, de très grands contrastes au-dessus des lacs eux-mêmes</a:t>
            </a:r>
          </a:p>
          <a:p>
            <a:r>
              <a:rPr lang="fr-FR" sz="2200" dirty="0" smtClean="0"/>
              <a:t>L'impact est concentré pendant la nuit et tôt le matin, quand la brise de terre souffle.</a:t>
            </a:r>
          </a:p>
          <a:p>
            <a:pPr>
              <a:buNone/>
            </a:pPr>
            <a:r>
              <a:rPr lang="fr-FR" sz="2200" dirty="0" smtClean="0"/>
              <a:t>	</a:t>
            </a:r>
            <a:r>
              <a:rPr lang="fr-FR" sz="2200" dirty="0" smtClean="0">
                <a:sym typeface="Wingdings" pitchFamily="2" charset="2"/>
              </a:rPr>
              <a:t></a:t>
            </a:r>
            <a:r>
              <a:rPr lang="fr-FR" sz="2200" dirty="0" smtClean="0"/>
              <a:t> </a:t>
            </a:r>
            <a:r>
              <a:rPr lang="fr-FR" sz="2200" dirty="0" smtClean="0"/>
              <a:t>De fortes </a:t>
            </a:r>
            <a:r>
              <a:rPr lang="fr-FR" sz="2200" dirty="0" smtClean="0"/>
              <a:t>pluies  pendant </a:t>
            </a:r>
            <a:r>
              <a:rPr lang="fr-FR" sz="2200" dirty="0" smtClean="0"/>
              <a:t>la nuit!</a:t>
            </a:r>
            <a:endParaRPr lang="en-US" sz="2200" dirty="0" smtClean="0">
              <a:sym typeface="Wingdings" pitchFamily="2" charset="2"/>
            </a:endParaRPr>
          </a:p>
          <a:p>
            <a:endParaRPr lang="en-US" sz="2200" dirty="0" smtClean="0">
              <a:sym typeface="Wingdings" pitchFamily="2" charset="2"/>
            </a:endParaRPr>
          </a:p>
          <a:p>
            <a:endParaRPr lang="nl-BE" sz="2200" dirty="0" smtClean="0">
              <a:sym typeface="Wingdings" pitchFamily="2" charset="2"/>
            </a:endParaRPr>
          </a:p>
          <a:p>
            <a:pPr>
              <a:buNone/>
            </a:pPr>
            <a:endParaRPr lang="nl-BE" sz="2200" dirty="0" smtClean="0"/>
          </a:p>
        </p:txBody>
      </p:sp>
      <p:pic>
        <p:nvPicPr>
          <p:cNvPr id="68610" name="Picture 2"/>
          <p:cNvPicPr>
            <a:picLocks noChangeAspect="1" noChangeArrowheads="1"/>
          </p:cNvPicPr>
          <p:nvPr/>
        </p:nvPicPr>
        <p:blipFill>
          <a:blip r:embed="rId2" cstate="print"/>
          <a:srcRect/>
          <a:stretch>
            <a:fillRect/>
          </a:stretch>
        </p:blipFill>
        <p:spPr bwMode="auto">
          <a:xfrm>
            <a:off x="669379" y="4112096"/>
            <a:ext cx="3305175" cy="1981200"/>
          </a:xfrm>
          <a:prstGeom prst="rect">
            <a:avLst/>
          </a:prstGeom>
          <a:noFill/>
          <a:ln w="9525">
            <a:noFill/>
            <a:miter lim="800000"/>
            <a:headEnd/>
            <a:tailEnd/>
          </a:ln>
        </p:spPr>
      </p:pic>
      <p:pic>
        <p:nvPicPr>
          <p:cNvPr id="68611" name="Picture 3"/>
          <p:cNvPicPr>
            <a:picLocks noChangeAspect="1" noChangeArrowheads="1"/>
          </p:cNvPicPr>
          <p:nvPr/>
        </p:nvPicPr>
        <p:blipFill>
          <a:blip r:embed="rId3" cstate="print"/>
          <a:srcRect/>
          <a:stretch>
            <a:fillRect/>
          </a:stretch>
        </p:blipFill>
        <p:spPr bwMode="auto">
          <a:xfrm>
            <a:off x="4550618" y="4112096"/>
            <a:ext cx="3333750" cy="192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3" name="Content Placeholder 2"/>
          <p:cNvSpPr>
            <a:spLocks noGrp="1"/>
          </p:cNvSpPr>
          <p:nvPr>
            <p:ph idx="1"/>
          </p:nvPr>
        </p:nvSpPr>
        <p:spPr>
          <a:xfrm>
            <a:off x="457200" y="1196752"/>
            <a:ext cx="4330824" cy="4929411"/>
          </a:xfrm>
        </p:spPr>
        <p:txBody>
          <a:bodyPr>
            <a:normAutofit/>
          </a:bodyPr>
          <a:lstStyle/>
          <a:p>
            <a:pPr>
              <a:buNone/>
            </a:pPr>
            <a:r>
              <a:rPr lang="fr-FR" sz="2500" dirty="0" smtClean="0"/>
              <a:t>A première vue, cela ne semble pas être un gros problème:</a:t>
            </a:r>
          </a:p>
          <a:p>
            <a:r>
              <a:rPr lang="fr-FR" sz="2500" dirty="0" smtClean="0"/>
              <a:t>Des températures plus fraîches, mais principalement près des lacs</a:t>
            </a:r>
          </a:p>
          <a:p>
            <a:r>
              <a:rPr lang="fr-FR" sz="2500" dirty="0" smtClean="0"/>
              <a:t>Plus de précipitations, mais seulement au-dessus des </a:t>
            </a:r>
            <a:r>
              <a:rPr lang="fr-FR" sz="2500" dirty="0" smtClean="0"/>
              <a:t>lacs</a:t>
            </a:r>
            <a:endParaRPr lang="fr-FR" sz="2500" dirty="0" smtClean="0"/>
          </a:p>
          <a:p>
            <a:pPr>
              <a:buNone/>
            </a:pPr>
            <a:r>
              <a:rPr lang="fr-FR" sz="2500" dirty="0" smtClean="0">
                <a:sym typeface="Wingdings" pitchFamily="2" charset="2"/>
              </a:rPr>
              <a:t></a:t>
            </a:r>
            <a:r>
              <a:rPr lang="fr-FR" sz="2500" dirty="0" smtClean="0"/>
              <a:t>Alors </a:t>
            </a:r>
            <a:r>
              <a:rPr lang="fr-FR" sz="2500" dirty="0" smtClean="0"/>
              <a:t>pourquoi est-ce pertinent?</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58</a:t>
            </a:fld>
            <a:endParaRPr lang="nl-BE"/>
          </a:p>
        </p:txBody>
      </p:sp>
      <p:pic>
        <p:nvPicPr>
          <p:cNvPr id="69634" name="Picture 2"/>
          <p:cNvPicPr>
            <a:picLocks noChangeAspect="1" noChangeArrowheads="1"/>
          </p:cNvPicPr>
          <p:nvPr/>
        </p:nvPicPr>
        <p:blipFill>
          <a:blip r:embed="rId2" cstate="print"/>
          <a:srcRect/>
          <a:stretch>
            <a:fillRect/>
          </a:stretch>
        </p:blipFill>
        <p:spPr bwMode="auto">
          <a:xfrm>
            <a:off x="5057174" y="1196752"/>
            <a:ext cx="3825066" cy="5184576"/>
          </a:xfrm>
          <a:prstGeom prst="rect">
            <a:avLst/>
          </a:prstGeom>
          <a:noFill/>
          <a:ln w="9525">
            <a:noFill/>
            <a:miter lim="800000"/>
            <a:headEnd/>
            <a:tailEnd/>
          </a:ln>
        </p:spPr>
      </p:pic>
      <p:sp>
        <p:nvSpPr>
          <p:cNvPr id="6" name="TextBox 5"/>
          <p:cNvSpPr txBox="1"/>
          <p:nvPr/>
        </p:nvSpPr>
        <p:spPr>
          <a:xfrm>
            <a:off x="0" y="6654552"/>
            <a:ext cx="2880320" cy="230832"/>
          </a:xfrm>
          <a:prstGeom prst="rect">
            <a:avLst/>
          </a:prstGeom>
          <a:noFill/>
        </p:spPr>
        <p:txBody>
          <a:bodyPr wrap="square" rtlCol="0">
            <a:spAutoFit/>
          </a:bodyPr>
          <a:lstStyle/>
          <a:p>
            <a:r>
              <a:rPr lang="nl-BE" sz="900" dirty="0" smtClean="0">
                <a:solidFill>
                  <a:schemeClr val="bg1">
                    <a:lumMod val="75000"/>
                  </a:schemeClr>
                </a:solidFill>
              </a:rPr>
              <a:t>(Photo: Matthias Vanmaercke)</a:t>
            </a:r>
            <a:endParaRPr lang="en-US" sz="900" dirty="0">
              <a:solidFill>
                <a:schemeClr val="bg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3" name="Content Placeholder 2"/>
          <p:cNvSpPr>
            <a:spLocks noGrp="1"/>
          </p:cNvSpPr>
          <p:nvPr>
            <p:ph idx="1"/>
          </p:nvPr>
        </p:nvSpPr>
        <p:spPr/>
        <p:txBody>
          <a:bodyPr>
            <a:normAutofit/>
          </a:bodyPr>
          <a:lstStyle/>
          <a:p>
            <a:pPr>
              <a:buFont typeface="Arial" charset="0"/>
              <a:buChar char="•"/>
            </a:pPr>
            <a:r>
              <a:rPr lang="fr-FR" sz="2000" dirty="0" smtClean="0">
                <a:latin typeface="+mj-lt"/>
              </a:rPr>
              <a:t>La plupart des précipitations tombent pendant les orages la nuit ... quand la plupart des 200 000 pêcheurs sortent sur le lac pour pêcher.</a:t>
            </a:r>
          </a:p>
          <a:p>
            <a:pPr>
              <a:buFont typeface="Arial" charset="0"/>
              <a:buChar char="•"/>
            </a:pPr>
            <a:r>
              <a:rPr lang="fr-FR" sz="2000" dirty="0" smtClean="0">
                <a:latin typeface="+mj-lt"/>
              </a:rPr>
              <a:t>Les statistiques exactes font défaut, mais la croix rouge estime que chaque année 3000 à 5000 pêcheurs meurent sur le lac Victoria. La plupart de ces victimes sont liées à </a:t>
            </a:r>
            <a:r>
              <a:rPr lang="fr-FR" sz="2000" dirty="0" smtClean="0">
                <a:latin typeface="+mj-lt"/>
              </a:rPr>
              <a:t>tempêtes et mauvaises conditions météo.</a:t>
            </a:r>
            <a:endParaRPr lang="en-US" sz="2000" dirty="0">
              <a:latin typeface="+mj-lt"/>
            </a:endParaRPr>
          </a:p>
        </p:txBody>
      </p:sp>
      <p:sp>
        <p:nvSpPr>
          <p:cNvPr id="4" name="Slide Number Placeholder 3"/>
          <p:cNvSpPr>
            <a:spLocks noGrp="1"/>
          </p:cNvSpPr>
          <p:nvPr>
            <p:ph type="sldNum" sz="quarter" idx="12"/>
          </p:nvPr>
        </p:nvSpPr>
        <p:spPr/>
        <p:txBody>
          <a:bodyPr/>
          <a:lstStyle/>
          <a:p>
            <a:fld id="{E5ABAE2D-7E9C-4FCE-AF4E-8A971EE13E7B}" type="slidenum">
              <a:rPr lang="nl-BE" smtClean="0"/>
              <a:pPr/>
              <a:t>59</a:t>
            </a:fld>
            <a:endParaRPr lang="nl-BE"/>
          </a:p>
        </p:txBody>
      </p:sp>
      <p:grpSp>
        <p:nvGrpSpPr>
          <p:cNvPr id="5" name="Group 4"/>
          <p:cNvGrpSpPr/>
          <p:nvPr/>
        </p:nvGrpSpPr>
        <p:grpSpPr>
          <a:xfrm>
            <a:off x="2276102" y="3027677"/>
            <a:ext cx="4528146" cy="3830323"/>
            <a:chOff x="1691680" y="1412776"/>
            <a:chExt cx="5376032" cy="4480755"/>
          </a:xfrm>
        </p:grpSpPr>
        <p:pic>
          <p:nvPicPr>
            <p:cNvPr id="6" name="Picture 2"/>
            <p:cNvPicPr>
              <a:picLocks noChangeAspect="1" noChangeArrowheads="1"/>
            </p:cNvPicPr>
            <p:nvPr/>
          </p:nvPicPr>
          <p:blipFill>
            <a:blip r:embed="rId2" cstate="print"/>
            <a:srcRect l="13555" t="16360" r="39956" b="18673"/>
            <a:stretch>
              <a:fillRect/>
            </a:stretch>
          </p:blipFill>
          <p:spPr bwMode="auto">
            <a:xfrm>
              <a:off x="1691680" y="1412776"/>
              <a:ext cx="5328592" cy="4186750"/>
            </a:xfrm>
            <a:prstGeom prst="rect">
              <a:avLst/>
            </a:prstGeom>
            <a:noFill/>
            <a:ln w="9525">
              <a:noFill/>
              <a:miter lim="800000"/>
              <a:headEnd/>
              <a:tailEnd/>
            </a:ln>
          </p:spPr>
        </p:pic>
        <p:sp>
          <p:nvSpPr>
            <p:cNvPr id="7" name="TextBox 6"/>
            <p:cNvSpPr txBox="1"/>
            <p:nvPr/>
          </p:nvSpPr>
          <p:spPr>
            <a:xfrm>
              <a:off x="5367808" y="5569494"/>
              <a:ext cx="1699904" cy="324037"/>
            </a:xfrm>
            <a:prstGeom prst="rect">
              <a:avLst/>
            </a:prstGeom>
            <a:noFill/>
          </p:spPr>
          <p:txBody>
            <a:bodyPr wrap="none" rtlCol="0">
              <a:spAutoFit/>
            </a:bodyPr>
            <a:lstStyle/>
            <a:p>
              <a:r>
                <a:rPr lang="en-GB" sz="1200" b="1" dirty="0" smtClean="0">
                  <a:solidFill>
                    <a:srgbClr val="1F407A"/>
                  </a:solidFill>
                  <a:latin typeface="Tahoma" pitchFamily="34" charset="0"/>
                  <a:ea typeface="Tahoma" pitchFamily="34" charset="0"/>
                  <a:cs typeface="Tahoma" pitchFamily="34" charset="0"/>
                </a:rPr>
                <a:t>(www.cnn.com)</a:t>
              </a:r>
              <a:endParaRPr lang="en-GB" sz="1200" b="1" dirty="0">
                <a:solidFill>
                  <a:srgbClr val="1F407A"/>
                </a:solidFill>
                <a:latin typeface="Tahoma" pitchFamily="34" charset="0"/>
                <a:ea typeface="Tahoma" pitchFamily="34" charset="0"/>
                <a:cs typeface="Tahoma" pitchFamily="34" charset="0"/>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Introduction</a:t>
            </a:r>
            <a:endParaRPr lang="en-US" dirty="0"/>
          </a:p>
        </p:txBody>
      </p:sp>
      <p:sp>
        <p:nvSpPr>
          <p:cNvPr id="3" name="Content Placeholder 2"/>
          <p:cNvSpPr>
            <a:spLocks noGrp="1"/>
          </p:cNvSpPr>
          <p:nvPr>
            <p:ph idx="1"/>
          </p:nvPr>
        </p:nvSpPr>
        <p:spPr/>
        <p:txBody>
          <a:bodyPr>
            <a:normAutofit/>
          </a:bodyPr>
          <a:lstStyle/>
          <a:p>
            <a:r>
              <a:rPr lang="fr-FR" sz="2200" dirty="0"/>
              <a:t>Ces caractéristiques ne sont pas seulement pertinentes à l'échelle mondiale dans le contexte du changement climatique</a:t>
            </a:r>
          </a:p>
          <a:p>
            <a:r>
              <a:rPr lang="fr-FR" sz="2200" dirty="0"/>
              <a:t>Ils jouent également un rôle dans la compréhension des phénomènes climatiques et météorologiques à des échelles plus </a:t>
            </a:r>
            <a:r>
              <a:rPr lang="fr-FR" sz="2200" dirty="0" smtClean="0"/>
              <a:t>locales</a:t>
            </a:r>
            <a:endParaRPr lang="nl-BE" sz="22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6</a:t>
            </a:fld>
            <a:endParaRPr lang="nl-BE"/>
          </a:p>
        </p:txBody>
      </p:sp>
      <p:pic>
        <p:nvPicPr>
          <p:cNvPr id="185346" name="Picture 2" descr="Image result for lake storm"/>
          <p:cNvPicPr>
            <a:picLocks noChangeAspect="1" noChangeArrowheads="1"/>
          </p:cNvPicPr>
          <p:nvPr/>
        </p:nvPicPr>
        <p:blipFill>
          <a:blip r:embed="rId2" cstate="print"/>
          <a:srcRect/>
          <a:stretch>
            <a:fillRect/>
          </a:stretch>
        </p:blipFill>
        <p:spPr bwMode="auto">
          <a:xfrm>
            <a:off x="1767236" y="3119332"/>
            <a:ext cx="5325044" cy="3550028"/>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ttp://www.srh.noaa.gov/jetstream/tstorms/images/classic_supercell.jpg"/>
          <p:cNvPicPr>
            <a:picLocks noChangeAspect="1" noChangeArrowheads="1"/>
          </p:cNvPicPr>
          <p:nvPr/>
        </p:nvPicPr>
        <p:blipFill>
          <a:blip r:embed="rId2" cstate="print"/>
          <a:srcRect/>
          <a:stretch>
            <a:fillRect/>
          </a:stretch>
        </p:blipFill>
        <p:spPr bwMode="auto">
          <a:xfrm>
            <a:off x="577659" y="4005064"/>
            <a:ext cx="3778317" cy="2664296"/>
          </a:xfrm>
          <a:prstGeom prst="rect">
            <a:avLst/>
          </a:prstGeom>
          <a:noFill/>
        </p:spPr>
      </p:pic>
      <p:pic>
        <p:nvPicPr>
          <p:cNvPr id="70658" name="Picture 2" descr="Image result for thunderstorm overshooting top"/>
          <p:cNvPicPr>
            <a:picLocks noChangeAspect="1" noChangeArrowheads="1"/>
          </p:cNvPicPr>
          <p:nvPr/>
        </p:nvPicPr>
        <p:blipFill>
          <a:blip r:embed="rId3" cstate="print"/>
          <a:srcRect/>
          <a:stretch>
            <a:fillRect/>
          </a:stretch>
        </p:blipFill>
        <p:spPr bwMode="auto">
          <a:xfrm>
            <a:off x="4644008" y="4005064"/>
            <a:ext cx="3996443" cy="2664296"/>
          </a:xfrm>
          <a:prstGeom prst="rect">
            <a:avLst/>
          </a:prstGeom>
          <a:noFill/>
        </p:spPr>
      </p:pic>
      <p:sp>
        <p:nvSpPr>
          <p:cNvPr id="3" name="Content Placeholder 2"/>
          <p:cNvSpPr>
            <a:spLocks noGrp="1"/>
          </p:cNvSpPr>
          <p:nvPr>
            <p:ph idx="1"/>
          </p:nvPr>
        </p:nvSpPr>
        <p:spPr/>
        <p:txBody>
          <a:bodyPr>
            <a:normAutofit/>
          </a:bodyPr>
          <a:lstStyle/>
          <a:p>
            <a:pPr>
              <a:buNone/>
            </a:pPr>
            <a:r>
              <a:rPr lang="nl-BE" sz="2500" b="1" dirty="0" err="1" smtClean="0"/>
              <a:t>Orages</a:t>
            </a:r>
            <a:r>
              <a:rPr lang="nl-BE" sz="2500" b="1" dirty="0" smtClean="0"/>
              <a:t> </a:t>
            </a:r>
            <a:r>
              <a:rPr lang="nl-BE" sz="2500" b="1" dirty="0" err="1" smtClean="0"/>
              <a:t>au-dessus</a:t>
            </a:r>
            <a:r>
              <a:rPr lang="nl-BE" sz="2500" b="1" dirty="0" smtClean="0"/>
              <a:t> </a:t>
            </a:r>
            <a:r>
              <a:rPr lang="nl-BE" sz="2500" b="1" dirty="0" smtClean="0"/>
              <a:t>les AGL:</a:t>
            </a:r>
          </a:p>
          <a:p>
            <a:r>
              <a:rPr lang="fr-FR" sz="2000" dirty="0" smtClean="0"/>
              <a:t>Les orages peuvent être détectés via des «tops de dépassement</a:t>
            </a:r>
            <a:r>
              <a:rPr lang="fr-FR" sz="2000" dirty="0" smtClean="0"/>
              <a:t>» (« </a:t>
            </a:r>
            <a:r>
              <a:rPr lang="fr-FR" sz="2000" dirty="0" err="1" smtClean="0"/>
              <a:t>overshooting</a:t>
            </a:r>
            <a:r>
              <a:rPr lang="fr-FR" sz="2000" dirty="0" smtClean="0"/>
              <a:t> tops »)</a:t>
            </a:r>
            <a:endParaRPr lang="fr-FR" sz="2000" dirty="0" smtClean="0"/>
          </a:p>
          <a:p>
            <a:r>
              <a:rPr lang="fr-FR" sz="2000" dirty="0" smtClean="0"/>
              <a:t>Un top de dépassant </a:t>
            </a:r>
            <a:r>
              <a:rPr lang="fr-FR" sz="2000" dirty="0" smtClean="0"/>
              <a:t>est une protubérance en forme de dôme qui jaillit du haut de l'enclume d'un orage.</a:t>
            </a:r>
          </a:p>
          <a:p>
            <a:r>
              <a:rPr lang="fr-FR" sz="2000" dirty="0" smtClean="0"/>
              <a:t>Lorsqu'un </a:t>
            </a:r>
            <a:r>
              <a:rPr lang="fr-FR" sz="2000" dirty="0" smtClean="0"/>
              <a:t>top excessif </a:t>
            </a:r>
            <a:r>
              <a:rPr lang="fr-FR" sz="2000" dirty="0" smtClean="0"/>
              <a:t>est présent pendant 10 minutes ou plus, cela indique clairement que l'orage peut être grave</a:t>
            </a:r>
            <a:r>
              <a:rPr lang="fr-FR" sz="2000" dirty="0" smtClean="0"/>
              <a:t>.</a:t>
            </a:r>
            <a:endParaRPr lang="en-US" sz="20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60</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nl-BE" sz="2500" b="1" dirty="0" err="1" smtClean="0"/>
              <a:t>Orages</a:t>
            </a:r>
            <a:r>
              <a:rPr lang="nl-BE" sz="2500" b="1" dirty="0" smtClean="0"/>
              <a:t> </a:t>
            </a:r>
            <a:r>
              <a:rPr lang="nl-BE" sz="2500" b="1" dirty="0" err="1" smtClean="0"/>
              <a:t>au-dessus</a:t>
            </a:r>
            <a:r>
              <a:rPr lang="nl-BE" sz="2500" b="1" dirty="0" smtClean="0"/>
              <a:t> les AGL:</a:t>
            </a:r>
          </a:p>
          <a:p>
            <a:r>
              <a:rPr lang="fr-FR" sz="2200" dirty="0" smtClean="0"/>
              <a:t>Les satellites peuvent détecter ces </a:t>
            </a:r>
            <a:r>
              <a:rPr lang="fr-FR" sz="2200" dirty="0" smtClean="0"/>
              <a:t>tops car </a:t>
            </a:r>
            <a:r>
              <a:rPr lang="fr-FR" sz="2200" dirty="0" smtClean="0"/>
              <a:t>ils apparaissent comme des anomalies froides sur la surface supérieure des nuages.</a:t>
            </a:r>
          </a:p>
          <a:p>
            <a:r>
              <a:rPr lang="fr-FR" sz="2200" dirty="0" smtClean="0"/>
              <a:t>Donc, avec les satellites, </a:t>
            </a:r>
            <a:r>
              <a:rPr lang="fr-FR" sz="2200" dirty="0" smtClean="0"/>
              <a:t>on peut compter presque directement le </a:t>
            </a:r>
            <a:r>
              <a:rPr lang="fr-FR" sz="2200" dirty="0" smtClean="0"/>
              <a:t>nombre d'orages </a:t>
            </a:r>
            <a:r>
              <a:rPr lang="fr-FR" sz="2200" dirty="0" smtClean="0"/>
              <a:t>violents</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61</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pic>
        <p:nvPicPr>
          <p:cNvPr id="70658" name="Picture 2" descr="Image result for thunderstorm overshooting top"/>
          <p:cNvPicPr>
            <a:picLocks noChangeAspect="1" noChangeArrowheads="1"/>
          </p:cNvPicPr>
          <p:nvPr/>
        </p:nvPicPr>
        <p:blipFill>
          <a:blip r:embed="rId2" cstate="print"/>
          <a:srcRect/>
          <a:stretch>
            <a:fillRect/>
          </a:stretch>
        </p:blipFill>
        <p:spPr bwMode="auto">
          <a:xfrm>
            <a:off x="4644008" y="4005064"/>
            <a:ext cx="3996443" cy="2664296"/>
          </a:xfrm>
          <a:prstGeom prst="rect">
            <a:avLst/>
          </a:prstGeom>
          <a:noFill/>
        </p:spPr>
      </p:pic>
      <p:pic>
        <p:nvPicPr>
          <p:cNvPr id="8" name="Picture 7" descr="http://www.srh.noaa.gov/jetstream/tstorms/images/classic_supercell.jpg"/>
          <p:cNvPicPr>
            <a:picLocks noChangeAspect="1" noChangeArrowheads="1"/>
          </p:cNvPicPr>
          <p:nvPr/>
        </p:nvPicPr>
        <p:blipFill>
          <a:blip r:embed="rId3" cstate="print"/>
          <a:srcRect/>
          <a:stretch>
            <a:fillRect/>
          </a:stretch>
        </p:blipFill>
        <p:spPr bwMode="auto">
          <a:xfrm>
            <a:off x="577659" y="4005064"/>
            <a:ext cx="3778317" cy="2664296"/>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ABAE2D-7E9C-4FCE-AF4E-8A971EE13E7B}" type="slidenum">
              <a:rPr lang="nl-BE" smtClean="0"/>
              <a:pPr/>
              <a:t>62</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pic>
        <p:nvPicPr>
          <p:cNvPr id="6" name="Content Placeholder 3" descr="OTclimatology_2005-2009_SEVIRI_Kenya_animation.gif"/>
          <p:cNvPicPr>
            <a:picLocks noChangeAspect="1"/>
          </p:cNvPicPr>
          <p:nvPr/>
        </p:nvPicPr>
        <p:blipFill>
          <a:blip r:embed="rId2" cstate="print"/>
          <a:stretch>
            <a:fillRect/>
          </a:stretch>
        </p:blipFill>
        <p:spPr>
          <a:xfrm>
            <a:off x="1763688" y="1628800"/>
            <a:ext cx="5544616" cy="4158462"/>
          </a:xfrm>
          <a:prstGeom prst="rect">
            <a:avLst/>
          </a:prstGeom>
        </p:spPr>
      </p:pic>
      <p:sp>
        <p:nvSpPr>
          <p:cNvPr id="7" name="Content Placeholder 2"/>
          <p:cNvSpPr>
            <a:spLocks noGrp="1"/>
          </p:cNvSpPr>
          <p:nvPr>
            <p:ph idx="1"/>
          </p:nvPr>
        </p:nvSpPr>
        <p:spPr/>
        <p:txBody>
          <a:bodyPr>
            <a:normAutofit/>
          </a:bodyPr>
          <a:lstStyle/>
          <a:p>
            <a:pPr>
              <a:buNone/>
            </a:pPr>
            <a:r>
              <a:rPr lang="nl-BE" sz="2500" b="1" dirty="0" err="1" smtClean="0"/>
              <a:t>Orages</a:t>
            </a:r>
            <a:r>
              <a:rPr lang="nl-BE" sz="2500" b="1" dirty="0" smtClean="0"/>
              <a:t> </a:t>
            </a:r>
            <a:r>
              <a:rPr lang="nl-BE" sz="2500" b="1" dirty="0" err="1" smtClean="0"/>
              <a:t>au-dessus</a:t>
            </a:r>
            <a:r>
              <a:rPr lang="nl-BE" sz="2500" b="1" dirty="0" smtClean="0"/>
              <a:t> les AGL:</a:t>
            </a:r>
          </a:p>
          <a:p>
            <a:pPr>
              <a:buNone/>
            </a:pPr>
            <a:r>
              <a:rPr lang="en-US" sz="2200" dirty="0" smtClean="0"/>
              <a:t>	</a:t>
            </a:r>
          </a:p>
        </p:txBody>
      </p:sp>
      <p:sp>
        <p:nvSpPr>
          <p:cNvPr id="8" name="Rectangle 7"/>
          <p:cNvSpPr/>
          <p:nvPr/>
        </p:nvSpPr>
        <p:spPr>
          <a:xfrm>
            <a:off x="539552" y="5715253"/>
            <a:ext cx="7920880" cy="954107"/>
          </a:xfrm>
          <a:prstGeom prst="rect">
            <a:avLst/>
          </a:prstGeom>
        </p:spPr>
        <p:txBody>
          <a:bodyPr wrap="square">
            <a:spAutoFit/>
          </a:bodyPr>
          <a:lstStyle/>
          <a:p>
            <a:pPr>
              <a:buNone/>
            </a:pPr>
            <a:r>
              <a:rPr lang="en-US" sz="1400" i="1" dirty="0" err="1" smtClean="0"/>
              <a:t>Timelapse</a:t>
            </a:r>
            <a:r>
              <a:rPr lang="en-US" sz="1400" i="1" dirty="0" smtClean="0"/>
              <a:t> video showing the hourly composites of Overshooting top detections from 2005 till 2009. The dataset is based on The SEVIRI sensor on board the MSG satellite. Lake Victoria is situated in the middle of the image. What you can is the typical tropical afternoon thunderstorms over land but also storms at night over Lake Victoria</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ABAE2D-7E9C-4FCE-AF4E-8A971EE13E7B}" type="slidenum">
              <a:rPr lang="nl-BE" smtClean="0"/>
              <a:pPr/>
              <a:t>63</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7" name="Content Placeholder 2"/>
          <p:cNvSpPr>
            <a:spLocks noGrp="1"/>
          </p:cNvSpPr>
          <p:nvPr>
            <p:ph idx="1"/>
          </p:nvPr>
        </p:nvSpPr>
        <p:spPr/>
        <p:txBody>
          <a:bodyPr>
            <a:normAutofit/>
          </a:bodyPr>
          <a:lstStyle/>
          <a:p>
            <a:pPr>
              <a:buNone/>
            </a:pPr>
            <a:r>
              <a:rPr lang="nl-BE" sz="2500" b="1" dirty="0" err="1" smtClean="0"/>
              <a:t>Orages</a:t>
            </a:r>
            <a:r>
              <a:rPr lang="nl-BE" sz="2500" b="1" dirty="0" smtClean="0"/>
              <a:t> </a:t>
            </a:r>
            <a:r>
              <a:rPr lang="nl-BE" sz="2500" b="1" dirty="0" err="1" smtClean="0"/>
              <a:t>au-dessus</a:t>
            </a:r>
            <a:r>
              <a:rPr lang="nl-BE" sz="2500" b="1" dirty="0" smtClean="0"/>
              <a:t> les AGL:</a:t>
            </a:r>
          </a:p>
          <a:p>
            <a:pPr marL="0" indent="0" defTabSz="947684" fontAlgn="base">
              <a:spcBef>
                <a:spcPct val="30000"/>
              </a:spcBef>
              <a:spcAft>
                <a:spcPct val="0"/>
              </a:spcAft>
              <a:buNone/>
              <a:defRPr/>
            </a:pPr>
            <a:r>
              <a:rPr lang="fr-FR" sz="1800" dirty="0" smtClean="0">
                <a:latin typeface="+mj-lt"/>
              </a:rPr>
              <a:t>Voici le résultat accumulé sur neuf ans:</a:t>
            </a:r>
          </a:p>
          <a:p>
            <a:pPr marL="0" indent="0" defTabSz="947684" fontAlgn="base">
              <a:spcBef>
                <a:spcPct val="30000"/>
              </a:spcBef>
              <a:spcAft>
                <a:spcPct val="0"/>
              </a:spcAft>
              <a:defRPr/>
            </a:pPr>
            <a:r>
              <a:rPr lang="fr-FR" sz="1800" dirty="0" smtClean="0">
                <a:latin typeface="+mj-lt"/>
              </a:rPr>
              <a:t>  Jour: </a:t>
            </a:r>
            <a:r>
              <a:rPr lang="fr-FR" sz="1800" dirty="0" smtClean="0"/>
              <a:t>typiquement </a:t>
            </a:r>
            <a:r>
              <a:rPr lang="fr-FR" sz="1800" dirty="0" smtClean="0"/>
              <a:t>des </a:t>
            </a:r>
            <a:r>
              <a:rPr lang="fr-FR" sz="1800" dirty="0" smtClean="0">
                <a:latin typeface="+mj-lt"/>
              </a:rPr>
              <a:t>tempêtes pendant l'après-midi au dessus la </a:t>
            </a:r>
            <a:r>
              <a:rPr lang="fr-FR" sz="1800" dirty="0" smtClean="0">
                <a:latin typeface="+mj-lt"/>
              </a:rPr>
              <a:t>terre, mais pas de tempête sur le lac Victoria.</a:t>
            </a:r>
          </a:p>
          <a:p>
            <a:pPr marL="0" indent="0" defTabSz="947684" fontAlgn="base">
              <a:spcBef>
                <a:spcPct val="30000"/>
              </a:spcBef>
              <a:spcAft>
                <a:spcPct val="0"/>
              </a:spcAft>
              <a:defRPr/>
            </a:pPr>
            <a:r>
              <a:rPr lang="fr-FR" sz="1800" dirty="0" smtClean="0">
                <a:latin typeface="+mj-lt"/>
              </a:rPr>
              <a:t>  La nuit: pas de tempête </a:t>
            </a:r>
            <a:r>
              <a:rPr lang="fr-FR" sz="1800" dirty="0" smtClean="0">
                <a:latin typeface="+mj-lt"/>
              </a:rPr>
              <a:t>au dessus la </a:t>
            </a:r>
            <a:r>
              <a:rPr lang="fr-FR" sz="1800" dirty="0" smtClean="0">
                <a:latin typeface="+mj-lt"/>
              </a:rPr>
              <a:t>terre mais une intensité de tempête très élevée sur le lac.</a:t>
            </a:r>
            <a:endParaRPr lang="en-US" sz="1800" dirty="0" smtClean="0">
              <a:latin typeface="+mj-lt"/>
            </a:endParaRPr>
          </a:p>
        </p:txBody>
      </p:sp>
      <p:pic>
        <p:nvPicPr>
          <p:cNvPr id="9" name="Picture 8" descr="figure_01.png"/>
          <p:cNvPicPr>
            <a:picLocks noChangeAspect="1"/>
          </p:cNvPicPr>
          <p:nvPr/>
        </p:nvPicPr>
        <p:blipFill>
          <a:blip r:embed="rId2" cstate="print"/>
          <a:srcRect b="50480"/>
          <a:stretch>
            <a:fillRect/>
          </a:stretch>
        </p:blipFill>
        <p:spPr>
          <a:xfrm>
            <a:off x="1378730" y="3213094"/>
            <a:ext cx="6314532" cy="3456266"/>
          </a:xfrm>
          <a:prstGeom prst="rect">
            <a:avLst/>
          </a:prstGeom>
        </p:spPr>
      </p:pic>
      <p:sp>
        <p:nvSpPr>
          <p:cNvPr id="10" name="TextBox 9"/>
          <p:cNvSpPr txBox="1"/>
          <p:nvPr/>
        </p:nvSpPr>
        <p:spPr>
          <a:xfrm>
            <a:off x="0" y="6581001"/>
            <a:ext cx="1965218" cy="276999"/>
          </a:xfrm>
          <a:prstGeom prst="rect">
            <a:avLst/>
          </a:prstGeom>
          <a:noFill/>
        </p:spPr>
        <p:txBody>
          <a:bodyPr wrap="none" rtlCol="0">
            <a:spAutoFit/>
          </a:bodyPr>
          <a:lstStyle/>
          <a:p>
            <a:r>
              <a:rPr lang="en-GB" sz="1200" dirty="0" smtClean="0">
                <a:latin typeface="+mj-lt"/>
              </a:rPr>
              <a:t>(Thiery et al., in review</a:t>
            </a:r>
            <a:r>
              <a:rPr lang="en-GB" sz="1200" dirty="0" smtClean="0">
                <a:latin typeface="+mj-lt"/>
                <a:ea typeface="Tahoma" pitchFamily="34" charset="0"/>
                <a:cs typeface="Tahoma" pitchFamily="34" charset="0"/>
              </a:rPr>
              <a:t> ERL</a:t>
            </a:r>
            <a:r>
              <a:rPr lang="en-GB" sz="1200" dirty="0" smtClean="0">
                <a:latin typeface="+mj-lt"/>
              </a:rPr>
              <a:t>)</a:t>
            </a:r>
            <a:endParaRPr lang="en-GB" sz="1200" dirty="0">
              <a:latin typeface="+mj-lt"/>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srcRect/>
          <a:stretch>
            <a:fillRect/>
          </a:stretch>
        </p:blipFill>
        <p:spPr bwMode="auto">
          <a:xfrm>
            <a:off x="3158908" y="4365104"/>
            <a:ext cx="2709236" cy="2462044"/>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E5ABAE2D-7E9C-4FCE-AF4E-8A971EE13E7B}" type="slidenum">
              <a:rPr lang="nl-BE" smtClean="0"/>
              <a:pPr/>
              <a:t>64</a:t>
            </a:fld>
            <a:endParaRPr lang="nl-BE" dirty="0"/>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7" name="Content Placeholder 2"/>
          <p:cNvSpPr>
            <a:spLocks noGrp="1"/>
          </p:cNvSpPr>
          <p:nvPr>
            <p:ph idx="1"/>
          </p:nvPr>
        </p:nvSpPr>
        <p:spPr/>
        <p:txBody>
          <a:bodyPr>
            <a:normAutofit/>
          </a:bodyPr>
          <a:lstStyle/>
          <a:p>
            <a:pPr>
              <a:buNone/>
            </a:pPr>
            <a:r>
              <a:rPr lang="nl-BE" sz="2500" b="1" dirty="0" err="1" smtClean="0"/>
              <a:t>Orages</a:t>
            </a:r>
            <a:r>
              <a:rPr lang="nl-BE" sz="2500" b="1" dirty="0" smtClean="0"/>
              <a:t> </a:t>
            </a:r>
            <a:r>
              <a:rPr lang="nl-BE" sz="2500" b="1" dirty="0" err="1" smtClean="0"/>
              <a:t>au-dessus</a:t>
            </a:r>
            <a:r>
              <a:rPr lang="nl-BE" sz="2500" b="1" dirty="0" smtClean="0"/>
              <a:t> les AGL:</a:t>
            </a:r>
          </a:p>
          <a:p>
            <a:pPr marL="0" indent="0" defTabSz="947684" fontAlgn="base">
              <a:spcBef>
                <a:spcPct val="30000"/>
              </a:spcBef>
              <a:spcAft>
                <a:spcPct val="0"/>
              </a:spcAft>
              <a:buNone/>
              <a:defRPr/>
            </a:pPr>
            <a:r>
              <a:rPr lang="en-US" sz="1800" dirty="0" smtClean="0">
                <a:latin typeface="+mj-lt"/>
              </a:rPr>
              <a:t>Principe</a:t>
            </a:r>
            <a:r>
              <a:rPr lang="en-US" sz="1800" dirty="0" smtClean="0">
                <a:latin typeface="+mj-lt"/>
              </a:rPr>
              <a:t>: </a:t>
            </a:r>
          </a:p>
          <a:p>
            <a:pPr marL="0" indent="0" defTabSz="947684" fontAlgn="base">
              <a:spcBef>
                <a:spcPct val="30000"/>
              </a:spcBef>
              <a:spcAft>
                <a:spcPct val="0"/>
              </a:spcAft>
              <a:defRPr/>
            </a:pPr>
            <a:r>
              <a:rPr lang="en-US" sz="1800" dirty="0" smtClean="0">
                <a:latin typeface="+mj-lt"/>
              </a:rPr>
              <a:t> </a:t>
            </a:r>
            <a:r>
              <a:rPr lang="fr-FR" sz="1800" dirty="0" smtClean="0">
                <a:latin typeface="+mj-lt"/>
              </a:rPr>
              <a:t>En raison de l'inertie thermique de la surface de l'eau, </a:t>
            </a:r>
            <a:r>
              <a:rPr lang="fr-FR" sz="1800" dirty="0" smtClean="0">
                <a:latin typeface="+mj-lt"/>
              </a:rPr>
              <a:t>le </a:t>
            </a:r>
            <a:r>
              <a:rPr lang="fr-FR" sz="1800" dirty="0" smtClean="0">
                <a:latin typeface="+mj-lt"/>
              </a:rPr>
              <a:t>lac est plus chaud que les terres </a:t>
            </a:r>
            <a:r>
              <a:rPr lang="fr-FR" sz="1800" dirty="0" smtClean="0">
                <a:latin typeface="+mj-lt"/>
              </a:rPr>
              <a:t>environnantes pendants les nuits.</a:t>
            </a:r>
            <a:endParaRPr lang="fr-FR" sz="1800" dirty="0" smtClean="0">
              <a:latin typeface="+mj-lt"/>
            </a:endParaRPr>
          </a:p>
          <a:p>
            <a:pPr marL="0" indent="0" defTabSz="947684" fontAlgn="base">
              <a:spcBef>
                <a:spcPct val="30000"/>
              </a:spcBef>
              <a:spcAft>
                <a:spcPct val="0"/>
              </a:spcAft>
              <a:defRPr/>
            </a:pPr>
            <a:r>
              <a:rPr lang="fr-FR" sz="1800" dirty="0" smtClean="0">
                <a:latin typeface="+mj-lt"/>
              </a:rPr>
              <a:t>  En raison de cette différence de température, les brises de terre s'accumulent à travers les frontières des lacs, provoquant la convergence des vents de surface sur la surface du lac.</a:t>
            </a:r>
          </a:p>
          <a:p>
            <a:pPr marL="0" indent="0" defTabSz="947684" fontAlgn="base">
              <a:spcBef>
                <a:spcPct val="30000"/>
              </a:spcBef>
              <a:spcAft>
                <a:spcPct val="0"/>
              </a:spcAft>
              <a:defRPr/>
            </a:pPr>
            <a:r>
              <a:rPr lang="fr-FR" sz="1800" dirty="0" smtClean="0">
                <a:latin typeface="+mj-lt"/>
              </a:rPr>
              <a:t>  En même temps, l'air est humidifié par une évaporation soutenue du lac.</a:t>
            </a:r>
          </a:p>
          <a:p>
            <a:pPr marL="0" indent="0" defTabSz="947684" fontAlgn="base">
              <a:spcBef>
                <a:spcPct val="30000"/>
              </a:spcBef>
              <a:spcAft>
                <a:spcPct val="0"/>
              </a:spcAft>
              <a:defRPr/>
            </a:pPr>
            <a:r>
              <a:rPr lang="fr-FR" sz="1800" dirty="0" smtClean="0">
                <a:latin typeface="+mj-lt"/>
              </a:rPr>
              <a:t>  Lorsque ces masses d'air humide se rassemblent, elles sont soulevées dans l'atmosphère et génèrent des orages.</a:t>
            </a:r>
            <a:endParaRPr lang="en-US" sz="1800" dirty="0" smtClean="0">
              <a:latin typeface="+mj-lt"/>
            </a:endParaRPr>
          </a:p>
        </p:txBody>
      </p:sp>
      <p:sp>
        <p:nvSpPr>
          <p:cNvPr id="10" name="TextBox 9"/>
          <p:cNvSpPr txBox="1"/>
          <p:nvPr/>
        </p:nvSpPr>
        <p:spPr>
          <a:xfrm>
            <a:off x="0" y="6581001"/>
            <a:ext cx="1401281" cy="276999"/>
          </a:xfrm>
          <a:prstGeom prst="rect">
            <a:avLst/>
          </a:prstGeom>
          <a:noFill/>
        </p:spPr>
        <p:txBody>
          <a:bodyPr wrap="none" rtlCol="0">
            <a:spAutoFit/>
          </a:bodyPr>
          <a:lstStyle/>
          <a:p>
            <a:r>
              <a:rPr lang="en-GB" sz="1200" dirty="0" smtClean="0">
                <a:latin typeface="+mj-lt"/>
              </a:rPr>
              <a:t>(Thiery et al., 2016)</a:t>
            </a:r>
            <a:endParaRPr lang="en-GB" sz="1200" dirty="0">
              <a:latin typeface="+mj-lt"/>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ABAE2D-7E9C-4FCE-AF4E-8A971EE13E7B}" type="slidenum">
              <a:rPr lang="nl-BE" smtClean="0"/>
              <a:pPr/>
              <a:t>65</a:t>
            </a:fld>
            <a:endParaRPr lang="nl-BE" dirty="0"/>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7" name="Content Placeholder 2"/>
          <p:cNvSpPr>
            <a:spLocks noGrp="1"/>
          </p:cNvSpPr>
          <p:nvPr>
            <p:ph idx="1"/>
          </p:nvPr>
        </p:nvSpPr>
        <p:spPr/>
        <p:txBody>
          <a:bodyPr>
            <a:normAutofit/>
          </a:bodyPr>
          <a:lstStyle/>
          <a:p>
            <a:pPr>
              <a:buNone/>
            </a:pPr>
            <a:r>
              <a:rPr lang="nl-BE" sz="2500" b="1" dirty="0" err="1" smtClean="0"/>
              <a:t>Orages</a:t>
            </a:r>
            <a:r>
              <a:rPr lang="nl-BE" sz="2500" b="1" dirty="0" smtClean="0"/>
              <a:t> </a:t>
            </a:r>
            <a:r>
              <a:rPr lang="nl-BE" sz="2500" b="1" dirty="0" err="1" smtClean="0"/>
              <a:t>au-dessus</a:t>
            </a:r>
            <a:r>
              <a:rPr lang="nl-BE" sz="2500" b="1" dirty="0" smtClean="0"/>
              <a:t> les AGL:</a:t>
            </a:r>
          </a:p>
          <a:p>
            <a:pPr marL="0" indent="0" defTabSz="947684" fontAlgn="base">
              <a:spcBef>
                <a:spcPct val="30000"/>
              </a:spcBef>
              <a:spcAft>
                <a:spcPct val="0"/>
              </a:spcAft>
              <a:buNone/>
              <a:defRPr/>
            </a:pPr>
            <a:r>
              <a:rPr lang="fr-FR" sz="2000" dirty="0" smtClean="0">
                <a:latin typeface="+mj-lt"/>
              </a:rPr>
              <a:t>sections transversales verticales (pendant </a:t>
            </a:r>
            <a:r>
              <a:rPr lang="fr-FR" sz="2000" b="1" dirty="0" smtClean="0">
                <a:latin typeface="+mj-lt"/>
              </a:rPr>
              <a:t>la journée</a:t>
            </a:r>
            <a:r>
              <a:rPr lang="fr-FR" sz="2000" dirty="0" smtClean="0">
                <a:latin typeface="+mj-lt"/>
              </a:rPr>
              <a:t>):</a:t>
            </a:r>
          </a:p>
          <a:p>
            <a:pPr marL="0" indent="0" defTabSz="947684" fontAlgn="base">
              <a:spcBef>
                <a:spcPct val="30000"/>
              </a:spcBef>
              <a:spcAft>
                <a:spcPct val="0"/>
              </a:spcAft>
              <a:defRPr/>
            </a:pPr>
            <a:r>
              <a:rPr lang="fr-FR" sz="2000" b="1" dirty="0" smtClean="0">
                <a:latin typeface="+mj-lt"/>
              </a:rPr>
              <a:t>  </a:t>
            </a:r>
            <a:r>
              <a:rPr lang="fr-FR" sz="2000" dirty="0" smtClean="0">
                <a:latin typeface="+mj-lt"/>
              </a:rPr>
              <a:t>Les panneaux supérieurs montrent la température, les vents et l'humidité spécifique de la simulation de contrôle</a:t>
            </a:r>
          </a:p>
          <a:p>
            <a:pPr marL="0" indent="0" defTabSz="947684" fontAlgn="base">
              <a:spcBef>
                <a:spcPct val="30000"/>
              </a:spcBef>
              <a:spcAft>
                <a:spcPct val="0"/>
              </a:spcAft>
              <a:defRPr/>
            </a:pPr>
            <a:r>
              <a:rPr lang="fr-FR" sz="2000" dirty="0" smtClean="0">
                <a:latin typeface="+mj-lt"/>
              </a:rPr>
              <a:t>  Les quatre panneaux inférieurs montrent l'effet du lac sur plusieurs variables.</a:t>
            </a:r>
            <a:endParaRPr lang="en-US" sz="2000" dirty="0" smtClean="0">
              <a:latin typeface="+mj-lt"/>
            </a:endParaRPr>
          </a:p>
        </p:txBody>
      </p:sp>
      <p:sp>
        <p:nvSpPr>
          <p:cNvPr id="10" name="TextBox 9"/>
          <p:cNvSpPr txBox="1"/>
          <p:nvPr/>
        </p:nvSpPr>
        <p:spPr>
          <a:xfrm>
            <a:off x="0" y="6581001"/>
            <a:ext cx="1401281" cy="276999"/>
          </a:xfrm>
          <a:prstGeom prst="rect">
            <a:avLst/>
          </a:prstGeom>
          <a:noFill/>
        </p:spPr>
        <p:txBody>
          <a:bodyPr wrap="none" rtlCol="0">
            <a:spAutoFit/>
          </a:bodyPr>
          <a:lstStyle/>
          <a:p>
            <a:r>
              <a:rPr lang="en-GB" sz="1200" dirty="0" smtClean="0">
                <a:latin typeface="+mj-lt"/>
              </a:rPr>
              <a:t>(Thiery et al., 2015)</a:t>
            </a:r>
            <a:endParaRPr lang="en-GB" sz="1200" dirty="0">
              <a:latin typeface="+mj-lt"/>
            </a:endParaRPr>
          </a:p>
        </p:txBody>
      </p:sp>
      <p:pic>
        <p:nvPicPr>
          <p:cNvPr id="78850" name="Picture 2"/>
          <p:cNvPicPr>
            <a:picLocks noChangeAspect="1" noChangeArrowheads="1"/>
          </p:cNvPicPr>
          <p:nvPr/>
        </p:nvPicPr>
        <p:blipFill>
          <a:blip r:embed="rId2" cstate="print"/>
          <a:srcRect/>
          <a:stretch>
            <a:fillRect/>
          </a:stretch>
        </p:blipFill>
        <p:spPr bwMode="auto">
          <a:xfrm>
            <a:off x="1670896" y="3212976"/>
            <a:ext cx="5925440" cy="36265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1670896" y="3212976"/>
            <a:ext cx="5925440" cy="3626516"/>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E5ABAE2D-7E9C-4FCE-AF4E-8A971EE13E7B}" type="slidenum">
              <a:rPr lang="nl-BE" smtClean="0"/>
              <a:pPr/>
              <a:t>66</a:t>
            </a:fld>
            <a:endParaRPr lang="nl-BE" dirty="0"/>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7" name="Content Placeholder 2"/>
          <p:cNvSpPr>
            <a:spLocks noGrp="1"/>
          </p:cNvSpPr>
          <p:nvPr>
            <p:ph idx="1"/>
          </p:nvPr>
        </p:nvSpPr>
        <p:spPr/>
        <p:txBody>
          <a:bodyPr>
            <a:normAutofit/>
          </a:bodyPr>
          <a:lstStyle/>
          <a:p>
            <a:pPr>
              <a:buNone/>
            </a:pPr>
            <a:r>
              <a:rPr lang="nl-BE" sz="2500" b="1" dirty="0" err="1" smtClean="0"/>
              <a:t>Orages</a:t>
            </a:r>
            <a:r>
              <a:rPr lang="nl-BE" sz="2500" b="1" dirty="0" smtClean="0"/>
              <a:t> </a:t>
            </a:r>
            <a:r>
              <a:rPr lang="nl-BE" sz="2500" b="1" dirty="0" err="1" smtClean="0"/>
              <a:t>au-dessus</a:t>
            </a:r>
            <a:r>
              <a:rPr lang="nl-BE" sz="2500" b="1" dirty="0" smtClean="0"/>
              <a:t> les AGL:</a:t>
            </a:r>
          </a:p>
          <a:p>
            <a:pPr marL="0" indent="0" defTabSz="947684" fontAlgn="base">
              <a:spcBef>
                <a:spcPct val="30000"/>
              </a:spcBef>
              <a:spcAft>
                <a:spcPct val="0"/>
              </a:spcAft>
              <a:buNone/>
              <a:defRPr/>
            </a:pPr>
            <a:r>
              <a:rPr lang="fr-FR" sz="2000" dirty="0" smtClean="0"/>
              <a:t>sections transversales verticales (pendant </a:t>
            </a:r>
            <a:r>
              <a:rPr lang="fr-FR" sz="2000" b="1" dirty="0" smtClean="0"/>
              <a:t>la journée</a:t>
            </a:r>
            <a:r>
              <a:rPr lang="fr-FR" sz="2000" dirty="0" smtClean="0"/>
              <a:t>):</a:t>
            </a:r>
          </a:p>
          <a:p>
            <a:pPr marL="400050" lvl="1" indent="0" defTabSz="947684" fontAlgn="base">
              <a:spcBef>
                <a:spcPct val="30000"/>
              </a:spcBef>
              <a:spcAft>
                <a:spcPct val="0"/>
              </a:spcAft>
              <a:buNone/>
              <a:defRPr/>
            </a:pPr>
            <a:r>
              <a:rPr lang="fr-FR" sz="2000" dirty="0" smtClean="0">
                <a:latin typeface="+mj-lt"/>
              </a:rPr>
              <a:t>Refroidissement induit par la présence du lac </a:t>
            </a:r>
            <a:r>
              <a:rPr lang="fr-FR" sz="2000" dirty="0" smtClean="0">
                <a:latin typeface="+mj-lt"/>
                <a:sym typeface="Wingdings" pitchFamily="2" charset="2"/>
              </a:rPr>
              <a:t></a:t>
            </a:r>
            <a:r>
              <a:rPr lang="fr-FR" sz="2000" dirty="0" smtClean="0">
                <a:latin typeface="+mj-lt"/>
              </a:rPr>
              <a:t> </a:t>
            </a:r>
            <a:r>
              <a:rPr lang="fr-FR" sz="2000" dirty="0" smtClean="0">
                <a:latin typeface="+mj-lt"/>
              </a:rPr>
              <a:t>augmentation de la pression </a:t>
            </a:r>
            <a:r>
              <a:rPr lang="fr-FR" sz="2000" dirty="0" smtClean="0">
                <a:sym typeface="Wingdings" pitchFamily="2" charset="2"/>
              </a:rPr>
              <a:t></a:t>
            </a:r>
            <a:r>
              <a:rPr lang="fr-FR" sz="2000" dirty="0" smtClean="0">
                <a:latin typeface="+mj-lt"/>
              </a:rPr>
              <a:t> </a:t>
            </a:r>
            <a:r>
              <a:rPr lang="fr-FR" sz="2000" dirty="0" smtClean="0">
                <a:latin typeface="+mj-lt"/>
              </a:rPr>
              <a:t>brise du lac pendant la journée </a:t>
            </a:r>
            <a:r>
              <a:rPr lang="fr-FR" sz="2000" dirty="0" smtClean="0">
                <a:sym typeface="Wingdings" pitchFamily="2" charset="2"/>
              </a:rPr>
              <a:t></a:t>
            </a:r>
            <a:r>
              <a:rPr lang="fr-FR" sz="2000" dirty="0" smtClean="0">
                <a:latin typeface="+mj-lt"/>
              </a:rPr>
              <a:t> </a:t>
            </a:r>
            <a:r>
              <a:rPr lang="fr-FR" sz="2000" dirty="0" smtClean="0">
                <a:latin typeface="+mj-lt"/>
              </a:rPr>
              <a:t>mouvement cellulaire pour compenser </a:t>
            </a:r>
            <a:r>
              <a:rPr lang="fr-FR" sz="2000" dirty="0" smtClean="0">
                <a:sym typeface="Wingdings" pitchFamily="2" charset="2"/>
              </a:rPr>
              <a:t></a:t>
            </a:r>
            <a:r>
              <a:rPr lang="fr-FR" sz="2000" dirty="0" smtClean="0">
                <a:latin typeface="+mj-lt"/>
              </a:rPr>
              <a:t> </a:t>
            </a:r>
            <a:r>
              <a:rPr lang="fr-FR" sz="2000" dirty="0" smtClean="0">
                <a:latin typeface="+mj-lt"/>
              </a:rPr>
              <a:t>assèchement du flux descendant au-dessus du lac </a:t>
            </a:r>
            <a:r>
              <a:rPr lang="fr-FR" sz="2000" dirty="0" smtClean="0">
                <a:latin typeface="+mj-lt"/>
                <a:sym typeface="Wingdings" pitchFamily="2" charset="2"/>
              </a:rPr>
              <a:t></a:t>
            </a:r>
            <a:r>
              <a:rPr lang="fr-FR" sz="2000" dirty="0" smtClean="0">
                <a:latin typeface="+mj-lt"/>
              </a:rPr>
              <a:t>stabilisation </a:t>
            </a:r>
            <a:r>
              <a:rPr lang="fr-FR" sz="2000" dirty="0" smtClean="0">
                <a:latin typeface="+mj-lt"/>
              </a:rPr>
              <a:t>de la colonne </a:t>
            </a:r>
            <a:r>
              <a:rPr lang="fr-FR" sz="2000" dirty="0" smtClean="0">
                <a:latin typeface="+mj-lt"/>
              </a:rPr>
              <a:t>(à </a:t>
            </a:r>
            <a:r>
              <a:rPr lang="fr-FR" sz="2000" dirty="0" smtClean="0">
                <a:latin typeface="+mj-lt"/>
              </a:rPr>
              <a:t>l'exception de la couche de </a:t>
            </a:r>
            <a:r>
              <a:rPr lang="fr-FR" sz="2000" dirty="0" smtClean="0">
                <a:latin typeface="+mj-lt"/>
              </a:rPr>
              <a:t>surface)</a:t>
            </a:r>
            <a:r>
              <a:rPr lang="en-US" sz="2200" dirty="0" smtClean="0">
                <a:latin typeface="+mj-lt"/>
              </a:rPr>
              <a:t> </a:t>
            </a:r>
            <a:endParaRPr lang="en-US" sz="2200" dirty="0" smtClean="0">
              <a:latin typeface="+mj-lt"/>
            </a:endParaRPr>
          </a:p>
        </p:txBody>
      </p:sp>
      <p:sp>
        <p:nvSpPr>
          <p:cNvPr id="10" name="TextBox 9"/>
          <p:cNvSpPr txBox="1"/>
          <p:nvPr/>
        </p:nvSpPr>
        <p:spPr>
          <a:xfrm>
            <a:off x="0" y="6581001"/>
            <a:ext cx="1401281" cy="276999"/>
          </a:xfrm>
          <a:prstGeom prst="rect">
            <a:avLst/>
          </a:prstGeom>
          <a:noFill/>
        </p:spPr>
        <p:txBody>
          <a:bodyPr wrap="none" rtlCol="0">
            <a:spAutoFit/>
          </a:bodyPr>
          <a:lstStyle/>
          <a:p>
            <a:r>
              <a:rPr lang="en-GB" sz="1200" dirty="0" smtClean="0">
                <a:latin typeface="+mj-lt"/>
              </a:rPr>
              <a:t>(Thiery et al., 2015)</a:t>
            </a:r>
            <a:endParaRPr lang="en-GB" sz="1200" dirty="0">
              <a:latin typeface="+mj-lt"/>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1480242" y="3140968"/>
            <a:ext cx="6044086" cy="3721848"/>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E5ABAE2D-7E9C-4FCE-AF4E-8A971EE13E7B}" type="slidenum">
              <a:rPr lang="nl-BE" smtClean="0"/>
              <a:pPr/>
              <a:t>67</a:t>
            </a:fld>
            <a:endParaRPr lang="nl-BE" dirty="0"/>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7" name="Content Placeholder 2"/>
          <p:cNvSpPr>
            <a:spLocks noGrp="1"/>
          </p:cNvSpPr>
          <p:nvPr>
            <p:ph idx="1"/>
          </p:nvPr>
        </p:nvSpPr>
        <p:spPr>
          <a:xfrm>
            <a:off x="457200" y="1196753"/>
            <a:ext cx="8229600" cy="3672408"/>
          </a:xfrm>
        </p:spPr>
        <p:txBody>
          <a:bodyPr>
            <a:normAutofit/>
          </a:bodyPr>
          <a:lstStyle/>
          <a:p>
            <a:pPr>
              <a:buNone/>
            </a:pPr>
            <a:r>
              <a:rPr lang="nl-BE" sz="2500" b="1" dirty="0" err="1" smtClean="0"/>
              <a:t>Orages</a:t>
            </a:r>
            <a:r>
              <a:rPr lang="nl-BE" sz="2500" b="1" dirty="0" smtClean="0"/>
              <a:t> </a:t>
            </a:r>
            <a:r>
              <a:rPr lang="nl-BE" sz="2500" b="1" dirty="0" err="1" smtClean="0"/>
              <a:t>au-dessus</a:t>
            </a:r>
            <a:r>
              <a:rPr lang="nl-BE" sz="2500" b="1" dirty="0" smtClean="0"/>
              <a:t> les AGL:</a:t>
            </a:r>
          </a:p>
          <a:p>
            <a:pPr marL="0" indent="0" defTabSz="947684" fontAlgn="base">
              <a:spcBef>
                <a:spcPct val="30000"/>
              </a:spcBef>
              <a:spcAft>
                <a:spcPct val="0"/>
              </a:spcAft>
              <a:buNone/>
              <a:defRPr/>
            </a:pPr>
            <a:r>
              <a:rPr lang="fr-FR" sz="2000" dirty="0" smtClean="0"/>
              <a:t>sections transversales verticales (pendant </a:t>
            </a:r>
            <a:r>
              <a:rPr lang="fr-FR" sz="2000" b="1" dirty="0" smtClean="0"/>
              <a:t>la </a:t>
            </a:r>
            <a:r>
              <a:rPr lang="fr-FR" sz="2000" b="1" dirty="0" smtClean="0"/>
              <a:t>nuit</a:t>
            </a:r>
            <a:r>
              <a:rPr lang="fr-FR" sz="2000" dirty="0" smtClean="0"/>
              <a:t>):</a:t>
            </a:r>
            <a:endParaRPr lang="fr-FR" sz="2000" dirty="0" smtClean="0"/>
          </a:p>
          <a:p>
            <a:pPr>
              <a:buNone/>
            </a:pPr>
            <a:r>
              <a:rPr lang="fr-FR" sz="2000" dirty="0" smtClean="0"/>
              <a:t>	Impact </a:t>
            </a:r>
            <a:r>
              <a:rPr lang="fr-FR" sz="2000" dirty="0" smtClean="0"/>
              <a:t>inversé: le réchauffement près de la surface entraîne un déficit de pression et une faible brise de terre associée </a:t>
            </a:r>
            <a:r>
              <a:rPr lang="fr-FR" sz="2000" dirty="0" smtClean="0">
                <a:sym typeface="Wingdings" pitchFamily="2" charset="2"/>
              </a:rPr>
              <a:t></a:t>
            </a:r>
            <a:r>
              <a:rPr lang="fr-FR" sz="2000" dirty="0" smtClean="0"/>
              <a:t> </a:t>
            </a:r>
            <a:r>
              <a:rPr lang="fr-FR" sz="2000" dirty="0" smtClean="0"/>
              <a:t>La circulation dans le sens horaire est remplacée par un écoulement dans le sens antihoraire</a:t>
            </a:r>
            <a:endParaRPr lang="en-US" sz="2000" dirty="0" smtClean="0">
              <a:latin typeface="+mj-lt"/>
            </a:endParaRPr>
          </a:p>
        </p:txBody>
      </p:sp>
      <p:sp>
        <p:nvSpPr>
          <p:cNvPr id="10" name="TextBox 9"/>
          <p:cNvSpPr txBox="1"/>
          <p:nvPr/>
        </p:nvSpPr>
        <p:spPr>
          <a:xfrm>
            <a:off x="0" y="6581001"/>
            <a:ext cx="1401281" cy="276999"/>
          </a:xfrm>
          <a:prstGeom prst="rect">
            <a:avLst/>
          </a:prstGeom>
          <a:noFill/>
        </p:spPr>
        <p:txBody>
          <a:bodyPr wrap="none" rtlCol="0">
            <a:spAutoFit/>
          </a:bodyPr>
          <a:lstStyle/>
          <a:p>
            <a:r>
              <a:rPr lang="en-GB" sz="1200" dirty="0" smtClean="0">
                <a:latin typeface="+mj-lt"/>
              </a:rPr>
              <a:t>(Thiery et al., 2015)</a:t>
            </a:r>
            <a:endParaRPr lang="en-GB" sz="1200" dirty="0">
              <a:latin typeface="+mj-l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ABAE2D-7E9C-4FCE-AF4E-8A971EE13E7B}" type="slidenum">
              <a:rPr lang="nl-BE" smtClean="0"/>
              <a:pPr/>
              <a:t>68</a:t>
            </a:fld>
            <a:endParaRPr lang="nl-BE" dirty="0"/>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7" name="Content Placeholder 2"/>
          <p:cNvSpPr>
            <a:spLocks noGrp="1"/>
          </p:cNvSpPr>
          <p:nvPr>
            <p:ph idx="1"/>
          </p:nvPr>
        </p:nvSpPr>
        <p:spPr>
          <a:xfrm>
            <a:off x="457200" y="1196753"/>
            <a:ext cx="8229600" cy="3672408"/>
          </a:xfrm>
        </p:spPr>
        <p:txBody>
          <a:bodyPr>
            <a:normAutofit/>
          </a:bodyPr>
          <a:lstStyle/>
          <a:p>
            <a:pPr>
              <a:buNone/>
            </a:pPr>
            <a:r>
              <a:rPr lang="nl-BE" sz="2500" b="1" dirty="0" err="1" smtClean="0"/>
              <a:t>Orages</a:t>
            </a:r>
            <a:r>
              <a:rPr lang="nl-BE" sz="2500" b="1" dirty="0" smtClean="0"/>
              <a:t> </a:t>
            </a:r>
            <a:r>
              <a:rPr lang="nl-BE" sz="2500" b="1" dirty="0" err="1" smtClean="0"/>
              <a:t>au-dessus</a:t>
            </a:r>
            <a:r>
              <a:rPr lang="nl-BE" sz="2500" b="1" dirty="0" smtClean="0"/>
              <a:t> les AGL:</a:t>
            </a:r>
          </a:p>
          <a:p>
            <a:pPr marL="0" indent="0" defTabSz="947684" fontAlgn="base">
              <a:spcBef>
                <a:spcPct val="30000"/>
              </a:spcBef>
              <a:spcAft>
                <a:spcPct val="0"/>
              </a:spcAft>
              <a:buNone/>
              <a:defRPr/>
            </a:pPr>
            <a:r>
              <a:rPr lang="fr-FR" sz="2000" dirty="0" smtClean="0"/>
              <a:t>sections transversales verticales (pendant </a:t>
            </a:r>
            <a:r>
              <a:rPr lang="fr-FR" sz="2000" b="1" dirty="0" smtClean="0"/>
              <a:t>la nuit</a:t>
            </a:r>
            <a:r>
              <a:rPr lang="fr-FR" sz="2000" dirty="0" smtClean="0"/>
              <a:t>):</a:t>
            </a:r>
          </a:p>
          <a:p>
            <a:pPr>
              <a:buNone/>
            </a:pPr>
            <a:r>
              <a:rPr lang="nl-BE" sz="2000" dirty="0" smtClean="0"/>
              <a:t>	</a:t>
            </a:r>
            <a:r>
              <a:rPr lang="fr-FR" sz="2000" dirty="0" smtClean="0"/>
              <a:t>Cela </a:t>
            </a:r>
            <a:r>
              <a:rPr lang="fr-FR" sz="2000" dirty="0" smtClean="0"/>
              <a:t>stabilise l'atmosphère au-dessus du sol mais déstabilise la colonne atmosphérique au-dessus du lac (voir augmentation forte de la température potentielle dans la colonne atmosphérique inférieure)</a:t>
            </a:r>
            <a:endParaRPr lang="en-US" sz="2000" dirty="0" smtClean="0">
              <a:latin typeface="+mj-lt"/>
            </a:endParaRPr>
          </a:p>
        </p:txBody>
      </p:sp>
      <p:sp>
        <p:nvSpPr>
          <p:cNvPr id="10" name="TextBox 9"/>
          <p:cNvSpPr txBox="1"/>
          <p:nvPr/>
        </p:nvSpPr>
        <p:spPr>
          <a:xfrm>
            <a:off x="0" y="6581001"/>
            <a:ext cx="1401281" cy="276999"/>
          </a:xfrm>
          <a:prstGeom prst="rect">
            <a:avLst/>
          </a:prstGeom>
          <a:noFill/>
        </p:spPr>
        <p:txBody>
          <a:bodyPr wrap="none" rtlCol="0">
            <a:spAutoFit/>
          </a:bodyPr>
          <a:lstStyle/>
          <a:p>
            <a:r>
              <a:rPr lang="en-GB" sz="1200" dirty="0" smtClean="0">
                <a:latin typeface="+mj-lt"/>
              </a:rPr>
              <a:t>(Thiery et al., 2015)</a:t>
            </a:r>
            <a:endParaRPr lang="en-GB" sz="1200" dirty="0">
              <a:latin typeface="+mj-lt"/>
            </a:endParaRPr>
          </a:p>
        </p:txBody>
      </p:sp>
      <p:pic>
        <p:nvPicPr>
          <p:cNvPr id="8" name="Picture 2"/>
          <p:cNvPicPr>
            <a:picLocks noChangeAspect="1" noChangeArrowheads="1"/>
          </p:cNvPicPr>
          <p:nvPr/>
        </p:nvPicPr>
        <p:blipFill>
          <a:blip r:embed="rId2" cstate="print"/>
          <a:srcRect/>
          <a:stretch>
            <a:fillRect/>
          </a:stretch>
        </p:blipFill>
        <p:spPr bwMode="auto">
          <a:xfrm>
            <a:off x="1480242" y="3140968"/>
            <a:ext cx="6044086" cy="37218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3" name="Content Placeholder 2"/>
          <p:cNvSpPr>
            <a:spLocks noGrp="1"/>
          </p:cNvSpPr>
          <p:nvPr>
            <p:ph idx="1"/>
          </p:nvPr>
        </p:nvSpPr>
        <p:spPr/>
        <p:txBody>
          <a:bodyPr>
            <a:normAutofit/>
          </a:bodyPr>
          <a:lstStyle/>
          <a:p>
            <a:pPr>
              <a:buNone/>
            </a:pPr>
            <a:r>
              <a:rPr lang="nl-BE" sz="2500" b="1" dirty="0" err="1" smtClean="0"/>
              <a:t>Orages</a:t>
            </a:r>
            <a:r>
              <a:rPr lang="nl-BE" sz="2500" b="1" dirty="0" smtClean="0"/>
              <a:t> </a:t>
            </a:r>
            <a:r>
              <a:rPr lang="nl-BE" sz="2500" b="1" dirty="0" err="1" smtClean="0"/>
              <a:t>au-dessus</a:t>
            </a:r>
            <a:r>
              <a:rPr lang="nl-BE" sz="2500" b="1" dirty="0" smtClean="0"/>
              <a:t> les AGL:</a:t>
            </a:r>
          </a:p>
          <a:p>
            <a:pPr>
              <a:buNone/>
            </a:pPr>
            <a:r>
              <a:rPr lang="fr-FR" sz="2200" dirty="0" smtClean="0"/>
              <a:t>Effet global des lacs:</a:t>
            </a:r>
          </a:p>
          <a:p>
            <a:r>
              <a:rPr lang="fr-FR" sz="2200" dirty="0" smtClean="0"/>
              <a:t>Jour: stabilisation au-dessus du lac et déstabilisation </a:t>
            </a:r>
            <a:r>
              <a:rPr lang="fr-FR" sz="2200" dirty="0" smtClean="0"/>
              <a:t>au dessus les </a:t>
            </a:r>
            <a:r>
              <a:rPr lang="fr-FR" sz="2200" dirty="0" smtClean="0"/>
              <a:t>terres pendant la journée.</a:t>
            </a:r>
          </a:p>
          <a:p>
            <a:r>
              <a:rPr lang="fr-FR" sz="2200" dirty="0" smtClean="0"/>
              <a:t>La nuit: la colonne atmosphérique sur la terre est stabilisée, tandis que la colonne atmosphérique au-dessus des lacs est déstabilisée, conduisant aux orages convectifs observés.</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69</a:t>
            </a:fld>
            <a:endParaRPr lang="nl-BE"/>
          </a:p>
        </p:txBody>
      </p:sp>
      <p:pic>
        <p:nvPicPr>
          <p:cNvPr id="80898" name="Picture 2"/>
          <p:cNvPicPr>
            <a:picLocks noChangeAspect="1" noChangeArrowheads="1"/>
          </p:cNvPicPr>
          <p:nvPr/>
        </p:nvPicPr>
        <p:blipFill>
          <a:blip r:embed="rId2" cstate="print"/>
          <a:srcRect/>
          <a:stretch>
            <a:fillRect/>
          </a:stretch>
        </p:blipFill>
        <p:spPr bwMode="auto">
          <a:xfrm>
            <a:off x="2136602" y="4005064"/>
            <a:ext cx="4955678" cy="2627676"/>
          </a:xfrm>
          <a:prstGeom prst="rect">
            <a:avLst/>
          </a:prstGeom>
          <a:noFill/>
          <a:ln w="9525">
            <a:noFill/>
            <a:miter lim="800000"/>
            <a:headEnd/>
            <a:tailEnd/>
          </a:ln>
        </p:spPr>
      </p:pic>
      <p:sp>
        <p:nvSpPr>
          <p:cNvPr id="6" name="TextBox 5"/>
          <p:cNvSpPr txBox="1"/>
          <p:nvPr/>
        </p:nvSpPr>
        <p:spPr>
          <a:xfrm>
            <a:off x="0" y="6581001"/>
            <a:ext cx="1401281" cy="276999"/>
          </a:xfrm>
          <a:prstGeom prst="rect">
            <a:avLst/>
          </a:prstGeom>
          <a:noFill/>
        </p:spPr>
        <p:txBody>
          <a:bodyPr wrap="none" rtlCol="0">
            <a:spAutoFit/>
          </a:bodyPr>
          <a:lstStyle/>
          <a:p>
            <a:r>
              <a:rPr lang="en-GB" sz="1200" dirty="0" smtClean="0">
                <a:latin typeface="+mj-lt"/>
              </a:rPr>
              <a:t>(Thiery et al., 2015)</a:t>
            </a:r>
            <a:endParaRPr lang="en-GB" sz="1200" dirty="0">
              <a:latin typeface="+mj-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Aperçu</a:t>
            </a:r>
            <a:endParaRPr lang="en-US" dirty="0"/>
          </a:p>
        </p:txBody>
      </p:sp>
      <p:sp>
        <p:nvSpPr>
          <p:cNvPr id="3" name="Content Placeholder 2"/>
          <p:cNvSpPr>
            <a:spLocks noGrp="1"/>
          </p:cNvSpPr>
          <p:nvPr>
            <p:ph idx="1"/>
          </p:nvPr>
        </p:nvSpPr>
        <p:spPr/>
        <p:txBody>
          <a:bodyPr>
            <a:normAutofit/>
          </a:bodyPr>
          <a:lstStyle/>
          <a:p>
            <a:r>
              <a:rPr lang="fr-FR" sz="2500" dirty="0"/>
              <a:t>La brise de la mer (y compris un exemple plus complexe)</a:t>
            </a:r>
          </a:p>
          <a:p>
            <a:r>
              <a:rPr lang="fr-FR" sz="2500" dirty="0"/>
              <a:t>La </a:t>
            </a:r>
            <a:r>
              <a:rPr lang="fr-FR" sz="2500" dirty="0" smtClean="0"/>
              <a:t>brise de terre</a:t>
            </a:r>
            <a:endParaRPr lang="fr-FR" sz="2500" dirty="0"/>
          </a:p>
          <a:p>
            <a:r>
              <a:rPr lang="fr-FR" sz="2500" dirty="0"/>
              <a:t>Interactions avec la topographie</a:t>
            </a:r>
          </a:p>
          <a:p>
            <a:r>
              <a:rPr lang="fr-FR" sz="2500" dirty="0"/>
              <a:t>Les lacs et leurs </a:t>
            </a:r>
            <a:r>
              <a:rPr lang="fr-FR" sz="2500" dirty="0" smtClean="0"/>
              <a:t>effets</a:t>
            </a:r>
            <a:br>
              <a:rPr lang="fr-FR" sz="2500" dirty="0" smtClean="0"/>
            </a:br>
            <a:r>
              <a:rPr lang="fr-FR" sz="2500" dirty="0" smtClean="0">
                <a:sym typeface="Wingdings" panose="05000000000000000000" pitchFamily="2" charset="2"/>
              </a:rPr>
              <a:t></a:t>
            </a:r>
            <a:r>
              <a:rPr lang="fr-FR" sz="2500" dirty="0" smtClean="0"/>
              <a:t> </a:t>
            </a:r>
            <a:r>
              <a:rPr lang="fr-FR" sz="2500" dirty="0"/>
              <a:t>étude de cas: la région des Grands </a:t>
            </a:r>
            <a:r>
              <a:rPr lang="fr-FR" sz="2500" dirty="0" smtClean="0"/>
              <a:t>Lacs (Afrique)</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7</a:t>
            </a:fld>
            <a:endParaRPr lang="nl-BE"/>
          </a:p>
        </p:txBody>
      </p:sp>
      <p:pic>
        <p:nvPicPr>
          <p:cNvPr id="1027" name="Picture 3"/>
          <p:cNvPicPr>
            <a:picLocks noChangeAspect="1" noChangeArrowheads="1"/>
          </p:cNvPicPr>
          <p:nvPr/>
        </p:nvPicPr>
        <p:blipFill>
          <a:blip r:embed="rId2" cstate="print"/>
          <a:srcRect/>
          <a:stretch>
            <a:fillRect/>
          </a:stretch>
        </p:blipFill>
        <p:spPr bwMode="auto">
          <a:xfrm>
            <a:off x="0" y="3861048"/>
            <a:ext cx="9144000" cy="29969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ABAE2D-7E9C-4FCE-AF4E-8A971EE13E7B}" type="slidenum">
              <a:rPr lang="nl-BE" smtClean="0"/>
              <a:pPr/>
              <a:t>70</a:t>
            </a:fld>
            <a:endParaRPr lang="nl-BE" dirty="0"/>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7" name="Content Placeholder 2"/>
          <p:cNvSpPr>
            <a:spLocks noGrp="1"/>
          </p:cNvSpPr>
          <p:nvPr>
            <p:ph idx="1"/>
          </p:nvPr>
        </p:nvSpPr>
        <p:spPr>
          <a:xfrm>
            <a:off x="457200" y="1196752"/>
            <a:ext cx="4330824" cy="4929411"/>
          </a:xfrm>
        </p:spPr>
        <p:txBody>
          <a:bodyPr>
            <a:normAutofit/>
          </a:bodyPr>
          <a:lstStyle/>
          <a:p>
            <a:pPr>
              <a:buNone/>
            </a:pPr>
            <a:r>
              <a:rPr lang="nl-BE" sz="2500" b="1" dirty="0" err="1" smtClean="0"/>
              <a:t>Orages</a:t>
            </a:r>
            <a:r>
              <a:rPr lang="nl-BE" sz="2500" b="1" dirty="0" smtClean="0"/>
              <a:t> </a:t>
            </a:r>
            <a:r>
              <a:rPr lang="nl-BE" sz="2500" b="1" dirty="0" err="1" smtClean="0"/>
              <a:t>au-dessus</a:t>
            </a:r>
            <a:r>
              <a:rPr lang="nl-BE" sz="2500" b="1" dirty="0" smtClean="0"/>
              <a:t> les AGL:</a:t>
            </a:r>
          </a:p>
          <a:p>
            <a:pPr marL="0" indent="0" defTabSz="947684" fontAlgn="base">
              <a:spcBef>
                <a:spcPct val="30000"/>
              </a:spcBef>
              <a:spcAft>
                <a:spcPct val="0"/>
              </a:spcAft>
              <a:defRPr/>
            </a:pPr>
            <a:r>
              <a:rPr lang="fr-FR" sz="2200" dirty="0" smtClean="0">
                <a:latin typeface="+mj-lt"/>
              </a:rPr>
              <a:t> À </a:t>
            </a:r>
            <a:r>
              <a:rPr lang="fr-FR" sz="2200" dirty="0" smtClean="0">
                <a:latin typeface="+mj-lt"/>
              </a:rPr>
              <a:t>l'ouest du lac: exemple </a:t>
            </a:r>
            <a:r>
              <a:rPr lang="fr-FR" sz="2200" dirty="0" smtClean="0">
                <a:latin typeface="+mj-lt"/>
              </a:rPr>
              <a:t>typique d'un </a:t>
            </a:r>
            <a:r>
              <a:rPr lang="fr-FR" sz="2200" dirty="0" smtClean="0">
                <a:latin typeface="+mj-lt"/>
              </a:rPr>
              <a:t>système de brise de lac / </a:t>
            </a:r>
            <a:r>
              <a:rPr lang="fr-FR" sz="2200" dirty="0" smtClean="0">
                <a:latin typeface="+mj-lt"/>
              </a:rPr>
              <a:t/>
            </a:r>
            <a:br>
              <a:rPr lang="fr-FR" sz="2200" dirty="0" smtClean="0">
                <a:latin typeface="+mj-lt"/>
              </a:rPr>
            </a:br>
            <a:r>
              <a:rPr lang="fr-FR" sz="2200" dirty="0" smtClean="0">
                <a:latin typeface="+mj-lt"/>
              </a:rPr>
              <a:t>brise-vent</a:t>
            </a:r>
            <a:endParaRPr lang="fr-FR" sz="2200" dirty="0" smtClean="0">
              <a:latin typeface="+mj-lt"/>
            </a:endParaRPr>
          </a:p>
          <a:p>
            <a:pPr marL="0" indent="0" defTabSz="947684" fontAlgn="base">
              <a:spcBef>
                <a:spcPct val="30000"/>
              </a:spcBef>
              <a:spcAft>
                <a:spcPct val="0"/>
              </a:spcAft>
              <a:defRPr/>
            </a:pPr>
            <a:r>
              <a:rPr lang="fr-FR" sz="2200" dirty="0" smtClean="0">
                <a:latin typeface="+mj-lt"/>
              </a:rPr>
              <a:t>  </a:t>
            </a:r>
            <a:r>
              <a:rPr lang="fr-FR" sz="2200" dirty="0" smtClean="0"/>
              <a:t>À</a:t>
            </a:r>
            <a:r>
              <a:rPr lang="fr-FR" sz="2200" dirty="0" smtClean="0">
                <a:latin typeface="+mj-lt"/>
              </a:rPr>
              <a:t> </a:t>
            </a:r>
            <a:r>
              <a:rPr lang="fr-FR" sz="2200" dirty="0" smtClean="0">
                <a:latin typeface="+mj-lt"/>
              </a:rPr>
              <a:t>l'est, une composante catabatique anabatique se superpose à ce phénomène</a:t>
            </a:r>
            <a:r>
              <a:rPr lang="en-US" sz="2200" dirty="0" smtClean="0">
                <a:latin typeface="+mj-lt"/>
              </a:rPr>
              <a:t/>
            </a:r>
            <a:br>
              <a:rPr lang="en-US" sz="2200" dirty="0" smtClean="0">
                <a:latin typeface="+mj-lt"/>
              </a:rPr>
            </a:br>
            <a:endParaRPr lang="en-US" sz="2200" dirty="0" smtClean="0">
              <a:latin typeface="+mj-lt"/>
            </a:endParaRPr>
          </a:p>
        </p:txBody>
      </p:sp>
      <p:sp>
        <p:nvSpPr>
          <p:cNvPr id="10" name="TextBox 9"/>
          <p:cNvSpPr txBox="1"/>
          <p:nvPr/>
        </p:nvSpPr>
        <p:spPr>
          <a:xfrm>
            <a:off x="0" y="6581001"/>
            <a:ext cx="1401281" cy="276999"/>
          </a:xfrm>
          <a:prstGeom prst="rect">
            <a:avLst/>
          </a:prstGeom>
          <a:noFill/>
        </p:spPr>
        <p:txBody>
          <a:bodyPr wrap="none" rtlCol="0">
            <a:spAutoFit/>
          </a:bodyPr>
          <a:lstStyle/>
          <a:p>
            <a:r>
              <a:rPr lang="en-GB" sz="1200" dirty="0" smtClean="0">
                <a:latin typeface="+mj-lt"/>
              </a:rPr>
              <a:t>(Thiery et al., 2015)</a:t>
            </a:r>
            <a:endParaRPr lang="en-GB" sz="1200" dirty="0">
              <a:latin typeface="+mj-lt"/>
            </a:endParaRPr>
          </a:p>
        </p:txBody>
      </p:sp>
      <p:grpSp>
        <p:nvGrpSpPr>
          <p:cNvPr id="8" name="Group 31"/>
          <p:cNvGrpSpPr/>
          <p:nvPr/>
        </p:nvGrpSpPr>
        <p:grpSpPr>
          <a:xfrm>
            <a:off x="4499992" y="1700808"/>
            <a:ext cx="4536504" cy="4392488"/>
            <a:chOff x="421771" y="1408383"/>
            <a:chExt cx="5086333" cy="4756921"/>
          </a:xfrm>
        </p:grpSpPr>
        <p:pic>
          <p:nvPicPr>
            <p:cNvPr id="9" name="Picture 8" descr="DEM.png"/>
            <p:cNvPicPr>
              <a:picLocks noChangeAspect="1"/>
            </p:cNvPicPr>
            <p:nvPr/>
          </p:nvPicPr>
          <p:blipFill>
            <a:blip r:embed="rId2" cstate="print"/>
            <a:stretch>
              <a:fillRect/>
            </a:stretch>
          </p:blipFill>
          <p:spPr>
            <a:xfrm>
              <a:off x="421771" y="1408383"/>
              <a:ext cx="5086333" cy="4756921"/>
            </a:xfrm>
            <a:prstGeom prst="rect">
              <a:avLst/>
            </a:prstGeom>
          </p:spPr>
        </p:pic>
        <p:grpSp>
          <p:nvGrpSpPr>
            <p:cNvPr id="11" name="Group 238"/>
            <p:cNvGrpSpPr/>
            <p:nvPr/>
          </p:nvGrpSpPr>
          <p:grpSpPr>
            <a:xfrm>
              <a:off x="850086" y="1424032"/>
              <a:ext cx="4192216" cy="1428909"/>
              <a:chOff x="18901370" y="11705234"/>
              <a:chExt cx="5832648" cy="1988045"/>
            </a:xfrm>
          </p:grpSpPr>
          <p:sp>
            <p:nvSpPr>
              <p:cNvPr id="12" name="TextBox 11"/>
              <p:cNvSpPr txBox="1"/>
              <p:nvPr/>
            </p:nvSpPr>
            <p:spPr>
              <a:xfrm>
                <a:off x="18901370" y="11705234"/>
                <a:ext cx="5832648" cy="727958"/>
              </a:xfrm>
              <a:prstGeom prst="rect">
                <a:avLst/>
              </a:prstGeom>
              <a:noFill/>
            </p:spPr>
            <p:txBody>
              <a:bodyPr wrap="square" rtlCol="0">
                <a:spAutoFit/>
              </a:bodyPr>
              <a:lstStyle/>
              <a:p>
                <a:pPr algn="ctr"/>
                <a:r>
                  <a:rPr lang="en-GB" sz="1400" b="1" dirty="0" smtClean="0">
                    <a:latin typeface="Tahoma" pitchFamily="34" charset="0"/>
                    <a:ea typeface="Tahoma" pitchFamily="34" charset="0"/>
                    <a:cs typeface="Tahoma" pitchFamily="34" charset="0"/>
                  </a:rPr>
                  <a:t>CCLM 0.44°</a:t>
                </a:r>
              </a:p>
              <a:p>
                <a:pPr algn="ctr"/>
                <a:r>
                  <a:rPr lang="en-GB" sz="1400" b="1" dirty="0" smtClean="0">
                    <a:latin typeface="Tahoma" pitchFamily="34" charset="0"/>
                    <a:ea typeface="Tahoma" pitchFamily="34" charset="0"/>
                    <a:cs typeface="Tahoma" pitchFamily="34" charset="0"/>
                  </a:rPr>
                  <a:t>CORDEX Africa</a:t>
                </a:r>
              </a:p>
            </p:txBody>
          </p:sp>
          <p:sp>
            <p:nvSpPr>
              <p:cNvPr id="13" name="TextBox 12"/>
              <p:cNvSpPr txBox="1"/>
              <p:nvPr/>
            </p:nvSpPr>
            <p:spPr>
              <a:xfrm>
                <a:off x="19819532" y="13085780"/>
                <a:ext cx="3989015" cy="607499"/>
              </a:xfrm>
              <a:prstGeom prst="rect">
                <a:avLst/>
              </a:prstGeom>
              <a:noFill/>
            </p:spPr>
            <p:txBody>
              <a:bodyPr wrap="square" rtlCol="0">
                <a:spAutoFit/>
              </a:bodyPr>
              <a:lstStyle/>
              <a:p>
                <a:pPr algn="ctr"/>
                <a:r>
                  <a:rPr lang="en-GB" sz="1600" b="1" dirty="0" smtClean="0">
                    <a:latin typeface="Tahoma" pitchFamily="34" charset="0"/>
                    <a:ea typeface="Tahoma" pitchFamily="34" charset="0"/>
                    <a:cs typeface="Tahoma" pitchFamily="34" charset="0"/>
                  </a:rPr>
                  <a:t>CCLM² 0.0625°</a:t>
                </a:r>
                <a:endParaRPr lang="en-GB" sz="1600" b="1" dirty="0">
                  <a:latin typeface="Tahoma" pitchFamily="34" charset="0"/>
                  <a:ea typeface="Tahoma" pitchFamily="34" charset="0"/>
                  <a:cs typeface="Tahoma" pitchFamily="34" charset="0"/>
                </a:endParaRPr>
              </a:p>
            </p:txBody>
          </p:sp>
        </p:grpSp>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4744"/>
            <a:ext cx="8229600" cy="4929411"/>
          </a:xfrm>
        </p:spPr>
        <p:txBody>
          <a:bodyPr>
            <a:normAutofit/>
          </a:bodyPr>
          <a:lstStyle/>
          <a:p>
            <a:pPr>
              <a:buNone/>
            </a:pPr>
            <a:r>
              <a:rPr lang="nl-BE" sz="2500" b="1" dirty="0" smtClean="0"/>
              <a:t>Impacts du changement </a:t>
            </a:r>
            <a:r>
              <a:rPr lang="nl-BE" sz="2500" b="1" dirty="0" err="1" smtClean="0"/>
              <a:t>climatique</a:t>
            </a:r>
            <a:r>
              <a:rPr lang="nl-BE" sz="2500" b="1" dirty="0" smtClean="0"/>
              <a:t>:</a:t>
            </a:r>
          </a:p>
          <a:p>
            <a:r>
              <a:rPr lang="fr-FR" sz="2000" dirty="0" smtClean="0"/>
              <a:t>Peut être évalué en comparant des simulations historiques (HIST) avec des simulations dans le cadre d'un scénario «</a:t>
            </a:r>
            <a:r>
              <a:rPr lang="fr-FR" sz="2000" dirty="0" err="1" smtClean="0"/>
              <a:t>business-as</a:t>
            </a:r>
            <a:r>
              <a:rPr lang="fr-FR" sz="2000" dirty="0" smtClean="0"/>
              <a:t> </a:t>
            </a:r>
            <a:r>
              <a:rPr lang="fr-FR" sz="2000" dirty="0" err="1" smtClean="0"/>
              <a:t>usual</a:t>
            </a:r>
            <a:r>
              <a:rPr lang="fr-FR" sz="2000" dirty="0" smtClean="0"/>
              <a:t>» (RCP8.5)</a:t>
            </a:r>
          </a:p>
          <a:p>
            <a:r>
              <a:rPr lang="fr-FR" sz="2000" dirty="0" smtClean="0"/>
              <a:t>Changements prévus dans </a:t>
            </a:r>
            <a:r>
              <a:rPr lang="fr-FR" sz="2000" b="1" dirty="0" smtClean="0"/>
              <a:t>les précipitations moyennes </a:t>
            </a:r>
            <a:r>
              <a:rPr lang="fr-FR" sz="2000" dirty="0" smtClean="0"/>
              <a:t>d'ici la fin du siècle: les </a:t>
            </a:r>
            <a:r>
              <a:rPr lang="fr-FR" sz="2000" dirty="0" smtClean="0"/>
              <a:t>AGL apparaissent </a:t>
            </a:r>
            <a:r>
              <a:rPr lang="fr-FR" sz="2000" dirty="0" smtClean="0"/>
              <a:t>clairement comme des lieux qui deviennent plus secs à </a:t>
            </a:r>
            <a:r>
              <a:rPr lang="fr-FR" sz="2000" dirty="0" smtClean="0"/>
              <a:t>l'avenir.</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71</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pic>
        <p:nvPicPr>
          <p:cNvPr id="6" name="Picture 2"/>
          <p:cNvPicPr>
            <a:picLocks noChangeAspect="1" noChangeArrowheads="1"/>
          </p:cNvPicPr>
          <p:nvPr/>
        </p:nvPicPr>
        <p:blipFill>
          <a:blip r:embed="rId2" cstate="print"/>
          <a:srcRect b="55811"/>
          <a:stretch>
            <a:fillRect/>
          </a:stretch>
        </p:blipFill>
        <p:spPr bwMode="auto">
          <a:xfrm>
            <a:off x="1258832" y="3403078"/>
            <a:ext cx="6481520" cy="2762226"/>
          </a:xfrm>
          <a:prstGeom prst="rect">
            <a:avLst/>
          </a:prstGeom>
          <a:noFill/>
          <a:ln w="9525">
            <a:noFill/>
            <a:miter lim="800000"/>
            <a:headEnd/>
            <a:tailEnd/>
          </a:ln>
        </p:spPr>
      </p:pic>
      <p:pic>
        <p:nvPicPr>
          <p:cNvPr id="7" name="Picture 3"/>
          <p:cNvPicPr>
            <a:picLocks noChangeAspect="1" noChangeArrowheads="1"/>
          </p:cNvPicPr>
          <p:nvPr/>
        </p:nvPicPr>
        <p:blipFill>
          <a:blip r:embed="rId2" cstate="print"/>
          <a:srcRect t="88825"/>
          <a:stretch>
            <a:fillRect/>
          </a:stretch>
        </p:blipFill>
        <p:spPr bwMode="auto">
          <a:xfrm>
            <a:off x="1258832" y="6120728"/>
            <a:ext cx="6481520" cy="698554"/>
          </a:xfrm>
          <a:prstGeom prst="rect">
            <a:avLst/>
          </a:prstGeom>
          <a:noFill/>
          <a:ln w="9525">
            <a:noFill/>
            <a:miter lim="800000"/>
            <a:headEnd/>
            <a:tailEnd/>
          </a:ln>
        </p:spPr>
      </p:pic>
      <p:sp>
        <p:nvSpPr>
          <p:cNvPr id="8" name="TextBox 7"/>
          <p:cNvSpPr txBox="1"/>
          <p:nvPr/>
        </p:nvSpPr>
        <p:spPr>
          <a:xfrm>
            <a:off x="0" y="6581001"/>
            <a:ext cx="1653914" cy="276999"/>
          </a:xfrm>
          <a:prstGeom prst="rect">
            <a:avLst/>
          </a:prstGeom>
          <a:noFill/>
        </p:spPr>
        <p:txBody>
          <a:bodyPr wrap="none" rtlCol="0">
            <a:spAutoFit/>
          </a:bodyPr>
          <a:lstStyle/>
          <a:p>
            <a:r>
              <a:rPr lang="en-GB" sz="1200" dirty="0" smtClean="0">
                <a:latin typeface="+mj-lt"/>
              </a:rPr>
              <a:t>(</a:t>
            </a:r>
            <a:r>
              <a:rPr lang="en-GB" sz="1200" dirty="0" err="1" smtClean="0">
                <a:latin typeface="+mj-lt"/>
              </a:rPr>
              <a:t>Souverijns</a:t>
            </a:r>
            <a:r>
              <a:rPr lang="en-GB" sz="1200" dirty="0" smtClean="0">
                <a:latin typeface="+mj-lt"/>
              </a:rPr>
              <a:t> et al., 2016)</a:t>
            </a:r>
            <a:endParaRPr lang="en-GB" sz="1200" dirty="0">
              <a:latin typeface="+mj-lt"/>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b="55811"/>
          <a:stretch>
            <a:fillRect/>
          </a:stretch>
        </p:blipFill>
        <p:spPr bwMode="auto">
          <a:xfrm>
            <a:off x="1258832" y="3403078"/>
            <a:ext cx="6481520" cy="2762226"/>
          </a:xfrm>
          <a:prstGeom prst="rect">
            <a:avLst/>
          </a:prstGeom>
          <a:noFill/>
          <a:ln w="9525">
            <a:noFill/>
            <a:miter lim="800000"/>
            <a:headEnd/>
            <a:tailEnd/>
          </a:ln>
        </p:spPr>
      </p:pic>
      <p:sp>
        <p:nvSpPr>
          <p:cNvPr id="3" name="Content Placeholder 2"/>
          <p:cNvSpPr>
            <a:spLocks noGrp="1"/>
          </p:cNvSpPr>
          <p:nvPr>
            <p:ph idx="1"/>
          </p:nvPr>
        </p:nvSpPr>
        <p:spPr>
          <a:xfrm>
            <a:off x="457200" y="1196753"/>
            <a:ext cx="8229600" cy="4176464"/>
          </a:xfrm>
        </p:spPr>
        <p:txBody>
          <a:bodyPr>
            <a:normAutofit/>
          </a:bodyPr>
          <a:lstStyle/>
          <a:p>
            <a:pPr>
              <a:buNone/>
            </a:pPr>
            <a:r>
              <a:rPr lang="nl-BE" sz="2500" b="1" dirty="0" smtClean="0"/>
              <a:t>Impacts du changement </a:t>
            </a:r>
            <a:r>
              <a:rPr lang="nl-BE" sz="2500" b="1" dirty="0" err="1" smtClean="0"/>
              <a:t>climatique</a:t>
            </a:r>
            <a:r>
              <a:rPr lang="nl-BE" sz="2500" b="1" dirty="0" smtClean="0"/>
              <a:t>:</a:t>
            </a:r>
          </a:p>
          <a:p>
            <a:r>
              <a:rPr lang="fr-FR" sz="2200" dirty="0" smtClean="0"/>
              <a:t>Probablement parce que la terre se réchauffera plus que les lacs</a:t>
            </a:r>
          </a:p>
          <a:p>
            <a:r>
              <a:rPr lang="fr-FR" sz="2200" dirty="0" smtClean="0"/>
              <a:t>En conséquence, la brise </a:t>
            </a:r>
            <a:r>
              <a:rPr lang="fr-FR" sz="2200" dirty="0" smtClean="0"/>
              <a:t>de terre sera </a:t>
            </a:r>
            <a:r>
              <a:rPr lang="fr-FR" sz="2200" dirty="0" smtClean="0"/>
              <a:t>plus faible. Cela entraînera moins de convergence sur le lac et donc moins de précipitations.</a:t>
            </a:r>
            <a:endParaRPr lang="en-GB" sz="22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72</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pic>
        <p:nvPicPr>
          <p:cNvPr id="7" name="Picture 3"/>
          <p:cNvPicPr>
            <a:picLocks noChangeAspect="1" noChangeArrowheads="1"/>
          </p:cNvPicPr>
          <p:nvPr/>
        </p:nvPicPr>
        <p:blipFill>
          <a:blip r:embed="rId2" cstate="print"/>
          <a:srcRect t="88825"/>
          <a:stretch>
            <a:fillRect/>
          </a:stretch>
        </p:blipFill>
        <p:spPr bwMode="auto">
          <a:xfrm>
            <a:off x="1258832" y="6120728"/>
            <a:ext cx="6481520" cy="698554"/>
          </a:xfrm>
          <a:prstGeom prst="rect">
            <a:avLst/>
          </a:prstGeom>
          <a:noFill/>
          <a:ln w="9525">
            <a:noFill/>
            <a:miter lim="800000"/>
            <a:headEnd/>
            <a:tailEnd/>
          </a:ln>
        </p:spPr>
      </p:pic>
      <p:sp>
        <p:nvSpPr>
          <p:cNvPr id="8" name="TextBox 7"/>
          <p:cNvSpPr txBox="1"/>
          <p:nvPr/>
        </p:nvSpPr>
        <p:spPr>
          <a:xfrm>
            <a:off x="0" y="6581001"/>
            <a:ext cx="1653914" cy="276999"/>
          </a:xfrm>
          <a:prstGeom prst="rect">
            <a:avLst/>
          </a:prstGeom>
          <a:noFill/>
        </p:spPr>
        <p:txBody>
          <a:bodyPr wrap="none" rtlCol="0">
            <a:spAutoFit/>
          </a:bodyPr>
          <a:lstStyle/>
          <a:p>
            <a:r>
              <a:rPr lang="en-GB" sz="1200" dirty="0" smtClean="0">
                <a:latin typeface="+mj-lt"/>
              </a:rPr>
              <a:t>(</a:t>
            </a:r>
            <a:r>
              <a:rPr lang="en-GB" sz="1200" dirty="0" err="1" smtClean="0">
                <a:latin typeface="+mj-lt"/>
              </a:rPr>
              <a:t>Souverijns</a:t>
            </a:r>
            <a:r>
              <a:rPr lang="en-GB" sz="1200" dirty="0" smtClean="0">
                <a:latin typeface="+mj-lt"/>
              </a:rPr>
              <a:t> et al., 2016)</a:t>
            </a:r>
            <a:endParaRPr lang="en-GB" sz="1200" dirty="0">
              <a:latin typeface="+mj-lt"/>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3"/>
            <a:ext cx="8229600" cy="4176464"/>
          </a:xfrm>
        </p:spPr>
        <p:txBody>
          <a:bodyPr>
            <a:normAutofit/>
          </a:bodyPr>
          <a:lstStyle/>
          <a:p>
            <a:pPr>
              <a:buNone/>
            </a:pPr>
            <a:r>
              <a:rPr lang="nl-BE" sz="2500" b="1" dirty="0" smtClean="0"/>
              <a:t>Impacts du changement </a:t>
            </a:r>
            <a:r>
              <a:rPr lang="nl-BE" sz="2500" b="1" dirty="0" err="1" smtClean="0"/>
              <a:t>climatique</a:t>
            </a:r>
            <a:r>
              <a:rPr lang="nl-BE" sz="2500" b="1" dirty="0" smtClean="0"/>
              <a:t>:</a:t>
            </a:r>
            <a:endParaRPr lang="nl-BE" sz="2500" b="1" dirty="0" smtClean="0"/>
          </a:p>
          <a:p>
            <a:r>
              <a:rPr lang="fr-FR" sz="2000" dirty="0" smtClean="0"/>
              <a:t>Cependant, l'histoire est différente en ce qui concerne </a:t>
            </a:r>
            <a:r>
              <a:rPr lang="fr-FR" sz="2000" b="1" dirty="0" smtClean="0"/>
              <a:t>les événements de précipitations extrêmes</a:t>
            </a:r>
            <a:r>
              <a:rPr lang="fr-FR" sz="2000" dirty="0" smtClean="0"/>
              <a:t> </a:t>
            </a:r>
            <a:r>
              <a:rPr lang="fr-FR" sz="2000" dirty="0" smtClean="0"/>
              <a:t>au cours de la </a:t>
            </a:r>
            <a:r>
              <a:rPr lang="fr-FR" sz="2000" dirty="0" smtClean="0"/>
              <a:t>nuit</a:t>
            </a:r>
          </a:p>
          <a:p>
            <a:r>
              <a:rPr lang="fr-FR" sz="2000" dirty="0" smtClean="0"/>
              <a:t>Figure: </a:t>
            </a:r>
            <a:r>
              <a:rPr lang="fr-FR" sz="2000" dirty="0" smtClean="0"/>
              <a:t>99</a:t>
            </a:r>
            <a:r>
              <a:rPr lang="fr-FR" sz="2000" baseline="30000" dirty="0" smtClean="0"/>
              <a:t>e</a:t>
            </a:r>
            <a:r>
              <a:rPr lang="fr-FR" sz="2000" dirty="0" smtClean="0"/>
              <a:t> percentile </a:t>
            </a:r>
            <a:r>
              <a:rPr lang="fr-FR" sz="2000" dirty="0" smtClean="0"/>
              <a:t>des précipitations nocturnes actuelles (précipitations pendant les 3 à 4 nuits par an avec les précipitations les plus intenses)</a:t>
            </a:r>
            <a:endParaRPr lang="en-GB" sz="20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73</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8" name="TextBox 7"/>
          <p:cNvSpPr txBox="1"/>
          <p:nvPr/>
        </p:nvSpPr>
        <p:spPr>
          <a:xfrm>
            <a:off x="0" y="6581001"/>
            <a:ext cx="1401281" cy="276999"/>
          </a:xfrm>
          <a:prstGeom prst="rect">
            <a:avLst/>
          </a:prstGeom>
          <a:noFill/>
        </p:spPr>
        <p:txBody>
          <a:bodyPr wrap="none" rtlCol="0">
            <a:spAutoFit/>
          </a:bodyPr>
          <a:lstStyle/>
          <a:p>
            <a:r>
              <a:rPr lang="en-GB" sz="1200" dirty="0" smtClean="0">
                <a:latin typeface="+mj-lt"/>
              </a:rPr>
              <a:t>(</a:t>
            </a:r>
            <a:r>
              <a:rPr lang="en-GB" sz="1200" dirty="0" err="1" smtClean="0">
                <a:latin typeface="+mj-lt"/>
              </a:rPr>
              <a:t>Thiery</a:t>
            </a:r>
            <a:r>
              <a:rPr lang="en-GB" sz="1200" dirty="0" smtClean="0">
                <a:latin typeface="+mj-lt"/>
              </a:rPr>
              <a:t> et al., 2016)</a:t>
            </a:r>
            <a:endParaRPr lang="en-GB" sz="1200" dirty="0">
              <a:latin typeface="+mj-lt"/>
            </a:endParaRPr>
          </a:p>
        </p:txBody>
      </p:sp>
      <p:pic>
        <p:nvPicPr>
          <p:cNvPr id="9" name="Picture 8" descr="figure_02.png"/>
          <p:cNvPicPr>
            <a:picLocks noChangeAspect="1"/>
          </p:cNvPicPr>
          <p:nvPr/>
        </p:nvPicPr>
        <p:blipFill>
          <a:blip r:embed="rId2" cstate="print"/>
          <a:stretch>
            <a:fillRect/>
          </a:stretch>
        </p:blipFill>
        <p:spPr>
          <a:xfrm>
            <a:off x="2715172" y="3284984"/>
            <a:ext cx="3368996" cy="3573016"/>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3"/>
            <a:ext cx="8229600" cy="4176464"/>
          </a:xfrm>
        </p:spPr>
        <p:txBody>
          <a:bodyPr>
            <a:normAutofit/>
          </a:bodyPr>
          <a:lstStyle/>
          <a:p>
            <a:pPr>
              <a:buNone/>
            </a:pPr>
            <a:r>
              <a:rPr lang="nl-BE" sz="2500" b="1" dirty="0" smtClean="0"/>
              <a:t>Impacts du changement </a:t>
            </a:r>
            <a:r>
              <a:rPr lang="nl-BE" sz="2500" b="1" dirty="0" err="1" smtClean="0"/>
              <a:t>climatique</a:t>
            </a:r>
            <a:r>
              <a:rPr lang="nl-BE" sz="2500" b="1" dirty="0" smtClean="0"/>
              <a:t>:</a:t>
            </a:r>
            <a:endParaRPr lang="nl-BE" sz="2500" b="1" dirty="0" smtClean="0"/>
          </a:p>
          <a:p>
            <a:r>
              <a:rPr lang="fr-FR" sz="2200" dirty="0" smtClean="0"/>
              <a:t>Changements prévus dans les précipitations nocturnes du </a:t>
            </a:r>
            <a:r>
              <a:rPr lang="fr-FR" sz="2200" dirty="0" smtClean="0"/>
              <a:t>99</a:t>
            </a:r>
            <a:r>
              <a:rPr lang="fr-FR" sz="2200" baseline="30000" dirty="0" smtClean="0"/>
              <a:t>e</a:t>
            </a:r>
            <a:r>
              <a:rPr lang="fr-FR" sz="2200" dirty="0" smtClean="0"/>
              <a:t>  </a:t>
            </a:r>
            <a:r>
              <a:rPr lang="fr-FR" sz="2200" dirty="0" smtClean="0"/>
              <a:t>percentile: peu de changement par rapport à la terre, mais une forte augmentation pour la partie est du lac</a:t>
            </a:r>
          </a:p>
          <a:p>
            <a:r>
              <a:rPr lang="fr-FR" sz="2200" dirty="0" smtClean="0"/>
              <a:t>Les tempêtes se développent dans le </a:t>
            </a:r>
            <a:r>
              <a:rPr lang="fr-FR" sz="2200" dirty="0" smtClean="0"/>
              <a:t/>
            </a:r>
            <a:br>
              <a:rPr lang="fr-FR" sz="2200" dirty="0" smtClean="0"/>
            </a:br>
            <a:r>
              <a:rPr lang="fr-FR" sz="2200" dirty="0" smtClean="0"/>
              <a:t>secteur est </a:t>
            </a:r>
            <a:r>
              <a:rPr lang="fr-FR" sz="2200" dirty="0" smtClean="0"/>
              <a:t>et </a:t>
            </a:r>
            <a:r>
              <a:rPr lang="fr-FR" sz="2200" dirty="0" smtClean="0"/>
              <a:t>s'intensifient avec leur </a:t>
            </a:r>
            <a:br>
              <a:rPr lang="fr-FR" sz="2200" dirty="0" smtClean="0"/>
            </a:br>
            <a:r>
              <a:rPr lang="fr-FR" sz="2200" dirty="0" smtClean="0"/>
              <a:t>advection vers l ’ouest.</a:t>
            </a:r>
            <a:endParaRPr lang="fr-FR" sz="2200" dirty="0" smtClean="0"/>
          </a:p>
          <a:p>
            <a:r>
              <a:rPr lang="fr-FR" sz="2200" dirty="0" smtClean="0"/>
              <a:t>Ces résultats bipolaires </a:t>
            </a:r>
            <a:r>
              <a:rPr lang="fr-FR" sz="2200" dirty="0" smtClean="0"/>
              <a:t>suggèrent que </a:t>
            </a:r>
            <a:r>
              <a:rPr lang="fr-FR" sz="2200" dirty="0" smtClean="0"/>
              <a:t/>
            </a:r>
            <a:br>
              <a:rPr lang="fr-FR" sz="2200" dirty="0" smtClean="0"/>
            </a:br>
            <a:r>
              <a:rPr lang="fr-FR" sz="2200" dirty="0" smtClean="0"/>
              <a:t>les </a:t>
            </a:r>
            <a:r>
              <a:rPr lang="fr-FR" sz="2200" dirty="0" smtClean="0"/>
              <a:t>orages vont libérer leurs </a:t>
            </a:r>
            <a:r>
              <a:rPr lang="fr-FR" sz="2200" dirty="0" smtClean="0"/>
              <a:t/>
            </a:r>
            <a:br>
              <a:rPr lang="fr-FR" sz="2200" dirty="0" smtClean="0"/>
            </a:br>
            <a:r>
              <a:rPr lang="fr-FR" sz="2200" dirty="0" smtClean="0"/>
              <a:t>précipitations </a:t>
            </a:r>
            <a:r>
              <a:rPr lang="fr-FR" sz="2200" dirty="0" smtClean="0"/>
              <a:t>plus vers l'est sous </a:t>
            </a:r>
            <a:r>
              <a:rPr lang="fr-FR" sz="2200" dirty="0" smtClean="0"/>
              <a:t/>
            </a:r>
            <a:br>
              <a:rPr lang="fr-FR" sz="2200" dirty="0" smtClean="0"/>
            </a:br>
            <a:r>
              <a:rPr lang="fr-FR" sz="2200" dirty="0" smtClean="0"/>
              <a:t>le </a:t>
            </a:r>
            <a:r>
              <a:rPr lang="fr-FR" sz="2200" dirty="0" smtClean="0"/>
              <a:t>changement climatique.</a:t>
            </a:r>
            <a:endParaRPr lang="en-GB" sz="22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74</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8" name="TextBox 7"/>
          <p:cNvSpPr txBox="1"/>
          <p:nvPr/>
        </p:nvSpPr>
        <p:spPr>
          <a:xfrm>
            <a:off x="0" y="6581001"/>
            <a:ext cx="1401281" cy="276999"/>
          </a:xfrm>
          <a:prstGeom prst="rect">
            <a:avLst/>
          </a:prstGeom>
          <a:noFill/>
        </p:spPr>
        <p:txBody>
          <a:bodyPr wrap="none" rtlCol="0">
            <a:spAutoFit/>
          </a:bodyPr>
          <a:lstStyle/>
          <a:p>
            <a:r>
              <a:rPr lang="en-GB" sz="1200" dirty="0" smtClean="0">
                <a:latin typeface="+mj-lt"/>
              </a:rPr>
              <a:t>(</a:t>
            </a:r>
            <a:r>
              <a:rPr lang="en-GB" sz="1200" dirty="0" err="1" smtClean="0">
                <a:latin typeface="+mj-lt"/>
              </a:rPr>
              <a:t>Thiery</a:t>
            </a:r>
            <a:r>
              <a:rPr lang="en-GB" sz="1200" dirty="0" smtClean="0">
                <a:latin typeface="+mj-lt"/>
              </a:rPr>
              <a:t> et al., 2016)</a:t>
            </a:r>
            <a:endParaRPr lang="en-GB" sz="1200" dirty="0">
              <a:latin typeface="+mj-lt"/>
            </a:endParaRPr>
          </a:p>
        </p:txBody>
      </p:sp>
      <p:pic>
        <p:nvPicPr>
          <p:cNvPr id="7" name="Picture 6" descr="figure_02.png"/>
          <p:cNvPicPr>
            <a:picLocks noChangeAspect="1"/>
          </p:cNvPicPr>
          <p:nvPr/>
        </p:nvPicPr>
        <p:blipFill>
          <a:blip r:embed="rId2" cstate="print"/>
          <a:stretch>
            <a:fillRect/>
          </a:stretch>
        </p:blipFill>
        <p:spPr>
          <a:xfrm>
            <a:off x="5435524" y="2924944"/>
            <a:ext cx="3708475" cy="3933056"/>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3"/>
            <a:ext cx="8229600" cy="4176464"/>
          </a:xfrm>
        </p:spPr>
        <p:txBody>
          <a:bodyPr>
            <a:normAutofit/>
          </a:bodyPr>
          <a:lstStyle/>
          <a:p>
            <a:pPr>
              <a:buNone/>
            </a:pPr>
            <a:r>
              <a:rPr lang="nl-BE" sz="2500" b="1" dirty="0" smtClean="0"/>
              <a:t>Impacts du changement </a:t>
            </a:r>
            <a:r>
              <a:rPr lang="nl-BE" sz="2500" b="1" dirty="0" err="1" smtClean="0"/>
              <a:t>climatique</a:t>
            </a:r>
            <a:r>
              <a:rPr lang="nl-BE" sz="2500" b="1" dirty="0" smtClean="0"/>
              <a:t>:</a:t>
            </a:r>
            <a:endParaRPr lang="nl-BE" sz="2500" b="1" dirty="0" smtClean="0"/>
          </a:p>
          <a:p>
            <a:r>
              <a:rPr lang="fr-FR" sz="2000" dirty="0" smtClean="0">
                <a:latin typeface="+mj-lt"/>
              </a:rPr>
              <a:t>Pour un événement de précipitations qui se produit une fois tous les deux ans, nous obtenons une augmentation d'environ 3 </a:t>
            </a:r>
            <a:r>
              <a:rPr lang="fr-FR" sz="2000" dirty="0" smtClean="0">
                <a:latin typeface="+mj-lt"/>
              </a:rPr>
              <a:t>mm / </a:t>
            </a:r>
            <a:r>
              <a:rPr lang="fr-FR" sz="2000" dirty="0" smtClean="0">
                <a:latin typeface="+mj-lt"/>
              </a:rPr>
              <a:t>jour sur terre, mais de 12 mm / jour sur le lac Victoria.</a:t>
            </a:r>
          </a:p>
          <a:p>
            <a:r>
              <a:rPr lang="fr-FR" sz="2000" dirty="0" smtClean="0">
                <a:latin typeface="+mj-lt"/>
              </a:rPr>
              <a:t>Les tempêtes très intenses devraient devenir plus fréquentes à l'avenir. Par exemple. à la fin du siècle, un événement de précipitations de 1 à 15 ans sur le lac Victoria peut se produire presque chaque année!</a:t>
            </a:r>
            <a:endParaRPr lang="nl-BE" sz="2000" b="1"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75</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8" name="TextBox 7"/>
          <p:cNvSpPr txBox="1"/>
          <p:nvPr/>
        </p:nvSpPr>
        <p:spPr>
          <a:xfrm>
            <a:off x="0" y="6581001"/>
            <a:ext cx="1401281" cy="276999"/>
          </a:xfrm>
          <a:prstGeom prst="rect">
            <a:avLst/>
          </a:prstGeom>
          <a:noFill/>
        </p:spPr>
        <p:txBody>
          <a:bodyPr wrap="none" rtlCol="0">
            <a:spAutoFit/>
          </a:bodyPr>
          <a:lstStyle/>
          <a:p>
            <a:r>
              <a:rPr lang="en-GB" sz="1200" dirty="0" smtClean="0">
                <a:latin typeface="+mj-lt"/>
              </a:rPr>
              <a:t>(</a:t>
            </a:r>
            <a:r>
              <a:rPr lang="en-GB" sz="1200" dirty="0" err="1" smtClean="0">
                <a:latin typeface="+mj-lt"/>
              </a:rPr>
              <a:t>Thiery</a:t>
            </a:r>
            <a:r>
              <a:rPr lang="en-GB" sz="1200" dirty="0" smtClean="0">
                <a:latin typeface="+mj-lt"/>
              </a:rPr>
              <a:t> et al., 2016)</a:t>
            </a:r>
            <a:endParaRPr lang="en-GB" sz="1200" dirty="0">
              <a:latin typeface="+mj-lt"/>
            </a:endParaRPr>
          </a:p>
        </p:txBody>
      </p:sp>
      <p:pic>
        <p:nvPicPr>
          <p:cNvPr id="82946" name="Picture 2"/>
          <p:cNvPicPr>
            <a:picLocks noChangeAspect="1" noChangeArrowheads="1"/>
          </p:cNvPicPr>
          <p:nvPr/>
        </p:nvPicPr>
        <p:blipFill>
          <a:blip r:embed="rId2" cstate="print"/>
          <a:srcRect/>
          <a:stretch>
            <a:fillRect/>
          </a:stretch>
        </p:blipFill>
        <p:spPr bwMode="auto">
          <a:xfrm>
            <a:off x="2418220" y="3814604"/>
            <a:ext cx="4097996" cy="30433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3"/>
            <a:ext cx="8229600" cy="4176464"/>
          </a:xfrm>
        </p:spPr>
        <p:txBody>
          <a:bodyPr>
            <a:normAutofit/>
          </a:bodyPr>
          <a:lstStyle/>
          <a:p>
            <a:pPr>
              <a:buNone/>
            </a:pPr>
            <a:r>
              <a:rPr lang="nl-BE" sz="2500" b="1" dirty="0" smtClean="0"/>
              <a:t>Impacts du changement </a:t>
            </a:r>
            <a:r>
              <a:rPr lang="nl-BE" sz="2500" b="1" dirty="0" err="1" smtClean="0"/>
              <a:t>climatique</a:t>
            </a:r>
            <a:r>
              <a:rPr lang="nl-BE" sz="2500" b="1" dirty="0" smtClean="0"/>
              <a:t>:</a:t>
            </a:r>
            <a:endParaRPr lang="nl-BE" sz="2500" b="1" dirty="0" smtClean="0"/>
          </a:p>
          <a:p>
            <a:r>
              <a:rPr lang="fr-FR" sz="2200" dirty="0" smtClean="0"/>
              <a:t>Donc, aujourd'hui, la circulation locale sur le lac Victoria génère des précipitations nocturnes presque quotidiennement.</a:t>
            </a:r>
          </a:p>
          <a:p>
            <a:r>
              <a:rPr lang="fr-FR" sz="2200" dirty="0" smtClean="0"/>
              <a:t>À l'avenir, cela diminuera à mesure que la terre se réchauffera plus vite que le lac et que la convergence atmosphérique </a:t>
            </a:r>
            <a:r>
              <a:rPr lang="fr-FR" sz="2200" dirty="0" smtClean="0"/>
              <a:t>diminuera.</a:t>
            </a:r>
            <a:endParaRPr lang="en-US" sz="2200" dirty="0" smtClean="0"/>
          </a:p>
          <a:p>
            <a:pPr>
              <a:buNone/>
            </a:pPr>
            <a:endParaRPr lang="nl-BE" sz="2200" dirty="0" smtClean="0"/>
          </a:p>
          <a:p>
            <a:pPr>
              <a:buNone/>
            </a:pPr>
            <a:endParaRPr lang="nl-BE" sz="2500" b="1"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76</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8" name="TextBox 7"/>
          <p:cNvSpPr txBox="1"/>
          <p:nvPr/>
        </p:nvSpPr>
        <p:spPr>
          <a:xfrm>
            <a:off x="0" y="6581001"/>
            <a:ext cx="1401281" cy="276999"/>
          </a:xfrm>
          <a:prstGeom prst="rect">
            <a:avLst/>
          </a:prstGeom>
          <a:noFill/>
        </p:spPr>
        <p:txBody>
          <a:bodyPr wrap="none" rtlCol="0">
            <a:spAutoFit/>
          </a:bodyPr>
          <a:lstStyle/>
          <a:p>
            <a:r>
              <a:rPr lang="en-GB" sz="1200" dirty="0" smtClean="0">
                <a:latin typeface="+mj-lt"/>
              </a:rPr>
              <a:t>(</a:t>
            </a:r>
            <a:r>
              <a:rPr lang="en-GB" sz="1200" dirty="0" err="1" smtClean="0">
                <a:latin typeface="+mj-lt"/>
              </a:rPr>
              <a:t>Thiery</a:t>
            </a:r>
            <a:r>
              <a:rPr lang="en-GB" sz="1200" dirty="0" smtClean="0">
                <a:latin typeface="+mj-lt"/>
              </a:rPr>
              <a:t> et al., 2016)</a:t>
            </a:r>
            <a:endParaRPr lang="en-GB" sz="1200" dirty="0">
              <a:latin typeface="+mj-lt"/>
            </a:endParaRPr>
          </a:p>
        </p:txBody>
      </p:sp>
      <p:pic>
        <p:nvPicPr>
          <p:cNvPr id="7" name="Picture 6" descr="figure_04.png"/>
          <p:cNvPicPr>
            <a:picLocks noChangeAspect="1"/>
          </p:cNvPicPr>
          <p:nvPr/>
        </p:nvPicPr>
        <p:blipFill>
          <a:blip r:embed="rId2" cstate="print"/>
          <a:srcRect l="43637" b="56395"/>
          <a:stretch>
            <a:fillRect/>
          </a:stretch>
        </p:blipFill>
        <p:spPr>
          <a:xfrm>
            <a:off x="4211960" y="3212976"/>
            <a:ext cx="2557357" cy="1667213"/>
          </a:xfrm>
          <a:prstGeom prst="rect">
            <a:avLst/>
          </a:prstGeom>
        </p:spPr>
      </p:pic>
      <p:pic>
        <p:nvPicPr>
          <p:cNvPr id="9" name="Picture 8" descr="figure_04.png"/>
          <p:cNvPicPr>
            <a:picLocks noChangeAspect="1"/>
          </p:cNvPicPr>
          <p:nvPr/>
        </p:nvPicPr>
        <p:blipFill>
          <a:blip r:embed="rId2" cstate="print"/>
          <a:srcRect r="56363" b="56395"/>
          <a:stretch>
            <a:fillRect/>
          </a:stretch>
        </p:blipFill>
        <p:spPr>
          <a:xfrm>
            <a:off x="2123728" y="3068960"/>
            <a:ext cx="1979951" cy="1667213"/>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3"/>
            <a:ext cx="8229600" cy="4176464"/>
          </a:xfrm>
        </p:spPr>
        <p:txBody>
          <a:bodyPr>
            <a:normAutofit/>
          </a:bodyPr>
          <a:lstStyle/>
          <a:p>
            <a:pPr>
              <a:buNone/>
            </a:pPr>
            <a:r>
              <a:rPr lang="nl-BE" sz="2500" b="1" dirty="0" smtClean="0"/>
              <a:t>Impacts du changement </a:t>
            </a:r>
            <a:r>
              <a:rPr lang="nl-BE" sz="2500" b="1" dirty="0" err="1" smtClean="0"/>
              <a:t>climatique</a:t>
            </a:r>
            <a:r>
              <a:rPr lang="nl-BE" sz="2500" b="1" dirty="0" smtClean="0"/>
              <a:t>:</a:t>
            </a:r>
            <a:endParaRPr lang="nl-BE" sz="2500" b="1" dirty="0" smtClean="0"/>
          </a:p>
          <a:p>
            <a:r>
              <a:rPr lang="fr-FR" sz="2000" dirty="0" smtClean="0"/>
              <a:t>Cependant, l'histoire </a:t>
            </a:r>
            <a:r>
              <a:rPr lang="fr-FR" sz="2000" dirty="0" smtClean="0"/>
              <a:t>est </a:t>
            </a:r>
            <a:r>
              <a:rPr lang="fr-FR" sz="2000" dirty="0" smtClean="0"/>
              <a:t>différente </a:t>
            </a:r>
            <a:r>
              <a:rPr lang="fr-FR" sz="2000" dirty="0" smtClean="0"/>
              <a:t>pour les </a:t>
            </a:r>
            <a:r>
              <a:rPr lang="fr-FR" sz="2000" dirty="0" smtClean="0"/>
              <a:t>extrêmes: </a:t>
            </a:r>
            <a:r>
              <a:rPr lang="fr-FR" sz="2000" dirty="0" smtClean="0"/>
              <a:t>les conditions de vent générant des orages extrêmes continueront à exister, mais en raison des températures atmosphériques plus élevées, ces vents transporteront plus d'humidité vers le lac, conduisant à des précipitations plus intenses.</a:t>
            </a:r>
            <a:endParaRPr lang="nl-BE" sz="2000" dirty="0" smtClean="0"/>
          </a:p>
          <a:p>
            <a:pPr>
              <a:buNone/>
            </a:pPr>
            <a:endParaRPr lang="nl-BE" sz="2000" b="1"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77</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8" name="TextBox 7"/>
          <p:cNvSpPr txBox="1"/>
          <p:nvPr/>
        </p:nvSpPr>
        <p:spPr>
          <a:xfrm>
            <a:off x="0" y="6581001"/>
            <a:ext cx="1401281" cy="276999"/>
          </a:xfrm>
          <a:prstGeom prst="rect">
            <a:avLst/>
          </a:prstGeom>
          <a:noFill/>
        </p:spPr>
        <p:txBody>
          <a:bodyPr wrap="none" rtlCol="0">
            <a:spAutoFit/>
          </a:bodyPr>
          <a:lstStyle/>
          <a:p>
            <a:r>
              <a:rPr lang="en-GB" sz="1200" dirty="0" smtClean="0">
                <a:latin typeface="+mj-lt"/>
              </a:rPr>
              <a:t>(</a:t>
            </a:r>
            <a:r>
              <a:rPr lang="en-GB" sz="1200" dirty="0" err="1" smtClean="0">
                <a:latin typeface="+mj-lt"/>
              </a:rPr>
              <a:t>Thiery</a:t>
            </a:r>
            <a:r>
              <a:rPr lang="en-GB" sz="1200" dirty="0" smtClean="0">
                <a:latin typeface="+mj-lt"/>
              </a:rPr>
              <a:t> et al., 2016)</a:t>
            </a:r>
            <a:endParaRPr lang="en-GB" sz="1200" dirty="0">
              <a:latin typeface="+mj-lt"/>
            </a:endParaRPr>
          </a:p>
        </p:txBody>
      </p:sp>
      <p:pic>
        <p:nvPicPr>
          <p:cNvPr id="7" name="Picture 6" descr="figure_04.png"/>
          <p:cNvPicPr>
            <a:picLocks noChangeAspect="1"/>
          </p:cNvPicPr>
          <p:nvPr/>
        </p:nvPicPr>
        <p:blipFill>
          <a:blip r:embed="rId2" cstate="print"/>
          <a:srcRect l="43637" b="56395"/>
          <a:stretch>
            <a:fillRect/>
          </a:stretch>
        </p:blipFill>
        <p:spPr>
          <a:xfrm>
            <a:off x="4211960" y="3212976"/>
            <a:ext cx="2557357" cy="1667213"/>
          </a:xfrm>
          <a:prstGeom prst="rect">
            <a:avLst/>
          </a:prstGeom>
        </p:spPr>
      </p:pic>
      <p:pic>
        <p:nvPicPr>
          <p:cNvPr id="9" name="Picture 8" descr="figure_04.png"/>
          <p:cNvPicPr>
            <a:picLocks noChangeAspect="1"/>
          </p:cNvPicPr>
          <p:nvPr/>
        </p:nvPicPr>
        <p:blipFill>
          <a:blip r:embed="rId2" cstate="print"/>
          <a:srcRect r="56363" b="56395"/>
          <a:stretch>
            <a:fillRect/>
          </a:stretch>
        </p:blipFill>
        <p:spPr>
          <a:xfrm>
            <a:off x="2123728" y="3068960"/>
            <a:ext cx="1979951" cy="1667213"/>
          </a:xfrm>
          <a:prstGeom prst="rect">
            <a:avLst/>
          </a:prstGeom>
        </p:spPr>
      </p:pic>
      <p:pic>
        <p:nvPicPr>
          <p:cNvPr id="10" name="Picture 9" descr="figure_04.png"/>
          <p:cNvPicPr>
            <a:picLocks noChangeAspect="1"/>
          </p:cNvPicPr>
          <p:nvPr/>
        </p:nvPicPr>
        <p:blipFill>
          <a:blip r:embed="rId2" cstate="print"/>
          <a:srcRect t="43605"/>
          <a:stretch>
            <a:fillRect/>
          </a:stretch>
        </p:blipFill>
        <p:spPr>
          <a:xfrm>
            <a:off x="2195736" y="4701797"/>
            <a:ext cx="4537308" cy="2156203"/>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3"/>
            <a:ext cx="8229600" cy="4176464"/>
          </a:xfrm>
        </p:spPr>
        <p:txBody>
          <a:bodyPr>
            <a:normAutofit/>
          </a:bodyPr>
          <a:lstStyle/>
          <a:p>
            <a:pPr>
              <a:buNone/>
            </a:pPr>
            <a:r>
              <a:rPr lang="nl-BE" sz="2500" b="1" dirty="0" err="1" smtClean="0"/>
              <a:t>Un</a:t>
            </a:r>
            <a:r>
              <a:rPr lang="nl-BE" sz="2500" b="1" dirty="0" smtClean="0"/>
              <a:t> </a:t>
            </a:r>
            <a:r>
              <a:rPr lang="nl-BE" sz="2500" b="1" dirty="0" err="1" smtClean="0"/>
              <a:t>système</a:t>
            </a:r>
            <a:r>
              <a:rPr lang="nl-BE" sz="2500" b="1" dirty="0" smtClean="0"/>
              <a:t> </a:t>
            </a:r>
            <a:r>
              <a:rPr lang="nl-BE" sz="2500" b="1" dirty="0" err="1" smtClean="0"/>
              <a:t>d'alerte</a:t>
            </a:r>
            <a:r>
              <a:rPr lang="nl-BE" sz="2500" b="1" dirty="0" smtClean="0"/>
              <a:t> </a:t>
            </a:r>
            <a:r>
              <a:rPr lang="nl-BE" sz="2500" b="1" dirty="0" err="1" smtClean="0"/>
              <a:t>précoce</a:t>
            </a:r>
            <a:r>
              <a:rPr lang="nl-BE" sz="2500" b="1" dirty="0" smtClean="0"/>
              <a:t>?</a:t>
            </a:r>
          </a:p>
          <a:p>
            <a:r>
              <a:rPr lang="fr-FR" sz="2000" dirty="0" smtClean="0"/>
              <a:t>Cela va probablement aggraver les risques de la pêche nocturne</a:t>
            </a:r>
          </a:p>
          <a:p>
            <a:r>
              <a:rPr lang="fr-FR" sz="2000" dirty="0" smtClean="0"/>
              <a:t>Cependant, ces analyses fournissent également un outil important ...</a:t>
            </a:r>
            <a:endParaRPr lang="nl-BE" sz="2000" dirty="0" smtClean="0"/>
          </a:p>
          <a:p>
            <a:pPr>
              <a:buNone/>
            </a:pPr>
            <a:endParaRPr lang="nl-BE" sz="2500" b="1"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78</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grpSp>
        <p:nvGrpSpPr>
          <p:cNvPr id="11" name="Group 11"/>
          <p:cNvGrpSpPr/>
          <p:nvPr/>
        </p:nvGrpSpPr>
        <p:grpSpPr>
          <a:xfrm>
            <a:off x="1691680" y="2852936"/>
            <a:ext cx="5617503" cy="3355994"/>
            <a:chOff x="611560" y="2420888"/>
            <a:chExt cx="5617503" cy="3355994"/>
          </a:xfrm>
        </p:grpSpPr>
        <p:sp>
          <p:nvSpPr>
            <p:cNvPr id="12" name="Rectangle 11"/>
            <p:cNvSpPr/>
            <p:nvPr/>
          </p:nvSpPr>
          <p:spPr>
            <a:xfrm>
              <a:off x="5153127" y="5499883"/>
              <a:ext cx="1075936" cy="276999"/>
            </a:xfrm>
            <a:prstGeom prst="rect">
              <a:avLst/>
            </a:prstGeom>
          </p:spPr>
          <p:txBody>
            <a:bodyPr wrap="none">
              <a:spAutoFit/>
            </a:bodyPr>
            <a:lstStyle/>
            <a:p>
              <a:r>
                <a:rPr lang="en-GB" sz="1200" b="1" dirty="0" smtClean="0">
                  <a:solidFill>
                    <a:srgbClr val="1F407A"/>
                  </a:solidFill>
                  <a:latin typeface="Tahoma" pitchFamily="34" charset="0"/>
                  <a:ea typeface="Tahoma" pitchFamily="34" charset="0"/>
                  <a:cs typeface="Tahoma" pitchFamily="34" charset="0"/>
                </a:rPr>
                <a:t>(Lake Kivu)</a:t>
              </a:r>
            </a:p>
          </p:txBody>
        </p:sp>
        <p:pic>
          <p:nvPicPr>
            <p:cNvPr id="13" name="Picture 12" descr="CIMG0244.JPG"/>
            <p:cNvPicPr>
              <a:picLocks noChangeAspect="1"/>
            </p:cNvPicPr>
            <p:nvPr/>
          </p:nvPicPr>
          <p:blipFill>
            <a:blip r:embed="rId2" cstate="print"/>
            <a:srcRect l="32675" t="39500" r="29525" b="32150"/>
            <a:stretch>
              <a:fillRect/>
            </a:stretch>
          </p:blipFill>
          <p:spPr>
            <a:xfrm>
              <a:off x="611560" y="2420888"/>
              <a:ext cx="5504611" cy="3096344"/>
            </a:xfrm>
            <a:prstGeom prst="rect">
              <a:avLst/>
            </a:prstGeom>
          </p:spPr>
        </p:pic>
      </p:gr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3"/>
          <p:cNvPicPr>
            <a:picLocks noChangeAspect="1" noChangeArrowheads="1"/>
          </p:cNvPicPr>
          <p:nvPr/>
        </p:nvPicPr>
        <p:blipFill>
          <a:blip r:embed="rId2" cstate="print"/>
          <a:srcRect/>
          <a:stretch>
            <a:fillRect/>
          </a:stretch>
        </p:blipFill>
        <p:spPr bwMode="auto">
          <a:xfrm>
            <a:off x="3779912" y="3046073"/>
            <a:ext cx="5364088" cy="3811927"/>
          </a:xfrm>
          <a:prstGeom prst="rect">
            <a:avLst/>
          </a:prstGeom>
          <a:noFill/>
          <a:ln w="9525">
            <a:noFill/>
            <a:miter lim="800000"/>
            <a:headEnd/>
            <a:tailEnd/>
          </a:ln>
        </p:spPr>
      </p:pic>
      <p:sp>
        <p:nvSpPr>
          <p:cNvPr id="3" name="Content Placeholder 2"/>
          <p:cNvSpPr>
            <a:spLocks noGrp="1"/>
          </p:cNvSpPr>
          <p:nvPr>
            <p:ph idx="1"/>
          </p:nvPr>
        </p:nvSpPr>
        <p:spPr>
          <a:xfrm>
            <a:off x="457200" y="1196753"/>
            <a:ext cx="8229600" cy="4176464"/>
          </a:xfrm>
        </p:spPr>
        <p:txBody>
          <a:bodyPr>
            <a:normAutofit/>
          </a:bodyPr>
          <a:lstStyle/>
          <a:p>
            <a:pPr>
              <a:buNone/>
            </a:pPr>
            <a:r>
              <a:rPr lang="nl-BE" sz="2500" b="1" dirty="0" err="1" smtClean="0"/>
              <a:t>Un</a:t>
            </a:r>
            <a:r>
              <a:rPr lang="nl-BE" sz="2500" b="1" dirty="0" smtClean="0"/>
              <a:t> </a:t>
            </a:r>
            <a:r>
              <a:rPr lang="nl-BE" sz="2500" b="1" dirty="0" err="1" smtClean="0"/>
              <a:t>système</a:t>
            </a:r>
            <a:r>
              <a:rPr lang="nl-BE" sz="2500" b="1" dirty="0" smtClean="0"/>
              <a:t> </a:t>
            </a:r>
            <a:r>
              <a:rPr lang="nl-BE" sz="2500" b="1" dirty="0" err="1" smtClean="0"/>
              <a:t>d'alerte</a:t>
            </a:r>
            <a:r>
              <a:rPr lang="nl-BE" sz="2500" b="1" dirty="0" smtClean="0"/>
              <a:t> </a:t>
            </a:r>
            <a:r>
              <a:rPr lang="nl-BE" sz="2500" b="1" dirty="0" err="1" smtClean="0"/>
              <a:t>précoce</a:t>
            </a:r>
            <a:r>
              <a:rPr lang="nl-BE" sz="2500" b="1" dirty="0" smtClean="0"/>
              <a:t>?</a:t>
            </a:r>
            <a:endParaRPr lang="nl-BE" sz="2500" b="1" dirty="0" smtClean="0"/>
          </a:p>
          <a:p>
            <a:r>
              <a:rPr lang="fr-FR" sz="2200" dirty="0" smtClean="0"/>
              <a:t>Regardons </a:t>
            </a:r>
            <a:r>
              <a:rPr lang="fr-FR" sz="2200" dirty="0" smtClean="0"/>
              <a:t>les </a:t>
            </a:r>
            <a:r>
              <a:rPr lang="fr-FR" sz="2200" dirty="0" smtClean="0"/>
              <a:t>données de </a:t>
            </a:r>
            <a:r>
              <a:rPr lang="fr-FR" sz="2200" dirty="0" smtClean="0"/>
              <a:t>« </a:t>
            </a:r>
            <a:r>
              <a:rPr lang="fr-FR" sz="2200" dirty="0" err="1" smtClean="0"/>
              <a:t>overshooting</a:t>
            </a:r>
            <a:r>
              <a:rPr lang="fr-FR" sz="2200" dirty="0" smtClean="0"/>
              <a:t> tops » (OT</a:t>
            </a:r>
            <a:r>
              <a:rPr lang="fr-FR" sz="2200" dirty="0" smtClean="0"/>
              <a:t>).</a:t>
            </a:r>
          </a:p>
          <a:p>
            <a:r>
              <a:rPr lang="fr-FR" sz="2200" dirty="0" smtClean="0"/>
              <a:t>Il y a clairement une relation positive entre le nombre d'OT de l'après-midi à terre et le nombre d'OT la nuit suivante sur le lac.</a:t>
            </a:r>
          </a:p>
          <a:p>
            <a:r>
              <a:rPr lang="fr-FR" sz="2200" dirty="0" smtClean="0"/>
              <a:t>Cela signifie qu'il y a une prévisibilité </a:t>
            </a:r>
            <a:r>
              <a:rPr lang="fr-FR" sz="2200" dirty="0" smtClean="0"/>
              <a:t/>
            </a:r>
            <a:br>
              <a:rPr lang="fr-FR" sz="2200" dirty="0" smtClean="0"/>
            </a:br>
            <a:r>
              <a:rPr lang="fr-FR" sz="2200" dirty="0" smtClean="0"/>
              <a:t>dans </a:t>
            </a:r>
            <a:r>
              <a:rPr lang="fr-FR" sz="2200" dirty="0" smtClean="0"/>
              <a:t>le système?</a:t>
            </a:r>
          </a:p>
          <a:p>
            <a:r>
              <a:rPr lang="fr-FR" sz="2200" dirty="0" smtClean="0"/>
              <a:t>Donc </a:t>
            </a:r>
            <a:r>
              <a:rPr lang="fr-FR" sz="2200" dirty="0" smtClean="0"/>
              <a:t>pour les nuits extrême, les </a:t>
            </a:r>
            <a:br>
              <a:rPr lang="fr-FR" sz="2200" dirty="0" smtClean="0"/>
            </a:br>
            <a:r>
              <a:rPr lang="fr-FR" sz="2200" dirty="0" smtClean="0"/>
              <a:t>orages </a:t>
            </a:r>
            <a:r>
              <a:rPr lang="fr-FR" sz="2200" dirty="0" smtClean="0"/>
              <a:t>peuvent être prévus à l'aide </a:t>
            </a:r>
            <a:r>
              <a:rPr lang="fr-FR" sz="2200" dirty="0" smtClean="0"/>
              <a:t/>
            </a:r>
            <a:br>
              <a:rPr lang="fr-FR" sz="2200" dirty="0" smtClean="0"/>
            </a:br>
            <a:r>
              <a:rPr lang="fr-FR" sz="2200" dirty="0" smtClean="0"/>
              <a:t>d'un </a:t>
            </a:r>
            <a:r>
              <a:rPr lang="fr-FR" sz="2200" dirty="0" smtClean="0"/>
              <a:t>simple modèle statistique.</a:t>
            </a:r>
            <a:endParaRPr lang="nl-BE" sz="2500" b="1"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79</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8" name="TextBox 7"/>
          <p:cNvSpPr txBox="1"/>
          <p:nvPr/>
        </p:nvSpPr>
        <p:spPr>
          <a:xfrm>
            <a:off x="0" y="6581001"/>
            <a:ext cx="1401281" cy="276999"/>
          </a:xfrm>
          <a:prstGeom prst="rect">
            <a:avLst/>
          </a:prstGeom>
          <a:noFill/>
        </p:spPr>
        <p:txBody>
          <a:bodyPr wrap="none" rtlCol="0">
            <a:spAutoFit/>
          </a:bodyPr>
          <a:lstStyle/>
          <a:p>
            <a:r>
              <a:rPr lang="en-GB" sz="1200" dirty="0" smtClean="0">
                <a:latin typeface="+mj-lt"/>
              </a:rPr>
              <a:t>(</a:t>
            </a:r>
            <a:r>
              <a:rPr lang="en-GB" sz="1200" dirty="0" err="1" smtClean="0">
                <a:latin typeface="+mj-lt"/>
              </a:rPr>
              <a:t>Thiery</a:t>
            </a:r>
            <a:r>
              <a:rPr lang="en-GB" sz="1200" dirty="0" smtClean="0">
                <a:latin typeface="+mj-lt"/>
              </a:rPr>
              <a:t> et al., 2017)</a:t>
            </a:r>
            <a:endParaRPr lang="en-GB" sz="1200" dirty="0">
              <a:latin typeface="+mj-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brise</a:t>
            </a:r>
            <a:r>
              <a:rPr lang="en-US" dirty="0"/>
              <a:t> de </a:t>
            </a:r>
            <a:r>
              <a:rPr lang="en-US" dirty="0" err="1"/>
              <a:t>mer</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8</a:t>
            </a:fld>
            <a:endParaRPr lang="nl-BE"/>
          </a:p>
        </p:txBody>
      </p:sp>
      <p:pic>
        <p:nvPicPr>
          <p:cNvPr id="22530" name="Picture 2" descr="https://upload.wikimedia.org/wikipedia/commons/thumb/a/ab/Sea-breeze_in_Hobart.jpg/1920px-Sea-breeze_in_Hobart.jpg"/>
          <p:cNvPicPr>
            <a:picLocks noChangeAspect="1" noChangeArrowheads="1"/>
          </p:cNvPicPr>
          <p:nvPr/>
        </p:nvPicPr>
        <p:blipFill>
          <a:blip r:embed="rId2" cstate="print"/>
          <a:srcRect/>
          <a:stretch>
            <a:fillRect/>
          </a:stretch>
        </p:blipFill>
        <p:spPr bwMode="auto">
          <a:xfrm>
            <a:off x="1259632" y="1290363"/>
            <a:ext cx="6696744" cy="5001630"/>
          </a:xfrm>
          <a:prstGeom prst="rect">
            <a:avLst/>
          </a:prstGeom>
          <a:noFill/>
        </p:spPr>
      </p:pic>
      <p:sp>
        <p:nvSpPr>
          <p:cNvPr id="7" name="Rectangle 6"/>
          <p:cNvSpPr/>
          <p:nvPr/>
        </p:nvSpPr>
        <p:spPr>
          <a:xfrm>
            <a:off x="1187624" y="6309320"/>
            <a:ext cx="6912768" cy="276999"/>
          </a:xfrm>
          <a:prstGeom prst="rect">
            <a:avLst/>
          </a:prstGeom>
        </p:spPr>
        <p:txBody>
          <a:bodyPr wrap="square">
            <a:spAutoFit/>
          </a:bodyPr>
          <a:lstStyle/>
          <a:p>
            <a:r>
              <a:rPr lang="en-US" sz="1200" i="1" dirty="0" smtClean="0"/>
              <a:t>Sea breeze moving across the water (towards the viewer) in Hobart, Tasmania, Australia</a:t>
            </a:r>
            <a:endParaRPr lang="en-US" sz="1200" i="1" dirty="0"/>
          </a:p>
        </p:txBody>
      </p:sp>
      <p:sp>
        <p:nvSpPr>
          <p:cNvPr id="8" name="Rectangle 7"/>
          <p:cNvSpPr/>
          <p:nvPr/>
        </p:nvSpPr>
        <p:spPr>
          <a:xfrm>
            <a:off x="0" y="6627168"/>
            <a:ext cx="4572000" cy="230832"/>
          </a:xfrm>
          <a:prstGeom prst="rect">
            <a:avLst/>
          </a:prstGeom>
        </p:spPr>
        <p:txBody>
          <a:bodyPr>
            <a:spAutoFit/>
          </a:bodyPr>
          <a:lstStyle/>
          <a:p>
            <a:r>
              <a:rPr lang="en-US" sz="900" dirty="0" smtClean="0">
                <a:solidFill>
                  <a:schemeClr val="bg1">
                    <a:lumMod val="75000"/>
                  </a:schemeClr>
                </a:solidFill>
              </a:rPr>
              <a:t>(https://en.wikipedia.org/wiki/Sea_breeze#/media/File:Sea-breeze_in_Hobart.jpg)</a:t>
            </a:r>
            <a:endParaRPr lang="en-US" sz="9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3"/>
            <a:ext cx="8229600" cy="4176464"/>
          </a:xfrm>
        </p:spPr>
        <p:txBody>
          <a:bodyPr>
            <a:normAutofit/>
          </a:bodyPr>
          <a:lstStyle/>
          <a:p>
            <a:pPr>
              <a:buNone/>
            </a:pPr>
            <a:r>
              <a:rPr lang="nl-BE" sz="2200" b="1" dirty="0" err="1" smtClean="0"/>
              <a:t>Un</a:t>
            </a:r>
            <a:r>
              <a:rPr lang="nl-BE" sz="2200" b="1" dirty="0" smtClean="0"/>
              <a:t> </a:t>
            </a:r>
            <a:r>
              <a:rPr lang="nl-BE" sz="2200" b="1" dirty="0" err="1" smtClean="0"/>
              <a:t>système</a:t>
            </a:r>
            <a:r>
              <a:rPr lang="nl-BE" sz="2200" b="1" dirty="0" smtClean="0"/>
              <a:t> </a:t>
            </a:r>
            <a:r>
              <a:rPr lang="nl-BE" sz="2200" b="1" dirty="0" err="1" smtClean="0"/>
              <a:t>d'alerte</a:t>
            </a:r>
            <a:r>
              <a:rPr lang="nl-BE" sz="2200" b="1" dirty="0" smtClean="0"/>
              <a:t> </a:t>
            </a:r>
            <a:r>
              <a:rPr lang="nl-BE" sz="2200" b="1" dirty="0" err="1" smtClean="0"/>
              <a:t>précoce</a:t>
            </a:r>
            <a:r>
              <a:rPr lang="nl-BE" sz="2200" b="1" dirty="0" smtClean="0"/>
              <a:t>?</a:t>
            </a:r>
            <a:endParaRPr lang="nl-BE" sz="2200" b="1" dirty="0" smtClean="0"/>
          </a:p>
          <a:p>
            <a:r>
              <a:rPr lang="fr-FR" sz="2000" dirty="0" smtClean="0"/>
              <a:t>Nous pouvons essayer de prédire les événements de précipitations nocturnes au-dessus du </a:t>
            </a:r>
            <a:r>
              <a:rPr lang="fr-FR" sz="2000" dirty="0" smtClean="0"/>
              <a:t>99</a:t>
            </a:r>
            <a:r>
              <a:rPr lang="fr-FR" sz="2000" baseline="30000" dirty="0" smtClean="0"/>
              <a:t>e</a:t>
            </a:r>
            <a:r>
              <a:rPr lang="fr-FR" sz="2000" dirty="0" smtClean="0"/>
              <a:t> percentile </a:t>
            </a:r>
            <a:r>
              <a:rPr lang="fr-FR" sz="2000" dirty="0" smtClean="0"/>
              <a:t>(donc plus ou moins les trois événements les plus forts par année).</a:t>
            </a:r>
          </a:p>
          <a:p>
            <a:r>
              <a:rPr lang="fr-FR" sz="2000" dirty="0" smtClean="0"/>
              <a:t>Par exemple. Si nous observons 200 OT dans l'après-midi, les chances d'avoir un événement extrême la nuit suivante sont faibles. Si nous </a:t>
            </a:r>
            <a:r>
              <a:rPr lang="fr-FR" sz="2000" dirty="0" smtClean="0"/>
              <a:t>observons &gt; </a:t>
            </a:r>
            <a:r>
              <a:rPr lang="fr-FR" sz="2000" dirty="0" smtClean="0"/>
              <a:t>1000 OT, alors les </a:t>
            </a:r>
            <a:r>
              <a:rPr lang="fr-FR" sz="2000" dirty="0" smtClean="0"/>
              <a:t>probabilités que la </a:t>
            </a:r>
            <a:r>
              <a:rPr lang="fr-FR" sz="2000" dirty="0" smtClean="0"/>
              <a:t>nuit suivante </a:t>
            </a:r>
            <a:r>
              <a:rPr lang="fr-FR" sz="2000" dirty="0" smtClean="0"/>
              <a:t>sera «extrême» </a:t>
            </a:r>
            <a:r>
              <a:rPr lang="fr-FR" sz="2000" dirty="0" smtClean="0"/>
              <a:t>sont </a:t>
            </a:r>
            <a:r>
              <a:rPr lang="fr-FR" sz="2000" dirty="0" smtClean="0"/>
              <a:t>plus élevées.</a:t>
            </a:r>
            <a:endParaRPr lang="en-GB" sz="20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80</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8" name="TextBox 7"/>
          <p:cNvSpPr txBox="1"/>
          <p:nvPr/>
        </p:nvSpPr>
        <p:spPr>
          <a:xfrm>
            <a:off x="0" y="6581001"/>
            <a:ext cx="1401281" cy="276999"/>
          </a:xfrm>
          <a:prstGeom prst="rect">
            <a:avLst/>
          </a:prstGeom>
          <a:noFill/>
        </p:spPr>
        <p:txBody>
          <a:bodyPr wrap="none" rtlCol="0">
            <a:spAutoFit/>
          </a:bodyPr>
          <a:lstStyle/>
          <a:p>
            <a:r>
              <a:rPr lang="en-GB" sz="1200" dirty="0" smtClean="0">
                <a:latin typeface="+mj-lt"/>
              </a:rPr>
              <a:t>(</a:t>
            </a:r>
            <a:r>
              <a:rPr lang="en-GB" sz="1200" dirty="0" err="1" smtClean="0">
                <a:latin typeface="+mj-lt"/>
              </a:rPr>
              <a:t>Thiery</a:t>
            </a:r>
            <a:r>
              <a:rPr lang="en-GB" sz="1200" dirty="0" smtClean="0">
                <a:latin typeface="+mj-lt"/>
              </a:rPr>
              <a:t> et al., 2017)</a:t>
            </a:r>
            <a:endParaRPr lang="en-GB" sz="1200" dirty="0">
              <a:latin typeface="+mj-lt"/>
            </a:endParaRPr>
          </a:p>
        </p:txBody>
      </p:sp>
      <p:pic>
        <p:nvPicPr>
          <p:cNvPr id="7" name="Picture 6" descr="figure_03.png"/>
          <p:cNvPicPr>
            <a:picLocks noChangeAspect="1"/>
          </p:cNvPicPr>
          <p:nvPr/>
        </p:nvPicPr>
        <p:blipFill>
          <a:blip r:embed="rId2" cstate="print"/>
          <a:srcRect r="49451" b="51691"/>
          <a:stretch>
            <a:fillRect/>
          </a:stretch>
        </p:blipFill>
        <p:spPr>
          <a:xfrm>
            <a:off x="2118289" y="4308300"/>
            <a:ext cx="4511008" cy="2549700"/>
          </a:xfrm>
          <a:prstGeom prst="rect">
            <a:avLst/>
          </a:prstGeom>
        </p:spPr>
      </p:pic>
      <p:sp>
        <p:nvSpPr>
          <p:cNvPr id="9" name="Rectangle 8"/>
          <p:cNvSpPr/>
          <p:nvPr/>
        </p:nvSpPr>
        <p:spPr>
          <a:xfrm>
            <a:off x="6334943" y="4469248"/>
            <a:ext cx="144000" cy="1908000"/>
          </a:xfrm>
          <a:prstGeom prst="rect">
            <a:avLst/>
          </a:prstGeom>
          <a:solidFill>
            <a:srgbClr val="EE2B74">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a:off x="2766361" y="4999914"/>
            <a:ext cx="3708000" cy="0"/>
          </a:xfrm>
          <a:prstGeom prst="line">
            <a:avLst/>
          </a:prstGeom>
          <a:ln w="38100">
            <a:solidFill>
              <a:srgbClr val="EE2B7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771800" y="6147850"/>
            <a:ext cx="3708000" cy="0"/>
          </a:xfrm>
          <a:prstGeom prst="line">
            <a:avLst/>
          </a:prstGeom>
          <a:ln w="38100">
            <a:solidFill>
              <a:srgbClr val="EE2B7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3"/>
            <a:ext cx="8229600" cy="4176464"/>
          </a:xfrm>
        </p:spPr>
        <p:txBody>
          <a:bodyPr>
            <a:normAutofit/>
          </a:bodyPr>
          <a:lstStyle/>
          <a:p>
            <a:pPr>
              <a:buNone/>
            </a:pPr>
            <a:r>
              <a:rPr lang="nl-BE" sz="2500" b="1" dirty="0" err="1" smtClean="0"/>
              <a:t>Un</a:t>
            </a:r>
            <a:r>
              <a:rPr lang="nl-BE" sz="2500" b="1" dirty="0" smtClean="0"/>
              <a:t> </a:t>
            </a:r>
            <a:r>
              <a:rPr lang="nl-BE" sz="2500" b="1" dirty="0" err="1" smtClean="0"/>
              <a:t>système</a:t>
            </a:r>
            <a:r>
              <a:rPr lang="nl-BE" sz="2500" b="1" dirty="0" smtClean="0"/>
              <a:t> </a:t>
            </a:r>
            <a:r>
              <a:rPr lang="nl-BE" sz="2500" b="1" dirty="0" err="1" smtClean="0"/>
              <a:t>d'alerte</a:t>
            </a:r>
            <a:r>
              <a:rPr lang="nl-BE" sz="2500" b="1" dirty="0" smtClean="0"/>
              <a:t> </a:t>
            </a:r>
            <a:r>
              <a:rPr lang="nl-BE" sz="2500" b="1" dirty="0" err="1" smtClean="0"/>
              <a:t>précoce</a:t>
            </a:r>
            <a:r>
              <a:rPr lang="nl-BE" sz="2500" b="1" dirty="0" smtClean="0"/>
              <a:t>?</a:t>
            </a:r>
            <a:endParaRPr lang="nl-BE" sz="2500" b="1" dirty="0" smtClean="0"/>
          </a:p>
          <a:p>
            <a:r>
              <a:rPr lang="fr-FR" sz="2200" dirty="0" smtClean="0"/>
              <a:t>Par conséquent, la probabilité d'orages extrêmes au-dessus du lac </a:t>
            </a:r>
            <a:r>
              <a:rPr lang="fr-FR" sz="2200" dirty="0" smtClean="0"/>
              <a:t>durant la </a:t>
            </a:r>
            <a:r>
              <a:rPr lang="fr-FR" sz="2200" dirty="0" smtClean="0"/>
              <a:t>nuit peut être modélisée en utilisant la régression logistique:</a:t>
            </a:r>
          </a:p>
          <a:p>
            <a:pPr lvl="1"/>
            <a:r>
              <a:rPr lang="fr-FR" sz="1800" dirty="0" err="1" smtClean="0"/>
              <a:t>Prédicteur</a:t>
            </a:r>
            <a:r>
              <a:rPr lang="fr-FR" sz="1800" dirty="0" smtClean="0"/>
              <a:t> binaire: '</a:t>
            </a:r>
            <a:r>
              <a:rPr lang="fr-FR" sz="1800" dirty="0" err="1" smtClean="0"/>
              <a:t>OTs</a:t>
            </a:r>
            <a:r>
              <a:rPr lang="fr-FR" sz="1800" dirty="0" smtClean="0"/>
              <a:t> du lac de nuit&gt; 99</a:t>
            </a:r>
            <a:r>
              <a:rPr lang="fr-FR" sz="1800" baseline="30000" dirty="0" smtClean="0"/>
              <a:t>e</a:t>
            </a:r>
            <a:r>
              <a:rPr lang="fr-FR" sz="1800" dirty="0" smtClean="0"/>
              <a:t> </a:t>
            </a:r>
            <a:r>
              <a:rPr lang="fr-FR" sz="1800" dirty="0" smtClean="0"/>
              <a:t>percentile</a:t>
            </a:r>
            <a:r>
              <a:rPr lang="fr-FR" sz="1800" dirty="0" smtClean="0"/>
              <a:t>': oui ou non</a:t>
            </a:r>
          </a:p>
          <a:p>
            <a:pPr lvl="1"/>
            <a:r>
              <a:rPr lang="fr-FR" sz="1800" dirty="0" err="1" smtClean="0"/>
              <a:t>Predictor</a:t>
            </a:r>
            <a:r>
              <a:rPr lang="fr-FR" sz="1800" dirty="0" smtClean="0"/>
              <a:t>: </a:t>
            </a:r>
            <a:r>
              <a:rPr lang="fr-FR" sz="1800" dirty="0" smtClean="0"/>
              <a:t>‘nombre des OT au dessus de la terre durant l'après-midi</a:t>
            </a:r>
            <a:r>
              <a:rPr lang="fr-FR" sz="1800" dirty="0" smtClean="0"/>
              <a:t>'</a:t>
            </a:r>
          </a:p>
          <a:p>
            <a:pPr>
              <a:buNone/>
            </a:pPr>
            <a:r>
              <a:rPr lang="fr-FR" sz="2200" dirty="0" smtClean="0">
                <a:sym typeface="Wingdings" pitchFamily="2" charset="2"/>
              </a:rPr>
              <a:t> </a:t>
            </a:r>
            <a:r>
              <a:rPr lang="fr-FR" sz="2200" dirty="0" smtClean="0"/>
              <a:t>Quand </a:t>
            </a:r>
            <a:r>
              <a:rPr lang="fr-FR" sz="2200" dirty="0" smtClean="0"/>
              <a:t>un 'oui' est prévu, un avertissement peut être émis ("ne va pas pêcher ce soir")</a:t>
            </a:r>
            <a:endParaRPr lang="en-GB" sz="22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81</a:t>
            </a:fld>
            <a:endParaRPr lang="nl-BE"/>
          </a:p>
        </p:txBody>
      </p:sp>
      <p:sp>
        <p:nvSpPr>
          <p:cNvPr id="5" name="Title 1"/>
          <p:cNvSpPr>
            <a:spLocks noGrp="1"/>
          </p:cNvSpPr>
          <p:nvPr>
            <p:ph type="title"/>
          </p:nvPr>
        </p:nvSpPr>
        <p:spPr/>
        <p:txBody>
          <a:bodyPr>
            <a:normAutofit/>
          </a:bodyPr>
          <a:lstStyle/>
          <a:p>
            <a:r>
              <a:rPr lang="fr-FR" sz="3400" dirty="0" smtClean="0"/>
              <a:t>Les Grands Lacs africains: une étude de cas</a:t>
            </a:r>
            <a:endParaRPr lang="en-US" sz="3400" dirty="0"/>
          </a:p>
        </p:txBody>
      </p:sp>
      <p:sp>
        <p:nvSpPr>
          <p:cNvPr id="8" name="TextBox 7"/>
          <p:cNvSpPr txBox="1"/>
          <p:nvPr/>
        </p:nvSpPr>
        <p:spPr>
          <a:xfrm>
            <a:off x="0" y="6581001"/>
            <a:ext cx="1401281" cy="276999"/>
          </a:xfrm>
          <a:prstGeom prst="rect">
            <a:avLst/>
          </a:prstGeom>
          <a:noFill/>
        </p:spPr>
        <p:txBody>
          <a:bodyPr wrap="none" rtlCol="0">
            <a:spAutoFit/>
          </a:bodyPr>
          <a:lstStyle/>
          <a:p>
            <a:r>
              <a:rPr lang="en-GB" sz="1200" dirty="0" smtClean="0">
                <a:latin typeface="+mj-lt"/>
              </a:rPr>
              <a:t>(</a:t>
            </a:r>
            <a:r>
              <a:rPr lang="en-GB" sz="1200" dirty="0" err="1" smtClean="0">
                <a:latin typeface="+mj-lt"/>
              </a:rPr>
              <a:t>Thiery</a:t>
            </a:r>
            <a:r>
              <a:rPr lang="en-GB" sz="1200" dirty="0" smtClean="0">
                <a:latin typeface="+mj-lt"/>
              </a:rPr>
              <a:t> et al., 2017)</a:t>
            </a:r>
            <a:endParaRPr lang="en-GB" sz="1200" dirty="0">
              <a:latin typeface="+mj-lt"/>
            </a:endParaRPr>
          </a:p>
        </p:txBody>
      </p:sp>
      <p:pic>
        <p:nvPicPr>
          <p:cNvPr id="12" name="Picture 11" descr="figure_03.png"/>
          <p:cNvPicPr>
            <a:picLocks noChangeAspect="1"/>
          </p:cNvPicPr>
          <p:nvPr/>
        </p:nvPicPr>
        <p:blipFill>
          <a:blip r:embed="rId2" cstate="print"/>
          <a:srcRect r="49451" b="51691"/>
          <a:stretch>
            <a:fillRect/>
          </a:stretch>
        </p:blipFill>
        <p:spPr>
          <a:xfrm>
            <a:off x="2118289" y="4308300"/>
            <a:ext cx="4511008" cy="2549700"/>
          </a:xfrm>
          <a:prstGeom prst="rect">
            <a:avLst/>
          </a:prstGeom>
        </p:spPr>
      </p:pic>
      <p:sp>
        <p:nvSpPr>
          <p:cNvPr id="13" name="Rectangle 12"/>
          <p:cNvSpPr/>
          <p:nvPr/>
        </p:nvSpPr>
        <p:spPr>
          <a:xfrm>
            <a:off x="6334943" y="4469248"/>
            <a:ext cx="144000" cy="1908000"/>
          </a:xfrm>
          <a:prstGeom prst="rect">
            <a:avLst/>
          </a:prstGeom>
          <a:solidFill>
            <a:srgbClr val="EE2B74">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2766361" y="4999914"/>
            <a:ext cx="3708000" cy="0"/>
          </a:xfrm>
          <a:prstGeom prst="line">
            <a:avLst/>
          </a:prstGeom>
          <a:ln w="38100">
            <a:solidFill>
              <a:srgbClr val="EE2B7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771800" y="6147850"/>
            <a:ext cx="3708000" cy="0"/>
          </a:xfrm>
          <a:prstGeom prst="line">
            <a:avLst/>
          </a:prstGeom>
          <a:ln w="38100">
            <a:solidFill>
              <a:srgbClr val="EE2B7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3"/>
            <a:ext cx="8229600" cy="4176464"/>
          </a:xfrm>
        </p:spPr>
        <p:txBody>
          <a:bodyPr>
            <a:normAutofit/>
          </a:bodyPr>
          <a:lstStyle/>
          <a:p>
            <a:pPr>
              <a:buNone/>
            </a:pPr>
            <a:r>
              <a:rPr lang="nl-BE" sz="2500" b="1" dirty="0" err="1" smtClean="0"/>
              <a:t>Un</a:t>
            </a:r>
            <a:r>
              <a:rPr lang="nl-BE" sz="2500" b="1" dirty="0" smtClean="0"/>
              <a:t> </a:t>
            </a:r>
            <a:r>
              <a:rPr lang="nl-BE" sz="2500" b="1" dirty="0" err="1" smtClean="0"/>
              <a:t>système</a:t>
            </a:r>
            <a:r>
              <a:rPr lang="nl-BE" sz="2500" b="1" dirty="0" smtClean="0"/>
              <a:t> </a:t>
            </a:r>
            <a:r>
              <a:rPr lang="nl-BE" sz="2500" b="1" dirty="0" err="1" smtClean="0"/>
              <a:t>d'alerte</a:t>
            </a:r>
            <a:r>
              <a:rPr lang="nl-BE" sz="2500" b="1" dirty="0" smtClean="0"/>
              <a:t> </a:t>
            </a:r>
            <a:r>
              <a:rPr lang="nl-BE" sz="2500" b="1" dirty="0" err="1" smtClean="0"/>
              <a:t>précoce</a:t>
            </a:r>
            <a:r>
              <a:rPr lang="nl-BE" sz="2500" b="1" dirty="0" smtClean="0"/>
              <a:t>?</a:t>
            </a:r>
            <a:endParaRPr lang="nl-BE" sz="2500" b="1" dirty="0" smtClean="0"/>
          </a:p>
          <a:p>
            <a:r>
              <a:rPr lang="fr-FR" sz="2200" dirty="0" smtClean="0"/>
              <a:t>Modèle d'évaluation pour la période 2005-2013: courbe ROC.</a:t>
            </a:r>
          </a:p>
          <a:p>
            <a:r>
              <a:rPr lang="fr-FR" sz="2200" dirty="0" smtClean="0"/>
              <a:t>Superficie sous la courbe (AUC): </a:t>
            </a:r>
            <a:r>
              <a:rPr lang="fr-FR" sz="2200" dirty="0" smtClean="0"/>
              <a:t>0.93</a:t>
            </a:r>
            <a:r>
              <a:rPr lang="fr-FR" sz="2200" dirty="0" smtClean="0"/>
              <a:t>.</a:t>
            </a:r>
          </a:p>
          <a:p>
            <a:r>
              <a:rPr lang="fr-FR" sz="2200" dirty="0" smtClean="0"/>
              <a:t>L'émission d'alerte dépend du seuil choisi</a:t>
            </a:r>
            <a:endParaRPr lang="en-GB" sz="22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82</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8" name="TextBox 7"/>
          <p:cNvSpPr txBox="1"/>
          <p:nvPr/>
        </p:nvSpPr>
        <p:spPr>
          <a:xfrm>
            <a:off x="0" y="6581001"/>
            <a:ext cx="1401281" cy="276999"/>
          </a:xfrm>
          <a:prstGeom prst="rect">
            <a:avLst/>
          </a:prstGeom>
          <a:noFill/>
        </p:spPr>
        <p:txBody>
          <a:bodyPr wrap="none" rtlCol="0">
            <a:spAutoFit/>
          </a:bodyPr>
          <a:lstStyle/>
          <a:p>
            <a:r>
              <a:rPr lang="en-GB" sz="1200" dirty="0" smtClean="0">
                <a:latin typeface="+mj-lt"/>
              </a:rPr>
              <a:t>(</a:t>
            </a:r>
            <a:r>
              <a:rPr lang="en-GB" sz="1200" dirty="0" err="1" smtClean="0">
                <a:latin typeface="+mj-lt"/>
              </a:rPr>
              <a:t>Thiery</a:t>
            </a:r>
            <a:r>
              <a:rPr lang="en-GB" sz="1200" dirty="0" smtClean="0">
                <a:latin typeface="+mj-lt"/>
              </a:rPr>
              <a:t> et al., 2017)</a:t>
            </a:r>
            <a:endParaRPr lang="en-GB" sz="1200" dirty="0">
              <a:latin typeface="+mj-lt"/>
            </a:endParaRPr>
          </a:p>
        </p:txBody>
      </p:sp>
      <p:grpSp>
        <p:nvGrpSpPr>
          <p:cNvPr id="10" name="Group 9"/>
          <p:cNvGrpSpPr/>
          <p:nvPr/>
        </p:nvGrpSpPr>
        <p:grpSpPr>
          <a:xfrm>
            <a:off x="2748771" y="3761656"/>
            <a:ext cx="3767445" cy="2592288"/>
            <a:chOff x="7078702" y="3429000"/>
            <a:chExt cx="3767445" cy="2592288"/>
          </a:xfrm>
        </p:grpSpPr>
        <p:pic>
          <p:nvPicPr>
            <p:cNvPr id="11" name="Picture 10" descr="figure_03.png"/>
            <p:cNvPicPr>
              <a:picLocks noChangeAspect="1"/>
            </p:cNvPicPr>
            <p:nvPr/>
          </p:nvPicPr>
          <p:blipFill>
            <a:blip r:embed="rId2" cstate="print"/>
            <a:srcRect l="52726" t="52619"/>
            <a:stretch>
              <a:fillRect/>
            </a:stretch>
          </p:blipFill>
          <p:spPr>
            <a:xfrm>
              <a:off x="7078702" y="3511573"/>
              <a:ext cx="3767445" cy="2509715"/>
            </a:xfrm>
            <a:prstGeom prst="rect">
              <a:avLst/>
            </a:prstGeom>
          </p:spPr>
        </p:pic>
        <p:sp>
          <p:nvSpPr>
            <p:cNvPr id="16" name="Rectangle 15"/>
            <p:cNvSpPr/>
            <p:nvPr/>
          </p:nvSpPr>
          <p:spPr>
            <a:xfrm>
              <a:off x="7078702" y="3429000"/>
              <a:ext cx="275565" cy="173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3"/>
            <a:ext cx="8363272" cy="4176464"/>
          </a:xfrm>
        </p:spPr>
        <p:txBody>
          <a:bodyPr>
            <a:normAutofit/>
          </a:bodyPr>
          <a:lstStyle/>
          <a:p>
            <a:pPr>
              <a:buNone/>
            </a:pPr>
            <a:r>
              <a:rPr lang="nl-BE" sz="2500" b="1" dirty="0" err="1" smtClean="0"/>
              <a:t>Un</a:t>
            </a:r>
            <a:r>
              <a:rPr lang="nl-BE" sz="2500" b="1" dirty="0" smtClean="0"/>
              <a:t> </a:t>
            </a:r>
            <a:r>
              <a:rPr lang="nl-BE" sz="2500" b="1" dirty="0" err="1" smtClean="0"/>
              <a:t>système</a:t>
            </a:r>
            <a:r>
              <a:rPr lang="nl-BE" sz="2500" b="1" dirty="0" smtClean="0"/>
              <a:t> </a:t>
            </a:r>
            <a:r>
              <a:rPr lang="nl-BE" sz="2500" b="1" dirty="0" err="1" smtClean="0"/>
              <a:t>d'alerte</a:t>
            </a:r>
            <a:r>
              <a:rPr lang="nl-BE" sz="2500" b="1" dirty="0" smtClean="0"/>
              <a:t> </a:t>
            </a:r>
            <a:r>
              <a:rPr lang="nl-BE" sz="2500" b="1" dirty="0" err="1" smtClean="0"/>
              <a:t>précoce</a:t>
            </a:r>
            <a:r>
              <a:rPr lang="nl-BE" sz="2500" b="1" dirty="0" smtClean="0"/>
              <a:t>?</a:t>
            </a:r>
            <a:endParaRPr lang="nl-BE" sz="2500" b="1" dirty="0" smtClean="0"/>
          </a:p>
          <a:p>
            <a:r>
              <a:rPr lang="fr-FR" sz="1800" dirty="0" smtClean="0"/>
              <a:t>P. ex. </a:t>
            </a:r>
            <a:r>
              <a:rPr lang="fr-FR" sz="1800" dirty="0" smtClean="0"/>
              <a:t>pour le point gris: 85% de tous les événements extrêmes prévus, avec un taux de fausses alarmes de seulement 13%.</a:t>
            </a:r>
          </a:p>
          <a:p>
            <a:r>
              <a:rPr lang="fr-FR" sz="1800" dirty="0" smtClean="0"/>
              <a:t>Cela signifie que si vous avez 4 événements extrêmes par an, le modèle prévoit </a:t>
            </a:r>
            <a:r>
              <a:rPr lang="fr-FR" sz="1800" dirty="0" smtClean="0"/>
              <a:t>(en moyenne) </a:t>
            </a:r>
            <a:r>
              <a:rPr lang="fr-FR" sz="1800" dirty="0" smtClean="0"/>
              <a:t>au moins trois d'entre eux, avec une fausse alerte tous les huit jours.</a:t>
            </a:r>
          </a:p>
          <a:p>
            <a:r>
              <a:rPr lang="fr-FR" sz="1800" dirty="0" smtClean="0"/>
              <a:t>Avantage supplémentaire: pratique et pas cher (pas de calculs ou de modèles complexes nécessaires)</a:t>
            </a:r>
          </a:p>
          <a:p>
            <a:endParaRPr lang="en-GB" sz="18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83</a:t>
            </a:fld>
            <a:endParaRPr lang="nl-BE"/>
          </a:p>
        </p:txBody>
      </p:sp>
      <p:sp>
        <p:nvSpPr>
          <p:cNvPr id="5" name="Title 1"/>
          <p:cNvSpPr>
            <a:spLocks noGrp="1"/>
          </p:cNvSpPr>
          <p:nvPr>
            <p:ph type="title"/>
          </p:nvPr>
        </p:nvSpPr>
        <p:spPr/>
        <p:txBody>
          <a:bodyPr>
            <a:normAutofit/>
          </a:bodyPr>
          <a:lstStyle/>
          <a:p>
            <a:r>
              <a:rPr lang="fr-FR" sz="3400" dirty="0"/>
              <a:t>Les Grands Lacs africains: une étude de cas</a:t>
            </a:r>
            <a:endParaRPr lang="en-US" sz="3400" dirty="0"/>
          </a:p>
        </p:txBody>
      </p:sp>
      <p:sp>
        <p:nvSpPr>
          <p:cNvPr id="8" name="TextBox 7"/>
          <p:cNvSpPr txBox="1"/>
          <p:nvPr/>
        </p:nvSpPr>
        <p:spPr>
          <a:xfrm>
            <a:off x="0" y="6581001"/>
            <a:ext cx="1401281" cy="276999"/>
          </a:xfrm>
          <a:prstGeom prst="rect">
            <a:avLst/>
          </a:prstGeom>
          <a:noFill/>
        </p:spPr>
        <p:txBody>
          <a:bodyPr wrap="none" rtlCol="0">
            <a:spAutoFit/>
          </a:bodyPr>
          <a:lstStyle/>
          <a:p>
            <a:r>
              <a:rPr lang="en-GB" sz="1200" dirty="0" smtClean="0">
                <a:latin typeface="+mj-lt"/>
              </a:rPr>
              <a:t>(</a:t>
            </a:r>
            <a:r>
              <a:rPr lang="en-GB" sz="1200" dirty="0" err="1" smtClean="0">
                <a:latin typeface="+mj-lt"/>
              </a:rPr>
              <a:t>Thiery</a:t>
            </a:r>
            <a:r>
              <a:rPr lang="en-GB" sz="1200" dirty="0" smtClean="0">
                <a:latin typeface="+mj-lt"/>
              </a:rPr>
              <a:t> et al., 2017)</a:t>
            </a:r>
            <a:endParaRPr lang="en-GB" sz="1200" dirty="0">
              <a:latin typeface="+mj-lt"/>
            </a:endParaRPr>
          </a:p>
        </p:txBody>
      </p:sp>
      <p:grpSp>
        <p:nvGrpSpPr>
          <p:cNvPr id="2" name="Group 9"/>
          <p:cNvGrpSpPr/>
          <p:nvPr/>
        </p:nvGrpSpPr>
        <p:grpSpPr>
          <a:xfrm>
            <a:off x="2748771" y="3761656"/>
            <a:ext cx="3767445" cy="2592288"/>
            <a:chOff x="7078702" y="3429000"/>
            <a:chExt cx="3767445" cy="2592288"/>
          </a:xfrm>
        </p:grpSpPr>
        <p:pic>
          <p:nvPicPr>
            <p:cNvPr id="11" name="Picture 10" descr="figure_03.png"/>
            <p:cNvPicPr>
              <a:picLocks noChangeAspect="1"/>
            </p:cNvPicPr>
            <p:nvPr/>
          </p:nvPicPr>
          <p:blipFill>
            <a:blip r:embed="rId2" cstate="print"/>
            <a:srcRect l="52726" t="52619"/>
            <a:stretch>
              <a:fillRect/>
            </a:stretch>
          </p:blipFill>
          <p:spPr>
            <a:xfrm>
              <a:off x="7078702" y="3511573"/>
              <a:ext cx="3767445" cy="2509715"/>
            </a:xfrm>
            <a:prstGeom prst="rect">
              <a:avLst/>
            </a:prstGeom>
          </p:spPr>
        </p:pic>
        <p:sp>
          <p:nvSpPr>
            <p:cNvPr id="16" name="Rectangle 15"/>
            <p:cNvSpPr/>
            <p:nvPr/>
          </p:nvSpPr>
          <p:spPr>
            <a:xfrm>
              <a:off x="7078702" y="3429000"/>
              <a:ext cx="275565" cy="173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8"/>
          <p:cNvGrpSpPr/>
          <p:nvPr/>
        </p:nvGrpSpPr>
        <p:grpSpPr>
          <a:xfrm>
            <a:off x="1475656" y="3977680"/>
            <a:ext cx="3096344" cy="2880320"/>
            <a:chOff x="4247456" y="3833706"/>
            <a:chExt cx="3096344" cy="2880320"/>
          </a:xfrm>
        </p:grpSpPr>
        <p:cxnSp>
          <p:nvCxnSpPr>
            <p:cNvPr id="19" name="Straight Arrow Connector 18"/>
            <p:cNvCxnSpPr/>
            <p:nvPr/>
          </p:nvCxnSpPr>
          <p:spPr>
            <a:xfrm>
              <a:off x="6473798" y="4194308"/>
              <a:ext cx="0" cy="1548000"/>
            </a:xfrm>
            <a:prstGeom prst="straightConnector1">
              <a:avLst/>
            </a:prstGeom>
            <a:ln w="44450">
              <a:solidFill>
                <a:srgbClr val="1F407A"/>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011696" y="4121738"/>
              <a:ext cx="360000" cy="0"/>
            </a:xfrm>
            <a:prstGeom prst="straightConnector1">
              <a:avLst/>
            </a:prstGeom>
            <a:ln w="44450">
              <a:solidFill>
                <a:srgbClr val="1F407A"/>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247456" y="3833706"/>
              <a:ext cx="1584176" cy="646331"/>
            </a:xfrm>
            <a:prstGeom prst="rect">
              <a:avLst/>
            </a:prstGeom>
            <a:noFill/>
          </p:spPr>
          <p:txBody>
            <a:bodyPr wrap="square" rtlCol="0">
              <a:spAutoFit/>
            </a:bodyPr>
            <a:lstStyle/>
            <a:p>
              <a:r>
                <a:rPr lang="en-GB" b="1" dirty="0" smtClean="0">
                  <a:solidFill>
                    <a:srgbClr val="1F407A"/>
                  </a:solidFill>
                  <a:latin typeface="Calibri" pitchFamily="34" charset="0"/>
                  <a:ea typeface="Tahoma" pitchFamily="34" charset="0"/>
                  <a:cs typeface="Tahoma" pitchFamily="34" charset="0"/>
                </a:rPr>
                <a:t>Forecast 85%</a:t>
              </a:r>
            </a:p>
            <a:p>
              <a:r>
                <a:rPr lang="en-GB" b="1" dirty="0" smtClean="0">
                  <a:solidFill>
                    <a:srgbClr val="1F407A"/>
                  </a:solidFill>
                  <a:latin typeface="Calibri" pitchFamily="34" charset="0"/>
                  <a:ea typeface="Tahoma" pitchFamily="34" charset="0"/>
                  <a:cs typeface="Tahoma" pitchFamily="34" charset="0"/>
                </a:rPr>
                <a:t>of all events</a:t>
              </a:r>
              <a:endParaRPr lang="en-GB" b="1" dirty="0">
                <a:solidFill>
                  <a:srgbClr val="1F407A"/>
                </a:solidFill>
                <a:latin typeface="Calibri" pitchFamily="34" charset="0"/>
                <a:ea typeface="Tahoma" pitchFamily="34" charset="0"/>
                <a:cs typeface="Tahoma" pitchFamily="34" charset="0"/>
              </a:endParaRPr>
            </a:p>
          </p:txBody>
        </p:sp>
        <p:sp>
          <p:nvSpPr>
            <p:cNvPr id="22" name="TextBox 21"/>
            <p:cNvSpPr txBox="1"/>
            <p:nvPr/>
          </p:nvSpPr>
          <p:spPr>
            <a:xfrm>
              <a:off x="5471592" y="6067695"/>
              <a:ext cx="1872208" cy="646331"/>
            </a:xfrm>
            <a:prstGeom prst="rect">
              <a:avLst/>
            </a:prstGeom>
            <a:noFill/>
          </p:spPr>
          <p:txBody>
            <a:bodyPr wrap="square" rtlCol="0">
              <a:spAutoFit/>
            </a:bodyPr>
            <a:lstStyle/>
            <a:p>
              <a:pPr algn="ctr"/>
              <a:r>
                <a:rPr lang="en-GB" b="1" dirty="0" smtClean="0">
                  <a:solidFill>
                    <a:srgbClr val="1F407A"/>
                  </a:solidFill>
                  <a:latin typeface="Calibri" pitchFamily="34" charset="0"/>
                  <a:ea typeface="Tahoma" pitchFamily="34" charset="0"/>
                  <a:cs typeface="Tahoma" pitchFamily="34" charset="0"/>
                </a:rPr>
                <a:t>false alarm every </a:t>
              </a:r>
            </a:p>
            <a:p>
              <a:pPr algn="ctr"/>
              <a:r>
                <a:rPr lang="en-GB" b="1" dirty="0" smtClean="0">
                  <a:solidFill>
                    <a:srgbClr val="1F407A"/>
                  </a:solidFill>
                  <a:latin typeface="Calibri" pitchFamily="34" charset="0"/>
                  <a:ea typeface="Tahoma" pitchFamily="34" charset="0"/>
                  <a:cs typeface="Tahoma" pitchFamily="34" charset="0"/>
                </a:rPr>
                <a:t>eight days</a:t>
              </a:r>
              <a:endParaRPr lang="en-GB" b="1" dirty="0">
                <a:solidFill>
                  <a:srgbClr val="1F407A"/>
                </a:solidFill>
                <a:latin typeface="Calibri" pitchFamily="34" charset="0"/>
                <a:ea typeface="Tahoma" pitchFamily="34" charset="0"/>
                <a:cs typeface="Tahoma"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brise</a:t>
            </a:r>
            <a:r>
              <a:rPr lang="en-US" dirty="0"/>
              <a:t> de </a:t>
            </a:r>
            <a:r>
              <a:rPr lang="en-US" dirty="0" err="1"/>
              <a:t>mer</a:t>
            </a:r>
            <a:endParaRPr lang="en-US" dirty="0"/>
          </a:p>
        </p:txBody>
      </p:sp>
      <p:sp>
        <p:nvSpPr>
          <p:cNvPr id="3" name="Content Placeholder 2"/>
          <p:cNvSpPr>
            <a:spLocks noGrp="1"/>
          </p:cNvSpPr>
          <p:nvPr>
            <p:ph idx="1"/>
          </p:nvPr>
        </p:nvSpPr>
        <p:spPr/>
        <p:txBody>
          <a:bodyPr>
            <a:normAutofit/>
          </a:bodyPr>
          <a:lstStyle/>
          <a:p>
            <a:r>
              <a:rPr lang="fr-FR" sz="2500" dirty="0"/>
              <a:t>Brise de mer: un vent qui souffle d'une grande masse d'eau </a:t>
            </a:r>
            <a:r>
              <a:rPr lang="fr-FR" sz="2500" dirty="0" smtClean="0"/>
              <a:t>dans la direction de </a:t>
            </a:r>
            <a:r>
              <a:rPr lang="fr-FR" sz="2500" dirty="0"/>
              <a:t>terre</a:t>
            </a:r>
          </a:p>
          <a:p>
            <a:r>
              <a:rPr lang="fr-FR" sz="2500" dirty="0" smtClean="0"/>
              <a:t>Se développe </a:t>
            </a:r>
            <a:r>
              <a:rPr lang="fr-FR" sz="2500" dirty="0"/>
              <a:t>en raison des différences de pression d'air créées par les différentes capacités thermiques de l'eau et des </a:t>
            </a:r>
            <a:r>
              <a:rPr lang="fr-FR" sz="2500" dirty="0" smtClean="0"/>
              <a:t>terres.</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9</a:t>
            </a:fld>
            <a:endParaRPr lang="nl-BE"/>
          </a:p>
        </p:txBody>
      </p:sp>
      <p:pic>
        <p:nvPicPr>
          <p:cNvPr id="23556" name="Picture 4"/>
          <p:cNvPicPr>
            <a:picLocks noChangeAspect="1" noChangeArrowheads="1"/>
          </p:cNvPicPr>
          <p:nvPr/>
        </p:nvPicPr>
        <p:blipFill>
          <a:blip r:embed="rId2" cstate="print"/>
          <a:srcRect/>
          <a:stretch>
            <a:fillRect/>
          </a:stretch>
        </p:blipFill>
        <p:spPr bwMode="auto">
          <a:xfrm>
            <a:off x="-1" y="3978978"/>
            <a:ext cx="9144001" cy="28790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8291</TotalTime>
  <Words>4300</Words>
  <Application>Microsoft Office PowerPoint</Application>
  <PresentationFormat>On-screen Show (4:3)</PresentationFormat>
  <Paragraphs>516</Paragraphs>
  <Slides>83</Slides>
  <Notes>0</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Office Theme</vt:lpstr>
      <vt:lpstr>Topoclimatologie  2017-2018  Matthias Vanmaercke Sebastien Doutreloup</vt:lpstr>
      <vt:lpstr>Slide 2</vt:lpstr>
      <vt:lpstr>Introduction</vt:lpstr>
      <vt:lpstr>Introduction</vt:lpstr>
      <vt:lpstr>Introduction</vt:lpstr>
      <vt:lpstr>Introduction</vt:lpstr>
      <vt:lpstr>Aperçu</vt:lpstr>
      <vt:lpstr>La brise de mer</vt:lpstr>
      <vt:lpstr>La brise de mer</vt:lpstr>
      <vt:lpstr>La brise de mer</vt:lpstr>
      <vt:lpstr>La brise de mer</vt:lpstr>
      <vt:lpstr>La brise de mer</vt:lpstr>
      <vt:lpstr>La brise de mer</vt:lpstr>
      <vt:lpstr>La brise de mer</vt:lpstr>
      <vt:lpstr>La brise de mer</vt:lpstr>
      <vt:lpstr>La brise de mer</vt:lpstr>
      <vt:lpstr>La brise de mer</vt:lpstr>
      <vt:lpstr>La brise de mer</vt:lpstr>
      <vt:lpstr>La brise de mer</vt:lpstr>
      <vt:lpstr>La brise de mer</vt:lpstr>
      <vt:lpstr>La brise de mer</vt:lpstr>
      <vt:lpstr>La brise de mer</vt:lpstr>
      <vt:lpstr>La brise de mer</vt:lpstr>
      <vt:lpstr>La brise de mer</vt:lpstr>
      <vt:lpstr>La brise de mer</vt:lpstr>
      <vt:lpstr>La brise de mer</vt:lpstr>
      <vt:lpstr>La brise de mer</vt:lpstr>
      <vt:lpstr>La brise de mer</vt:lpstr>
      <vt:lpstr>La brise de terre</vt:lpstr>
      <vt:lpstr>La brise de terre</vt:lpstr>
      <vt:lpstr>La brise de terre</vt:lpstr>
      <vt:lpstr>Interactions avec la topographie</vt:lpstr>
      <vt:lpstr>Interactions avec la topographie</vt:lpstr>
      <vt:lpstr>Interactions avec la topographie</vt:lpstr>
      <vt:lpstr>Interactions avec la topographie</vt:lpstr>
      <vt:lpstr>Interactions avec la topographie</vt:lpstr>
      <vt:lpstr>Le rôle des lacs</vt:lpstr>
      <vt:lpstr>la brise du lac</vt:lpstr>
      <vt:lpstr>la brise du lac</vt:lpstr>
      <vt:lpstr>la brise du lac</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lpstr>Les Grands Lacs africains: une étude de cas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Hydrologie 2016-2017</dc:title>
  <dc:creator>MatthiasVM</dc:creator>
  <cp:lastModifiedBy>Matthias</cp:lastModifiedBy>
  <cp:revision>789</cp:revision>
  <dcterms:created xsi:type="dcterms:W3CDTF">2016-11-09T13:21:06Z</dcterms:created>
  <dcterms:modified xsi:type="dcterms:W3CDTF">2018-05-04T14:56:03Z</dcterms:modified>
</cp:coreProperties>
</file>